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262" r:id="rId8"/>
    <p:sldId id="263" r:id="rId9"/>
    <p:sldId id="279" r:id="rId10"/>
    <p:sldId id="280" r:id="rId11"/>
    <p:sldId id="264" r:id="rId12"/>
    <p:sldId id="265" r:id="rId13"/>
    <p:sldId id="266" r:id="rId14"/>
    <p:sldId id="271" r:id="rId15"/>
    <p:sldId id="272" r:id="rId16"/>
    <p:sldId id="273" r:id="rId17"/>
    <p:sldId id="293" r:id="rId18"/>
    <p:sldId id="274" r:id="rId19"/>
    <p:sldId id="294" r:id="rId20"/>
    <p:sldId id="292" r:id="rId21"/>
    <p:sldId id="295" r:id="rId22"/>
    <p:sldId id="282" r:id="rId23"/>
    <p:sldId id="283" r:id="rId24"/>
    <p:sldId id="276" r:id="rId25"/>
    <p:sldId id="277" r:id="rId26"/>
    <p:sldId id="296" r:id="rId27"/>
    <p:sldId id="298" r:id="rId28"/>
    <p:sldId id="297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FEF9A3-382D-42EE-B290-FEAF1EEBFEB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89A7B1B-8FBA-47AD-96E2-B4612A87BB9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84B6B3-6BB5-4F86-AA0E-72AC8D4982D2}" type="slidenum">
              <a:rPr lang="zh-CN" altLang="en-US">
                <a:solidFill>
                  <a:srgbClr val="000000"/>
                </a:solidFill>
                <a:ea typeface="微软雅黑" panose="020B0503020204020204" pitchFamily="34" charset="-122"/>
              </a:rPr>
            </a:fld>
            <a:endParaRPr lang="en-US" altLang="zh-CN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3" Type="http://schemas.openxmlformats.org/officeDocument/2006/relationships/theme" Target="../theme/theme1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image" Target="../media/image5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audio" Target="../media/audio1.wav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97.xml"/><Relationship Id="rId2" Type="http://schemas.openxmlformats.org/officeDocument/2006/relationships/image" Target="../media/image6.png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113.xml"/><Relationship Id="rId2" Type="http://schemas.openxmlformats.org/officeDocument/2006/relationships/image" Target="../media/image7.jpeg"/><Relationship Id="rId1" Type="http://schemas.openxmlformats.org/officeDocument/2006/relationships/tags" Target="../tags/tag1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9.xml"/><Relationship Id="rId2" Type="http://schemas.openxmlformats.org/officeDocument/2006/relationships/image" Target="../media/image3.jpe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71.xml"/><Relationship Id="rId2" Type="http://schemas.openxmlformats.org/officeDocument/2006/relationships/image" Target="../media/image4.pn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73.xml"/><Relationship Id="rId2" Type="http://schemas.openxmlformats.org/officeDocument/2006/relationships/image" Target="../media/image5.jpeg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49375"/>
            <a:ext cx="6627813" cy="2562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 </a:t>
            </a: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敬业与乐业</a:t>
            </a:r>
            <a:endParaRPr lang="zh-CN" altLang="en-US" sz="6000" b="1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171" name="文本框 6"/>
          <p:cNvSpPr txBox="1">
            <a:spLocks noChangeArrowheads="1"/>
          </p:cNvSpPr>
          <p:nvPr/>
        </p:nvSpPr>
        <p:spPr bwMode="auto">
          <a:xfrm>
            <a:off x="6327775" y="3911600"/>
            <a:ext cx="44307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梁启超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410" name="文本框 12299"/>
          <p:cNvSpPr txBox="1">
            <a:spLocks noChangeArrowheads="1"/>
          </p:cNvSpPr>
          <p:nvPr/>
        </p:nvSpPr>
        <p:spPr bwMode="auto">
          <a:xfrm>
            <a:off x="496888" y="2157413"/>
            <a:ext cx="11410950" cy="3676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spcBef>
                <a:spcPts val="20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  <a:tab pos="1078230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本文的论点是什么？在文章的哪部分提出来的？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spcBef>
                <a:spcPts val="20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  <a:tab pos="10782300" algn="l"/>
              </a:tabLst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spcBef>
                <a:spcPts val="20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  <a:tab pos="10782300" algn="l"/>
              </a:tabLst>
            </a:pPr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spcBef>
                <a:spcPts val="20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  <a:tab pos="107823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作者在文章中先后谈了哪几个问题？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spcBef>
                <a:spcPts val="20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  <a:tab pos="10782300" algn="l"/>
              </a:tabLst>
            </a:pP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spcBef>
                <a:spcPts val="20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  <a:tab pos="1078230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zh-CN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1" name="文本框 12300"/>
          <p:cNvSpPr txBox="1">
            <a:spLocks noChangeArrowheads="1"/>
          </p:cNvSpPr>
          <p:nvPr/>
        </p:nvSpPr>
        <p:spPr bwMode="auto">
          <a:xfrm>
            <a:off x="363538" y="2709863"/>
            <a:ext cx="1100613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</a:tabLst>
            </a:pP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本文的中心论点是“我确信‘敬业乐业’四个字，是人类生活的不二法门。”它是在文章的开头部分提出来的。</a:t>
            </a:r>
            <a:endParaRPr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2" name="文本框 12301"/>
          <p:cNvSpPr txBox="1">
            <a:spLocks noChangeArrowheads="1"/>
          </p:cNvSpPr>
          <p:nvPr/>
        </p:nvSpPr>
        <p:spPr bwMode="auto">
          <a:xfrm>
            <a:off x="481013" y="4797425"/>
            <a:ext cx="103600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spcBef>
                <a:spcPts val="175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</a:tabLst>
            </a:pP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作者先后谈了“有业之必要”“要敬业”“要乐业”三个问题。</a:t>
            </a:r>
            <a:endParaRPr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60438" y="1284288"/>
            <a:ext cx="3438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整体感知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527050" y="1246188"/>
            <a:ext cx="10980738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  <a:buSzPct val="100000"/>
              <a:buFont typeface="Times New Roman" panose="02020603050405020304" pitchFamily="18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按照议论文的基本结构：引论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本论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结论，梳理文章结构。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3050" y="2114550"/>
            <a:ext cx="11393488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一、引论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段）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引用经典名言提出中心论点“敬业乐业”。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二、本论（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2-8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段）从“有业之必要”“要敬业”“要乐业”三方面进行阐述和论证。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2-5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段论述“有业”的重要性。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6-7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段论述“敬业”的重要性。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段论述“乐业”的重要性。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三、结论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用“责任心”和“趣味”勉励人。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7975" y="2486025"/>
            <a:ext cx="7599363" cy="4203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作者在论证“有业之必要”时，运用了什么论证方法？找出来，试做具体的分析说明。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举例论证：举了孔子和百丈禅师的例子，说明有业的必要性。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道理论证：引用儒门和佛门的话，证明“人人都要有正当职业”。 </a:t>
            </a:r>
            <a:b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>
                <a:solidFill>
                  <a:srgbClr val="E73A1C"/>
                </a:solidFill>
              </a:rPr>
            </a:br>
            <a:r>
              <a:rPr lang="zh-CN" altLang="en-US">
                <a:solidFill>
                  <a:srgbClr val="000000"/>
                </a:solidFill>
              </a:rPr>
              <a:t> 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09613" y="1338263"/>
            <a:ext cx="21701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研读文本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9460" name="Picture 6" descr="u=1314786900,3134225543&amp;fm=0&amp;gp=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6913" y="2339975"/>
            <a:ext cx="343693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962025" y="1931988"/>
            <a:ext cx="18938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研读第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54038" y="1660525"/>
            <a:ext cx="10536237" cy="242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、什么叫敬业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主一无适便是敬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朱熹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凡做一件事，便忠于一件事，将全副精力集中到这事上头，一点不旁骛。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　　　　　　　　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76213" y="3417888"/>
            <a:ext cx="12015787" cy="3195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、这部分中，作者是如何层层深入地论证“敬业的重要性”的？运用了什么论证方法？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作者主要运用了道理论证和举例论证的方法。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引用朱子的话解释什么是敬，是道理论证；举拉黄包车和当大总统的例子，举佝偻丈人承蜩的例子，论证忠实才能做到敬业；引用曾文正的话，孔子的话和庄子的话，都是为了强调一个道理：“敬业主义，于人生最为必要，又于人生最为有利。”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22375" y="1222375"/>
            <a:ext cx="20669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研读第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207963" y="1671638"/>
            <a:ext cx="11401425" cy="4291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spcBef>
                <a:spcPct val="500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什么叫乐业？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 eaLnBrk="0" hangingPunct="0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 eaLnBrk="0" hangingPunct="0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 eaLnBrk="0" hangingPunct="0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在这部分中，分析“做工苦”的实例有什么作用？</a:t>
            </a:r>
            <a:b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 eaLnBrk="0" hangingPunct="0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这部分运用了哪些论证方法？</a:t>
            </a:r>
            <a:b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 eaLnBrk="0" hangingPunct="0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结尾引用孔子的名言，目的是什么？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14738" y="1301750"/>
            <a:ext cx="24574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研读第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7975" y="2003425"/>
            <a:ext cx="10426700" cy="173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凡职业都是有趣味的，只要你肯继续做下去，趣味自然会发生。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知之者不如好之者，好之者不如乐之者。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孔子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22263" y="3884613"/>
            <a:ext cx="88360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说明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从劳苦中找出快乐来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，自然地点到乐业上（引出话题）。</a:t>
            </a:r>
            <a:endParaRPr lang="zh-CN" altLang="en-US" sz="2400">
              <a:solidFill>
                <a:srgbClr val="FF3300"/>
              </a:solidFill>
              <a:ea typeface="微软雅黑" panose="020B0503020204020204" pitchFamily="34" charset="-122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39713" y="4694238"/>
            <a:ext cx="5514975" cy="1060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举例论证、道理论证、对比论证。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50838" y="5805488"/>
            <a:ext cx="8524875" cy="1052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证明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人生能从自己职业中领略出趣味，生活才有价值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。</a:t>
            </a:r>
            <a:endParaRPr lang="zh-CN" altLang="zh-CN" sz="2400">
              <a:solidFill>
                <a:srgbClr val="FF33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 bldLvl="0" animBg="1"/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87588" y="3706813"/>
            <a:ext cx="6486525" cy="2328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endParaRPr lang="zh-CN" altLang="en-US" sz="2800">
              <a:solidFill>
                <a:schemeClr val="accent2"/>
              </a:solidFill>
              <a:ea typeface="楷体_GB2312" pitchFamily="49" charset="-122"/>
            </a:endParaRPr>
          </a:p>
          <a:p>
            <a:pPr marL="609600" indent="-609600">
              <a:lnSpc>
                <a:spcPct val="90000"/>
              </a:lnSpc>
              <a:spcBef>
                <a:spcPts val="1000"/>
              </a:spcBef>
              <a:buFontTx/>
              <a:buAutoNum type="arabicPeriod"/>
            </a:pPr>
            <a:endParaRPr lang="zh-CN" altLang="en-US" sz="2800">
              <a:solidFill>
                <a:schemeClr val="bg2"/>
              </a:solidFill>
              <a:ea typeface="楷体_GB2312" pitchFamily="49" charset="-122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614738" y="1301750"/>
            <a:ext cx="24574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研读第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46100" y="2347913"/>
            <a:ext cx="11163300" cy="2830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ea typeface="微软雅黑" panose="020B0503020204020204" pitchFamily="34" charset="-122"/>
              </a:rPr>
              <a:t>文章最后说：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ea typeface="微软雅黑" panose="020B0503020204020204" pitchFamily="34" charset="-122"/>
              </a:rPr>
              <a:t>我深信人类合理的生活总该如此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ea typeface="微软雅黑" panose="020B0503020204020204" pitchFamily="34" charset="-122"/>
              </a:rPr>
              <a:t>人类合理的生活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ea typeface="微软雅黑" panose="020B0503020204020204" pitchFamily="34" charset="-122"/>
              </a:rPr>
              <a:t>应该是怎样的？</a:t>
            </a:r>
            <a:endParaRPr lang="zh-CN" altLang="en-US" sz="2400" dirty="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敬业；乐业。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ea typeface="微软雅黑" panose="020B0503020204020204" pitchFamily="34" charset="-122"/>
              </a:rPr>
              <a:t>或：有业、敬业、乐业</a:t>
            </a:r>
            <a:endParaRPr lang="zh-CN" altLang="en-US" sz="2400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 dirty="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60350" y="1911350"/>
            <a:ext cx="11503025" cy="3743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议论文在论述过程中，常运用一些起话题转换和推进作用的词语或句子，如关联词、设问句等。请从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段中找出这类词句，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具体分析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其作用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。</a:t>
            </a:r>
            <a:endParaRPr 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段“业有什么可敬呢？为什么该敬呢？”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设问句，引出下文，引起读者思考，提示下文，作者要论证的内容是敬业的原因。</a:t>
            </a:r>
            <a:endParaRPr 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段“怎样才能把一种劳作做到圆满呢？</a:t>
            </a: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2400">
                <a:solidFill>
                  <a:srgbClr val="0563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设问句，承上启下。</a:t>
            </a:r>
            <a:endParaRPr 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70038" y="1350963"/>
            <a:ext cx="195103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结构严谨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443865" y="1868805"/>
            <a:ext cx="10725150" cy="25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“今日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大热天气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，我在这里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喊破喉咙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来讲，诸君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扯直耳朵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来听，有些人看着我们好苦。” 一句话，为求语句简洁，删除加红色的词语，改为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“今日，我讲，诸君听”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可以吗？为什么？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60500" y="1311275"/>
            <a:ext cx="18557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品析语言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3865" y="3703320"/>
            <a:ext cx="10725150" cy="25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>
              <a:lnSpc>
                <a:spcPct val="150000"/>
              </a:lnSpc>
            </a:pP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不可。“今日大热天气”，是作者结合演讲时的情境，随机加入的与听众现场交流的内容，这样显得亲切自然，讲演效果也好。</a:t>
            </a:r>
            <a:b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“喊破喉咙”“扯直耳朵”不但生动形象，而且有感染力，突出了“我们好苦”。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15938" y="2212975"/>
            <a:ext cx="5824537" cy="283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>
                <a:ea typeface="微软雅黑" panose="020B0503020204020204" pitchFamily="34" charset="-122"/>
              </a:rPr>
              <a:t>        这篇讲演针对听讲者的实际情况，提出了要敬业乐业的中心论点，深入地论述了敬业与乐业的重要性，殷切地希望大家发扬敬业、乐业的精神，去过人类合理的生活。</a:t>
            </a:r>
            <a:endParaRPr kumimoji="1" lang="zh-CN" altLang="en-US" sz="2400">
              <a:ea typeface="微软雅黑" panose="020B0503020204020204" pitchFamily="34" charset="-122"/>
            </a:endParaRPr>
          </a:p>
        </p:txBody>
      </p:sp>
      <p:pic>
        <p:nvPicPr>
          <p:cNvPr id="44038" name="图片 28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675" y="2290763"/>
            <a:ext cx="46529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97399" y="3167084"/>
            <a:ext cx="11667074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838200" indent="-838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文章引用了许多经典名句，体会它们在文中起什么作用？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敬业乐群。 《礼记》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安其居乐其业。 《老子》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饱食终日，无所用心，难矣哉!（孔子）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群居终日，言不及义，好行小慧，难矣哉! （孔子）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一日不做事，一日不吃饭。（百丈禅师）  ６.百行业为先，万恶懒为首。（梁启超）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７.虽天地之大，万物之多，而惟吾蜩翼之知。《庄子》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８.坐这山，望那山，一事无成。（曾国藩）    ９.用志不分，乃凝于神。（庄子）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10.素其位而行，不愿乎其外。 （孔子）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4859" y="5418794"/>
            <a:ext cx="11667074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marL="838200" indent="-838200">
              <a:lnSpc>
                <a:spcPct val="150000"/>
              </a:lnSpc>
            </a:pP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使文章精练、典雅； 增强说服力，因为经典名句是世人公认的真理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一、新课引入</a:t>
            </a:r>
            <a:endParaRPr lang="zh-CN" altLang="en-US" sz="27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218" name="文本框 5131"/>
          <p:cNvSpPr txBox="1">
            <a:spLocks noChangeArrowheads="1"/>
          </p:cNvSpPr>
          <p:nvPr/>
        </p:nvSpPr>
        <p:spPr bwMode="auto">
          <a:xfrm>
            <a:off x="766763" y="1277938"/>
            <a:ext cx="8820150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lnSpc>
                <a:spcPct val="150000"/>
              </a:lnSpc>
              <a:spcBef>
                <a:spcPts val="25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你将来想从事的职业是什么？你将怎么对待它？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9219" name="图片 5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968500"/>
            <a:ext cx="75850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8624888" y="2770188"/>
            <a:ext cx="3146425" cy="1735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今天我们一起来看看梁启超先生对职业是怎样的态度。</a:t>
            </a:r>
            <a:endParaRPr lang="zh-CN" altLang="en-US" sz="24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5900" y="1117600"/>
            <a:ext cx="11669713" cy="6346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阅读课文第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段，试着为“有业之必要”列举出几条理由，或为“凡职业都是有趣味的”提供几个例子。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有业之必要”的理由：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一、可以谋生，使自己在经济上独立，人格上自尊，不需要依赖他人、仰人鼻息、受人牵制；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二、使自己的身心有所安顿，不至于无所事事、烦闷无聊；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三、使自己的生活起居有规律，有利于健康养生。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四、从业过程中的困难、挫折、烦恼，是对意志和品性、能力和才干的锻炼；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五、事业上的小小成功，都会增强自信心与成就感，给人带来精神满足；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六、有创造性的成就，更是对生命价值的最高肯定。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5603" name="文本框 21506"/>
          <p:cNvSpPr txBox="1">
            <a:spLocks noChangeArrowheads="1"/>
          </p:cNvSpPr>
          <p:nvPr/>
        </p:nvSpPr>
        <p:spPr bwMode="auto">
          <a:xfrm>
            <a:off x="538163" y="1765300"/>
            <a:ext cx="11223625" cy="407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marL="342900" indent="-342900"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凡职业都是有趣味的”：</a:t>
            </a:r>
            <a:endParaRPr lang="zh-CN" sz="240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zh-CN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居里夫妇在成吨的工业废渣中提“镭”，几年如一日，非常艰辛与枯燥，但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他们怀着找到“镭”的梦想，从没有认为这项工作是无聊的，从没有抱怨叫苦而想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放弃。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48945">
              <a:lnSpc>
                <a:spcPct val="150000"/>
              </a:lnSpc>
              <a:spcBef>
                <a:spcPct val="200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陈景润几十年如一日在枯燥的数学世界里驰骋，稿纸装了几麻袋，终于摘取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48945">
              <a:lnSpc>
                <a:spcPct val="150000"/>
              </a:lnSpc>
              <a:spcBef>
                <a:spcPct val="200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了“皇冠上的明珠”。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endParaRPr lang="zh-CN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1028700"/>
            <a:ext cx="12192000" cy="6080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梁启超智斗张之洞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梁启超有一次去见两广总督张之洞，投刺的署款是：“愈弟梁启超顿首拜”。张之洞一见名刺，大为恼火，随即出示一联：“披一品衣，抱九仙骨，狂生无礼称愚弟；”梁启超见了，不加思索，立刻答对下联：“行千里路，读万卷书，侠士有志傲王侯。”张之洞见了，不得不出衙门接见。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又有一次，梁启超游江夏（即武汉）时，访坐镇江夏的张之洞，晤见时，张之洞故意出一上联来刁难梁启超，联云：四水江第一，四时夏第一；先生居江夏，谁是第一？谁是第二？（按：首句“江”字是长江的简称）张之洞的口气，似有江南学者非我莫属之意。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梁启超当时是朱九江的得意门生，头角初露，不甘示弱，片刻想出了下联来：三教儒在前，三才人在后；小子本儒人，何敢在前？何敢在后？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这个应对，恰到妙处。似自卑为“小子”，但又自负不凡。直叫张之洞不得不为之叹服。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827463" y="1025525"/>
            <a:ext cx="32321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ea typeface="微软雅黑" panose="020B0503020204020204" pitchFamily="34" charset="-122"/>
              </a:rPr>
              <a:t>梁启超壮年逝世的原因</a:t>
            </a:r>
            <a:br>
              <a:rPr lang="zh-CN" altLang="en-US" sz="2400" b="1">
                <a:ea typeface="微软雅黑" panose="020B0503020204020204" pitchFamily="34" charset="-122"/>
              </a:rPr>
            </a:br>
            <a:endParaRPr lang="zh-CN" altLang="en-US" sz="2400" b="1">
              <a:ea typeface="微软雅黑" panose="020B0503020204020204" pitchFamily="34" charset="-122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1371600"/>
            <a:ext cx="12192000" cy="5021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梁启超是中国近代史上著名的资产阶级维新运动领导人，同时也是中国近代思想文化界的一位巨擘，他一生著述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1400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万字。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年代，他致力于中国文化的现代化，写下了大量著作。他身体原本很强健，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1926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年初因便血在北京协和医院开刀后，却时时被疾病缠绕，直至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1929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日以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57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岁的壮年逝世。 那么，梁启超壮年去世的原因是什么呢？近读张清平著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林徽因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一书，才揭开了谜底。原来，导致梁启超壮年逝世的直接原因是一次医疗事故。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1926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月，梁启超因便血入协和医院诊治。诊断结果是一侧肾患结核已坏死，决定手术切除。手术由协和医院院长刘瑞恒主刀，但刘瑞恒判断失误，竟将健康的肾切去，而留下了坏死的肾。这样，虽然进行了手术，但梁启超却仍然时轻时重地尿血，稍一劳累就会长时间尿潴留。此后，梁启超多次入协和医院治疗，但已无法根治，终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1625" y="1924050"/>
            <a:ext cx="11490325" cy="283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1929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月溘然长逝。 对这一重大医疗事故，协和医院方面严格保密。事故责任人刘瑞恒后来调离了医院，到卫生部做了政务次长。直到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年，医学教学在讲授如何从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光片中辨别左右肾时，才举出了这一病例。而梁启超之子、建筑大师梁思成直到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1970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年因病住进协和医院，才从自己的主治医生那里得知了事情的真相。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205" name="Rectangle 5" descr="水滴"/>
          <p:cNvSpPr>
            <a:spLocks noChangeArrowheads="1"/>
          </p:cNvSpPr>
          <p:nvPr/>
        </p:nvSpPr>
        <p:spPr bwMode="auto">
          <a:xfrm>
            <a:off x="2179638" y="1108075"/>
            <a:ext cx="8967787" cy="63182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梁启超十一岁时所作的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望凌云塔诗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朝望凌云塔， 引领望四极，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暮望凌云塔， 天地渐昏黑。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日月有晦明， 四时寒暑易，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为何多变幻， 此理无人识？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我欲问苍天， 苍天长默默，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我欲问孔子， 孔子难解释。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搔首独徘徊， 此理终难得！</a:t>
            </a:r>
            <a:r>
              <a:rPr lang="zh-CN" altLang="en-US" b="1"/>
              <a:t> 　</a:t>
            </a:r>
            <a:br>
              <a:rPr lang="zh-CN" altLang="en-US" b="1"/>
            </a:br>
            <a:endParaRPr lang="zh-CN" altLang="en-US" b="1"/>
          </a:p>
          <a:p>
            <a:endParaRPr lang="zh-CN" altLang="en-US" b="1"/>
          </a:p>
          <a:p>
            <a:endParaRPr lang="en-US" altLang="zh-CN" sz="40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0179" name="文本框 28675"/>
          <p:cNvSpPr txBox="1">
            <a:spLocks noChangeArrowheads="1"/>
          </p:cNvSpPr>
          <p:nvPr/>
        </p:nvSpPr>
        <p:spPr bwMode="auto">
          <a:xfrm>
            <a:off x="747713" y="1824038"/>
            <a:ext cx="10437812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lnSpc>
                <a:spcPct val="150000"/>
              </a:lnSpc>
              <a:spcBef>
                <a:spcPts val="230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>
                <a:solidFill>
                  <a:srgbClr val="000000"/>
                </a:solidFill>
                <a:ea typeface="微软雅黑" panose="020B0503020204020204" pitchFamily="34" charset="-122"/>
              </a:rPr>
              <a:t>       </a:t>
            </a:r>
            <a:r>
              <a:rPr lang="zh-CN" sz="2400">
                <a:solidFill>
                  <a:srgbClr val="000000"/>
                </a:solidFill>
                <a:ea typeface="微软雅黑" panose="020B0503020204020204" pitchFamily="34" charset="-122"/>
              </a:rPr>
              <a:t>对于学生而言，当前的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sz="2400">
                <a:solidFill>
                  <a:srgbClr val="000000"/>
                </a:solidFill>
                <a:ea typeface="微软雅黑" panose="020B0503020204020204" pitchFamily="34" charset="-122"/>
              </a:rPr>
              <a:t>职业</a:t>
            </a:r>
            <a:r>
              <a:rPr 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2400">
                <a:solidFill>
                  <a:srgbClr val="000000"/>
                </a:solidFill>
                <a:ea typeface="微软雅黑" panose="020B0503020204020204" pitchFamily="34" charset="-122"/>
              </a:rPr>
              <a:t>就是学习。谈谈你在学习了本文后，有什么新的认识。</a:t>
            </a:r>
            <a:endParaRPr lang="zh-CN" sz="24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0180" name="Picture 7" descr="u=1999288026,3928972488&amp;fm=0&amp;gp=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5425" y="3132138"/>
            <a:ext cx="3175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052513" y="140652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微软雅黑" panose="020B0503020204020204" pitchFamily="34" charset="-122"/>
              </a:rPr>
              <a:t>作者简介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360738" y="1995488"/>
            <a:ext cx="8499475" cy="438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梁启超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(1873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1929)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字卓如，号任公，又号饮冰室主人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，广东新会人，是中国资产阶级启蒙思想家，政治活动家、教育家、学术大师。是位爱国主义者、世界名人。他名成于政治，功成于教育与学术，而学术则成于饮冰室书斋内。</a:t>
            </a:r>
            <a:b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梁启超自幼受过良好教育，比较系统地学习了中国古代典籍。勤奋好学加之天资聪颖使他十二岁考中秀才，十七岁考中举人，享有“神童”美誉。</a:t>
            </a:r>
            <a:r>
              <a:rPr lang="zh-CN" altLang="en-US"/>
              <a:t> </a:t>
            </a:r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10244" name="Picture 7" descr="梁启超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2146300"/>
            <a:ext cx="2705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19613" y="2717800"/>
            <a:ext cx="6827837" cy="1735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</a:rPr>
              <a:t>        《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敬业与乐业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是梁启超先生于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多年前在上海中华职业学校为学生所作的</a:t>
            </a:r>
            <a:r>
              <a:rPr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，对学生进行职业道德启蒙教育，有很强的针对性。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7170"/>
          <p:cNvSpPr txBox="1">
            <a:spLocks noChangeArrowheads="1"/>
          </p:cNvSpPr>
          <p:nvPr/>
        </p:nvSpPr>
        <p:spPr bwMode="auto">
          <a:xfrm>
            <a:off x="1817688" y="1444625"/>
            <a:ext cx="18145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spcBef>
                <a:spcPts val="1750"/>
              </a:spcBef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写作背景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图片 7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2166938"/>
            <a:ext cx="34877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400175" y="1354138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文体常识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57225" y="1836738"/>
            <a:ext cx="10753725" cy="447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演讲：以口语表达的方式面对听众，就某一问题发表自己的观点，阐述某一事理的活动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。（属于议论文）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主要特点：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①面对一定数量的听众，公开发表自己的观点；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②话题集中，中心突出，结构完整；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③语言简洁明快，充满感情，富有鼓动性。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主要手段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有声语言（讲）、态势语言（演）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图片 8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9013" y="3549650"/>
            <a:ext cx="272256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63588" y="2286000"/>
            <a:ext cx="7473950" cy="3560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议论文三要素</a:t>
            </a:r>
            <a:endParaRPr kumimoji="1"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论点：作者的</a:t>
            </a:r>
            <a:r>
              <a:rPr kumimoji="1"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观点和看法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论据：论述论点的</a:t>
            </a:r>
            <a:r>
              <a:rPr kumimoji="1"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论证：论据论述论点的</a:t>
            </a:r>
            <a:r>
              <a:rPr kumimoji="1" lang="zh-CN" altLang="en-US" sz="24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过程和方法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议论文的基本结构：引论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本论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结论。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即提出问题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236663" y="1339850"/>
            <a:ext cx="34766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议论文知识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3317" name="Picture 4" descr="u=1314786900,3134225543&amp;fm=0&amp;gp=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863" y="2411413"/>
            <a:ext cx="4164012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531" name="Rectangle 3"/>
          <p:cNvSpPr>
            <a:spLocks noRot="1" noChangeArrowheads="1"/>
          </p:cNvSpPr>
          <p:nvPr/>
        </p:nvSpPr>
        <p:spPr bwMode="auto">
          <a:xfrm>
            <a:off x="1050925" y="1220788"/>
            <a:ext cx="10552113" cy="6048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议论文常见的基本结构（一）：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一、提出论点：观点或看法是什么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二、论证论点：为什么有这个观点或看法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三、得出结论：联系实际谈怎么办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比如：  一、勤出成果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二、王二因为勤奋获得巨大成功；麻五因为懒惰落得一事无成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三、作为学生的我们要想成功就应勤奋学习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979488" y="1662113"/>
            <a:ext cx="10379075" cy="447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ea typeface="微软雅黑" panose="020B0503020204020204" pitchFamily="34" charset="-122"/>
              </a:rPr>
              <a:t>议论文常见的基本结构（二）：</a:t>
            </a:r>
            <a:endParaRPr lang="zh-CN" altLang="en-US" sz="240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一、提出论题：</a:t>
            </a:r>
            <a:r>
              <a:rPr lang="zh-CN" altLang="en-US" sz="2400">
                <a:ea typeface="微软雅黑" panose="020B0503020204020204" pitchFamily="34" charset="-122"/>
              </a:rPr>
              <a:t>提出议论的话题，议论的范围。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二、论证分析：</a:t>
            </a:r>
            <a:r>
              <a:rPr lang="zh-CN" altLang="en-US" sz="2400">
                <a:ea typeface="微软雅黑" panose="020B0503020204020204" pitchFamily="34" charset="-122"/>
              </a:rPr>
              <a:t>分析论题内容，论证说法做法对或错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ea typeface="微软雅黑" panose="020B0503020204020204" pitchFamily="34" charset="-122"/>
              </a:rPr>
              <a:t>三、得出结论，提出论点：</a:t>
            </a:r>
            <a:endParaRPr lang="zh-CN" altLang="en-US" sz="2400">
              <a:solidFill>
                <a:srgbClr val="FF3300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如：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一、提出论题：有些同学认为课外阅读可有可无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二、论证分析：课外阅读重要，没课外阅读失败</a:t>
            </a:r>
            <a:endParaRPr lang="zh-CN" altLang="en-US" sz="2400"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ea typeface="微软雅黑" panose="020B0503020204020204" pitchFamily="34" charset="-122"/>
              </a:rPr>
              <a:t>三、得出结论，提出论点：我们要重视课外阅读</a:t>
            </a:r>
            <a:endParaRPr lang="zh-CN" altLang="en-US" sz="2400"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50988" y="254000"/>
            <a:ext cx="2555875" cy="492125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27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二、新课讲解</a:t>
            </a:r>
            <a:endParaRPr lang="zh-CN" altLang="en-US" sz="270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7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86" name="文本框 11270"/>
          <p:cNvSpPr txBox="1">
            <a:spLocks noChangeArrowheads="1"/>
          </p:cNvSpPr>
          <p:nvPr/>
        </p:nvSpPr>
        <p:spPr bwMode="auto">
          <a:xfrm>
            <a:off x="381000" y="1281113"/>
            <a:ext cx="11518900" cy="1754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给划线字注音。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  <a:tab pos="9883775" algn="l"/>
                <a:tab pos="1033272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旁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骛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    解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剖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      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亵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渎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 强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聒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    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骈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）进     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佝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偻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 教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诲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    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禅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）师     容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赦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）     承</a:t>
            </a:r>
            <a:r>
              <a:rPr lang="zh-CN" altLang="en-US" sz="2400" u="sng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蜩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3" name="文本框 11282"/>
          <p:cNvSpPr txBox="1">
            <a:spLocks noChangeArrowheads="1"/>
          </p:cNvSpPr>
          <p:nvPr/>
        </p:nvSpPr>
        <p:spPr bwMode="auto">
          <a:xfrm>
            <a:off x="1349375" y="2019300"/>
            <a:ext cx="7762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wù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4" name="文本框 11283"/>
          <p:cNvSpPr txBox="1">
            <a:spLocks noChangeArrowheads="1"/>
          </p:cNvSpPr>
          <p:nvPr/>
        </p:nvSpPr>
        <p:spPr bwMode="auto">
          <a:xfrm>
            <a:off x="3443288" y="2022475"/>
            <a:ext cx="6778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pōu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5" name="文本框 11284"/>
          <p:cNvSpPr txBox="1">
            <a:spLocks noChangeArrowheads="1"/>
          </p:cNvSpPr>
          <p:nvPr/>
        </p:nvSpPr>
        <p:spPr bwMode="auto">
          <a:xfrm>
            <a:off x="5494338" y="1984375"/>
            <a:ext cx="5524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xiè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7" name="文本框 11286"/>
          <p:cNvSpPr txBox="1">
            <a:spLocks noChangeArrowheads="1"/>
          </p:cNvSpPr>
          <p:nvPr/>
        </p:nvSpPr>
        <p:spPr bwMode="auto">
          <a:xfrm>
            <a:off x="6902450" y="1978025"/>
            <a:ext cx="518160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dú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6" name="文本框 11285"/>
          <p:cNvSpPr txBox="1">
            <a:spLocks noChangeArrowheads="1"/>
          </p:cNvSpPr>
          <p:nvPr/>
        </p:nvSpPr>
        <p:spPr bwMode="auto">
          <a:xfrm>
            <a:off x="8799830" y="1989773"/>
            <a:ext cx="657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guō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8" name="文本框 11287"/>
          <p:cNvSpPr txBox="1">
            <a:spLocks noChangeArrowheads="1"/>
          </p:cNvSpPr>
          <p:nvPr/>
        </p:nvSpPr>
        <p:spPr bwMode="auto">
          <a:xfrm>
            <a:off x="10596563" y="2003425"/>
            <a:ext cx="7572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pián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1" name="文本框 11290"/>
          <p:cNvSpPr txBox="1">
            <a:spLocks noChangeArrowheads="1"/>
          </p:cNvSpPr>
          <p:nvPr/>
        </p:nvSpPr>
        <p:spPr bwMode="auto">
          <a:xfrm>
            <a:off x="1016000" y="2528888"/>
            <a:ext cx="6270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gō</a:t>
            </a:r>
            <a:r>
              <a:rPr lang="en-US" altLang="zh-CN" b="1">
                <a:solidFill>
                  <a:srgbClr val="FF3300"/>
                </a:solidFill>
              </a:rPr>
              <a:t>u</a:t>
            </a:r>
            <a:endParaRPr lang="en-US" altLang="zh-CN" b="1">
              <a:solidFill>
                <a:srgbClr val="FF3300"/>
              </a:solidFill>
            </a:endParaRPr>
          </a:p>
        </p:txBody>
      </p:sp>
      <p:sp>
        <p:nvSpPr>
          <p:cNvPr id="11292" name="文本框 11291"/>
          <p:cNvSpPr txBox="1">
            <a:spLocks noChangeArrowheads="1"/>
          </p:cNvSpPr>
          <p:nvPr/>
        </p:nvSpPr>
        <p:spPr bwMode="auto">
          <a:xfrm>
            <a:off x="2522538" y="2552700"/>
            <a:ext cx="5873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lóu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9" name="文本框 11288"/>
          <p:cNvSpPr txBox="1">
            <a:spLocks noChangeArrowheads="1"/>
          </p:cNvSpPr>
          <p:nvPr/>
        </p:nvSpPr>
        <p:spPr bwMode="auto">
          <a:xfrm>
            <a:off x="4376738" y="2528888"/>
            <a:ext cx="6048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huì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0" name="文本框 11289"/>
          <p:cNvSpPr txBox="1">
            <a:spLocks noChangeArrowheads="1"/>
          </p:cNvSpPr>
          <p:nvPr/>
        </p:nvSpPr>
        <p:spPr bwMode="auto">
          <a:xfrm>
            <a:off x="6167438" y="2533650"/>
            <a:ext cx="8080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chán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3" name="文本框 11292"/>
          <p:cNvSpPr txBox="1">
            <a:spLocks noChangeArrowheads="1"/>
          </p:cNvSpPr>
          <p:nvPr/>
        </p:nvSpPr>
        <p:spPr bwMode="auto">
          <a:xfrm>
            <a:off x="8616950" y="2554288"/>
            <a:ext cx="604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shè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文本框 11266"/>
          <p:cNvSpPr txBox="1">
            <a:spLocks noChangeArrowheads="1"/>
          </p:cNvSpPr>
          <p:nvPr/>
        </p:nvSpPr>
        <p:spPr bwMode="auto">
          <a:xfrm>
            <a:off x="314325" y="2976563"/>
            <a:ext cx="10761663" cy="3970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根据句意说出相应的词语。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专心于学业，与朋友和睦相处。（              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不顾全篇文章的内容，孤立地截取其中的一段或一句。（             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比喻最好的或独一无二的方法。    （                 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道理极容易明白。             （                   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语言和行为相照应。（                   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48945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  <a:tab pos="9434195" algn="l"/>
              </a:tabLst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唠唠叨叨说个没完（                   ）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5" name="文本框 11294"/>
          <p:cNvSpPr txBox="1">
            <a:spLocks noChangeArrowheads="1"/>
          </p:cNvSpPr>
          <p:nvPr/>
        </p:nvSpPr>
        <p:spPr bwMode="auto">
          <a:xfrm>
            <a:off x="5054600" y="3668713"/>
            <a:ext cx="1406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敬业乐群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6" name="文本框 11295"/>
          <p:cNvSpPr txBox="1">
            <a:spLocks noChangeArrowheads="1"/>
          </p:cNvSpPr>
          <p:nvPr/>
        </p:nvSpPr>
        <p:spPr bwMode="auto">
          <a:xfrm>
            <a:off x="7981950" y="4219575"/>
            <a:ext cx="1403350" cy="46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断章取义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7" name="文本框 11296"/>
          <p:cNvSpPr txBox="1">
            <a:spLocks noChangeArrowheads="1"/>
          </p:cNvSpPr>
          <p:nvPr/>
        </p:nvSpPr>
        <p:spPr bwMode="auto">
          <a:xfrm>
            <a:off x="5418138" y="4716463"/>
            <a:ext cx="14097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不二法门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8" name="文本框 11297"/>
          <p:cNvSpPr txBox="1">
            <a:spLocks noChangeArrowheads="1"/>
          </p:cNvSpPr>
          <p:nvPr/>
        </p:nvSpPr>
        <p:spPr bwMode="auto">
          <a:xfrm>
            <a:off x="4594225" y="5278438"/>
            <a:ext cx="1406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理至易明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9" name="文本框 11298"/>
          <p:cNvSpPr txBox="1">
            <a:spLocks noChangeArrowheads="1"/>
          </p:cNvSpPr>
          <p:nvPr/>
        </p:nvSpPr>
        <p:spPr bwMode="auto">
          <a:xfrm>
            <a:off x="3532188" y="6400800"/>
            <a:ext cx="14335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强聒不舍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00" name="文本框 11299"/>
          <p:cNvSpPr txBox="1">
            <a:spLocks noChangeArrowheads="1"/>
          </p:cNvSpPr>
          <p:nvPr/>
        </p:nvSpPr>
        <p:spPr bwMode="auto">
          <a:xfrm>
            <a:off x="3638550" y="5862638"/>
            <a:ext cx="1406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pPr defTabSz="448945"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言行相顾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0639425" y="2587625"/>
            <a:ext cx="10302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defTabSz="448945">
              <a:spcBef>
                <a:spcPct val="50000"/>
              </a:spcBef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tiáo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/>
      <p:bldP spid="11296" grpId="0"/>
      <p:bldP spid="11297" grpId="0"/>
      <p:bldP spid="11298" grpId="0"/>
      <p:bldP spid="11299" grpId="0"/>
      <p:bldP spid="11300" grpId="0"/>
      <p:bldP spid="1435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4781</Words>
  <Application>WPS 演示</Application>
  <PresentationFormat>宽屏</PresentationFormat>
  <Paragraphs>333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黑体</vt:lpstr>
      <vt:lpstr>微软雅黑</vt:lpstr>
      <vt:lpstr>Calibri</vt:lpstr>
      <vt:lpstr>Times New Roman</vt:lpstr>
      <vt:lpstr>Arial Unicode MS</vt:lpstr>
      <vt:lpstr>楷体_GB2312</vt:lpstr>
      <vt:lpstr>新宋体</vt:lpstr>
      <vt:lpstr>自定义设计方案</vt:lpstr>
      <vt:lpstr>6 敬业与乐业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你是人间四月天</dc:title>
  <dc:creator/>
  <cp:lastModifiedBy>aa</cp:lastModifiedBy>
  <cp:revision>25</cp:revision>
  <dcterms:created xsi:type="dcterms:W3CDTF">2018-03-01T02:03:00Z</dcterms:created>
  <dcterms:modified xsi:type="dcterms:W3CDTF">2019-12-27T12:02:56Z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