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02" r:id="rId5"/>
    <p:sldId id="301" r:id="rId6"/>
    <p:sldId id="303" r:id="rId7"/>
    <p:sldId id="297" r:id="rId8"/>
    <p:sldId id="298" r:id="rId9"/>
    <p:sldId id="312" r:id="rId10"/>
    <p:sldId id="305" r:id="rId11"/>
    <p:sldId id="306" r:id="rId12"/>
    <p:sldId id="299" r:id="rId13"/>
    <p:sldId id="308" r:id="rId14"/>
    <p:sldId id="296" r:id="rId15"/>
    <p:sldId id="309" r:id="rId16"/>
    <p:sldId id="313" r:id="rId17"/>
    <p:sldId id="310" r:id="rId18"/>
    <p:sldId id="311" r:id="rId1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6561F"/>
        </a:solidFill>
        <a:latin typeface="Arial" panose="020B0604020202020204" pitchFamily="34" charset="0"/>
        <a:ea typeface="楷体_GB2312" panose="0201060903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6561F"/>
        </a:solidFill>
        <a:latin typeface="Arial" panose="020B0604020202020204" pitchFamily="34" charset="0"/>
        <a:ea typeface="楷体_GB2312" panose="0201060903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6561F"/>
        </a:solidFill>
        <a:latin typeface="Arial" panose="020B0604020202020204" pitchFamily="34" charset="0"/>
        <a:ea typeface="楷体_GB2312" panose="0201060903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6561F"/>
        </a:solidFill>
        <a:latin typeface="Arial" panose="020B0604020202020204" pitchFamily="34" charset="0"/>
        <a:ea typeface="楷体_GB2312" panose="0201060903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b="1" kern="1200">
        <a:solidFill>
          <a:srgbClr val="06561F"/>
        </a:solidFill>
        <a:latin typeface="Arial" panose="020B0604020202020204" pitchFamily="34" charset="0"/>
        <a:ea typeface="楷体_GB2312" panose="02010609030101010101" pitchFamily="49" charset="-122"/>
        <a:cs typeface="+mn-cs"/>
      </a:defRPr>
    </a:lvl5pPr>
    <a:lvl6pPr marL="2286000" algn="l" defTabSz="914400" rtl="0" eaLnBrk="1" latinLnBrk="0" hangingPunct="1">
      <a:defRPr sz="4000" b="1" kern="1200">
        <a:solidFill>
          <a:srgbClr val="06561F"/>
        </a:solidFill>
        <a:latin typeface="Arial" panose="020B0604020202020204" pitchFamily="34" charset="0"/>
        <a:ea typeface="楷体_GB2312" panose="02010609030101010101" pitchFamily="49" charset="-122"/>
        <a:cs typeface="+mn-cs"/>
      </a:defRPr>
    </a:lvl6pPr>
    <a:lvl7pPr marL="2743200" algn="l" defTabSz="914400" rtl="0" eaLnBrk="1" latinLnBrk="0" hangingPunct="1">
      <a:defRPr sz="4000" b="1" kern="1200">
        <a:solidFill>
          <a:srgbClr val="06561F"/>
        </a:solidFill>
        <a:latin typeface="Arial" panose="020B0604020202020204" pitchFamily="34" charset="0"/>
        <a:ea typeface="楷体_GB2312" panose="02010609030101010101" pitchFamily="49" charset="-122"/>
        <a:cs typeface="+mn-cs"/>
      </a:defRPr>
    </a:lvl7pPr>
    <a:lvl8pPr marL="3200400" algn="l" defTabSz="914400" rtl="0" eaLnBrk="1" latinLnBrk="0" hangingPunct="1">
      <a:defRPr sz="4000" b="1" kern="1200">
        <a:solidFill>
          <a:srgbClr val="06561F"/>
        </a:solidFill>
        <a:latin typeface="Arial" panose="020B0604020202020204" pitchFamily="34" charset="0"/>
        <a:ea typeface="楷体_GB2312" panose="02010609030101010101" pitchFamily="49" charset="-122"/>
        <a:cs typeface="+mn-cs"/>
      </a:defRPr>
    </a:lvl8pPr>
    <a:lvl9pPr marL="3657600" algn="l" defTabSz="914400" rtl="0" eaLnBrk="1" latinLnBrk="0" hangingPunct="1">
      <a:defRPr sz="4000" b="1" kern="1200">
        <a:solidFill>
          <a:srgbClr val="06561F"/>
        </a:solidFill>
        <a:latin typeface="Arial" panose="020B0604020202020204" pitchFamily="34" charset="0"/>
        <a:ea typeface="楷体_GB2312" panose="0201060903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61F"/>
    <a:srgbClr val="087229"/>
    <a:srgbClr val="FF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2" autoAdjust="0"/>
    <p:restoredTop sz="97404" autoAdjust="0"/>
  </p:normalViewPr>
  <p:slideViewPr>
    <p:cSldViewPr>
      <p:cViewPr varScale="1">
        <p:scale>
          <a:sx n="104" d="100"/>
          <a:sy n="104" d="100"/>
        </p:scale>
        <p:origin x="-8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fld id="{FA39B6E5-FB21-44F4-9393-7DF06540BBCB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0B8A003-2E33-4063-81D7-2C8CF3E28A3C}" type="slidenum">
              <a:rPr lang="en-US" altLang="zh-CN"/>
            </a:fld>
            <a:endParaRPr lang="en-US" altLang="zh-CN"/>
          </a:p>
        </p:txBody>
      </p:sp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9B6E5-FB21-44F4-9393-7DF06540BBC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9B6E5-FB21-44F4-9393-7DF06540BBC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9B6E5-FB21-44F4-9393-7DF06540BBCB}" type="slidenum">
              <a:rPr lang="en-US" altLang="zh-CN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EB9B5-075A-4EF8-BDF0-320D34940D6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D0999-56AD-4DE7-A286-45AB4D11AB2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9EF12-EB03-4D53-B6B4-AD19EE9FF3A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70C19-7650-449E-93A4-98C49285315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08F0A-F965-4A15-A0F4-DF4E61D2EA5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7C25F9-46F8-480C-BA4C-164DAEAC709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664D0-F669-4FA3-88CA-63BF1FCD176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35B68-C0B0-4FB5-833B-250C2AE4434E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B5704-94F0-4FDA-BDEF-F006C828429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00C2B-A4D6-4D08-B72D-22CF9055121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A4293-BC8A-44E2-A196-3DAD58B0503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b="0">
                <a:solidFill>
                  <a:schemeClr val="tx1"/>
                </a:solidFill>
                <a:ea typeface="+mn-ea"/>
              </a:defRPr>
            </a:lvl1pPr>
          </a:lstStyle>
          <a:p>
            <a:fld id="{C2301625-05F5-433F-8810-633233A29C07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microsoft.com/office/2007/relationships/media" Target="file:///D:\&#20844;&#21496;&#20154;&#25945;&#29256;&#31532;&#20108;&#20876;&#35821;&#25991;\13&#21476;&#35799;&#19968;&#25152;&#35265;\&#25152;&#35265;.mp3" TargetMode="External"/><Relationship Id="rId1" Type="http://schemas.openxmlformats.org/officeDocument/2006/relationships/audio" Target="file:///D:\&#20844;&#21496;&#20154;&#25945;&#29256;&#31532;&#20108;&#20876;&#35821;&#25991;\13&#21476;&#35799;&#19968;&#25152;&#35265;\&#25152;&#35265;.mp3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microsoft.com/office/2007/relationships/media" Target="file:///D:\&#20844;&#21496;&#20154;&#25945;&#29256;&#31532;&#20108;&#20876;&#35821;&#25991;\13&#21476;&#35799;&#19968;&#25152;&#35265;\&#34945;&#26522;&#31616;&#20171;.wav" TargetMode="External"/><Relationship Id="rId1" Type="http://schemas.openxmlformats.org/officeDocument/2006/relationships/audio" Target="file:///D:\&#20844;&#21496;&#20154;&#25945;&#29256;&#31532;&#20108;&#20876;&#35821;&#25991;\13&#21476;&#35799;&#19968;&#25152;&#35265;\&#34945;&#26522;&#31616;&#20171;.wav" TargetMode="Externa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66276" y="1772816"/>
            <a:ext cx="4681538" cy="2016125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zh-CN" altLang="en-US" sz="117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所 见</a:t>
            </a:r>
            <a:endParaRPr lang="zh-CN" altLang="en-US" sz="11700" b="1" dirty="0">
              <a:solidFill>
                <a:srgbClr val="FF3300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</p:cSld>
  <p:clrMapOvr>
    <a:masterClrMapping/>
  </p:clrMapOvr>
  <p:transition spd="med">
    <p:checker/>
    <p:sndAc>
      <p:stSnd>
        <p:snd r:embed="rId1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971600" y="1700808"/>
            <a:ext cx="6840538" cy="4362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dirty="0"/>
              <a:t>       </a:t>
            </a:r>
            <a:r>
              <a:rPr lang="zh-CN" altLang="en-US" dirty="0"/>
              <a:t>牧童骑在黄牛背上，嘹亮的歌声在树林中回荡。        </a:t>
            </a:r>
            <a:endParaRPr lang="zh-CN" altLang="en-US" dirty="0"/>
          </a:p>
          <a:p>
            <a:pPr>
              <a:lnSpc>
                <a:spcPct val="140000"/>
              </a:lnSpc>
            </a:pPr>
            <a:r>
              <a:rPr lang="zh-CN" altLang="en-US" dirty="0"/>
              <a:t>       忽然想到捕捉树上鸣叫的知了，就马上停止歌唱，一声不响地站在了树下。</a:t>
            </a:r>
            <a:endParaRPr lang="zh-CN" altLang="en-US" dirty="0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707904" y="836712"/>
            <a:ext cx="1616075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dirty="0">
                <a:ea typeface="宋体" panose="02010600030101010101" pitchFamily="2" charset="-122"/>
              </a:rPr>
              <a:t>诗  意</a:t>
            </a:r>
            <a:endParaRPr lang="zh-CN" altLang="en-US" sz="44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3419872" y="1689182"/>
            <a:ext cx="2232025" cy="8239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 dirty="0">
                <a:latin typeface="楷体_GB2312" panose="02010609030101010101" pitchFamily="49" charset="-122"/>
              </a:rPr>
              <a:t>所  见</a:t>
            </a:r>
            <a:endParaRPr lang="zh-CN" altLang="en-US" sz="4800" dirty="0">
              <a:latin typeface="楷体_GB2312" panose="02010609030101010101" pitchFamily="49" charset="-122"/>
            </a:endParaRP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2659063" y="2780928"/>
            <a:ext cx="4464050" cy="3749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/>
              <a:t>牧童</a:t>
            </a:r>
            <a:r>
              <a:rPr lang="en-US" altLang="zh-CN" dirty="0"/>
              <a:t>/</a:t>
            </a:r>
            <a:r>
              <a:rPr lang="zh-CN" altLang="en-US" dirty="0"/>
              <a:t>骑</a:t>
            </a:r>
            <a:r>
              <a:rPr lang="en-US" altLang="zh-CN" dirty="0"/>
              <a:t>/</a:t>
            </a:r>
            <a:r>
              <a:rPr lang="zh-CN" altLang="en-US" dirty="0"/>
              <a:t>黄牛，</a:t>
            </a:r>
            <a:endParaRPr lang="zh-CN" altLang="en-US" dirty="0"/>
          </a:p>
          <a:p>
            <a:pPr algn="dist">
              <a:lnSpc>
                <a:spcPct val="150000"/>
              </a:lnSpc>
            </a:pPr>
            <a:r>
              <a:rPr lang="zh-CN" altLang="en-US" dirty="0"/>
              <a:t>歌声</a:t>
            </a:r>
            <a:r>
              <a:rPr lang="en-US" altLang="zh-CN" dirty="0"/>
              <a:t>/</a:t>
            </a:r>
            <a:r>
              <a:rPr lang="zh-CN" altLang="en-US" dirty="0"/>
              <a:t>振</a:t>
            </a:r>
            <a:r>
              <a:rPr lang="en-US" altLang="zh-CN" dirty="0"/>
              <a:t>/</a:t>
            </a:r>
            <a:r>
              <a:rPr lang="zh-CN" altLang="en-US" dirty="0"/>
              <a:t>林越。</a:t>
            </a:r>
            <a:endParaRPr lang="zh-CN" altLang="en-US" dirty="0"/>
          </a:p>
          <a:p>
            <a:pPr algn="dist">
              <a:lnSpc>
                <a:spcPct val="150000"/>
              </a:lnSpc>
            </a:pPr>
            <a:r>
              <a:rPr lang="zh-CN" altLang="en-US" dirty="0"/>
              <a:t>意欲</a:t>
            </a:r>
            <a:r>
              <a:rPr lang="en-US" altLang="zh-CN" dirty="0"/>
              <a:t>/</a:t>
            </a:r>
            <a:r>
              <a:rPr lang="zh-CN" altLang="en-US" dirty="0"/>
              <a:t>捕</a:t>
            </a:r>
            <a:r>
              <a:rPr lang="en-US" altLang="zh-CN" dirty="0"/>
              <a:t>/</a:t>
            </a:r>
            <a:r>
              <a:rPr lang="zh-CN" altLang="en-US" dirty="0"/>
              <a:t>鸣蝉，</a:t>
            </a:r>
            <a:endParaRPr lang="zh-CN" altLang="en-US" dirty="0"/>
          </a:p>
          <a:p>
            <a:pPr algn="dist">
              <a:lnSpc>
                <a:spcPct val="150000"/>
              </a:lnSpc>
            </a:pPr>
            <a:r>
              <a:rPr lang="zh-CN" altLang="en-US" dirty="0"/>
              <a:t>忽然</a:t>
            </a:r>
            <a:r>
              <a:rPr lang="en-US" altLang="zh-CN" dirty="0"/>
              <a:t>/</a:t>
            </a:r>
            <a:r>
              <a:rPr lang="zh-CN" altLang="en-US" dirty="0"/>
              <a:t>闭口</a:t>
            </a:r>
            <a:r>
              <a:rPr lang="en-US" altLang="zh-CN" dirty="0"/>
              <a:t>/</a:t>
            </a:r>
            <a:r>
              <a:rPr lang="zh-CN" altLang="en-US" dirty="0"/>
              <a:t>立。</a:t>
            </a:r>
            <a:endParaRPr lang="zh-CN" altLang="en-US" dirty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3275856" y="836712"/>
            <a:ext cx="22225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  <a:ea typeface="宋体" panose="02010600030101010101" pitchFamily="2" charset="-122"/>
              </a:rPr>
              <a:t>读读背背</a:t>
            </a:r>
            <a:endParaRPr lang="zh-CN" altLang="en-US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/>
      <p:bldP spid="890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15" name="Text Box 55"/>
          <p:cNvSpPr txBox="1">
            <a:spLocks noChangeArrowheads="1"/>
          </p:cNvSpPr>
          <p:nvPr/>
        </p:nvSpPr>
        <p:spPr bwMode="auto">
          <a:xfrm>
            <a:off x="3563938" y="803275"/>
            <a:ext cx="2635250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>
                <a:ea typeface="宋体" panose="02010600030101010101" pitchFamily="2" charset="-122"/>
              </a:rPr>
              <a:t>会写的字</a:t>
            </a:r>
            <a:endParaRPr lang="zh-CN" altLang="en-US" sz="4800">
              <a:ea typeface="宋体" panose="02010600030101010101" pitchFamily="2" charset="-122"/>
            </a:endParaRPr>
          </a:p>
        </p:txBody>
      </p:sp>
      <p:grpSp>
        <p:nvGrpSpPr>
          <p:cNvPr id="66624" name="Group 64"/>
          <p:cNvGrpSpPr/>
          <p:nvPr/>
        </p:nvGrpSpPr>
        <p:grpSpPr bwMode="auto">
          <a:xfrm>
            <a:off x="1042988" y="3213100"/>
            <a:ext cx="7345362" cy="1223963"/>
            <a:chOff x="657" y="2024"/>
            <a:chExt cx="4627" cy="771"/>
          </a:xfrm>
        </p:grpSpPr>
        <p:grpSp>
          <p:nvGrpSpPr>
            <p:cNvPr id="66596" name="Group 36"/>
            <p:cNvGrpSpPr/>
            <p:nvPr/>
          </p:nvGrpSpPr>
          <p:grpSpPr bwMode="auto">
            <a:xfrm>
              <a:off x="1429" y="2024"/>
              <a:ext cx="771" cy="771"/>
              <a:chOff x="2426" y="1253"/>
              <a:chExt cx="1815" cy="1814"/>
            </a:xfrm>
          </p:grpSpPr>
          <p:sp>
            <p:nvSpPr>
              <p:cNvPr id="66597" name="Rectangle 37"/>
              <p:cNvSpPr>
                <a:spLocks noChangeArrowheads="1"/>
              </p:cNvSpPr>
              <p:nvPr/>
            </p:nvSpPr>
            <p:spPr bwMode="auto">
              <a:xfrm>
                <a:off x="2426" y="1253"/>
                <a:ext cx="1815" cy="18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598" name="Line 38"/>
              <p:cNvSpPr>
                <a:spLocks noChangeShapeType="1"/>
              </p:cNvSpPr>
              <p:nvPr/>
            </p:nvSpPr>
            <p:spPr bwMode="auto">
              <a:xfrm flipH="1">
                <a:off x="2426" y="2160"/>
                <a:ext cx="1815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99" name="Line 39"/>
              <p:cNvSpPr>
                <a:spLocks noChangeShapeType="1"/>
              </p:cNvSpPr>
              <p:nvPr/>
            </p:nvSpPr>
            <p:spPr bwMode="auto">
              <a:xfrm>
                <a:off x="3334" y="1298"/>
                <a:ext cx="0" cy="176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600" name="Group 40"/>
            <p:cNvGrpSpPr/>
            <p:nvPr/>
          </p:nvGrpSpPr>
          <p:grpSpPr bwMode="auto">
            <a:xfrm>
              <a:off x="2200" y="2024"/>
              <a:ext cx="771" cy="771"/>
              <a:chOff x="2426" y="1253"/>
              <a:chExt cx="1815" cy="1814"/>
            </a:xfrm>
          </p:grpSpPr>
          <p:sp>
            <p:nvSpPr>
              <p:cNvPr id="66601" name="Rectangle 41"/>
              <p:cNvSpPr>
                <a:spLocks noChangeArrowheads="1"/>
              </p:cNvSpPr>
              <p:nvPr/>
            </p:nvSpPr>
            <p:spPr bwMode="auto">
              <a:xfrm>
                <a:off x="2426" y="1253"/>
                <a:ext cx="1815" cy="18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02" name="Line 42"/>
              <p:cNvSpPr>
                <a:spLocks noChangeShapeType="1"/>
              </p:cNvSpPr>
              <p:nvPr/>
            </p:nvSpPr>
            <p:spPr bwMode="auto">
              <a:xfrm flipH="1">
                <a:off x="2426" y="2160"/>
                <a:ext cx="1815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603" name="Line 43"/>
              <p:cNvSpPr>
                <a:spLocks noChangeShapeType="1"/>
              </p:cNvSpPr>
              <p:nvPr/>
            </p:nvSpPr>
            <p:spPr bwMode="auto">
              <a:xfrm>
                <a:off x="3334" y="1298"/>
                <a:ext cx="0" cy="176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606" name="Group 46"/>
            <p:cNvGrpSpPr/>
            <p:nvPr/>
          </p:nvGrpSpPr>
          <p:grpSpPr bwMode="auto">
            <a:xfrm>
              <a:off x="2971" y="2024"/>
              <a:ext cx="771" cy="771"/>
              <a:chOff x="2426" y="1253"/>
              <a:chExt cx="1815" cy="1814"/>
            </a:xfrm>
          </p:grpSpPr>
          <p:sp>
            <p:nvSpPr>
              <p:cNvPr id="66607" name="Rectangle 47"/>
              <p:cNvSpPr>
                <a:spLocks noChangeArrowheads="1"/>
              </p:cNvSpPr>
              <p:nvPr/>
            </p:nvSpPr>
            <p:spPr bwMode="auto">
              <a:xfrm>
                <a:off x="2426" y="1253"/>
                <a:ext cx="1815" cy="18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08" name="Line 48"/>
              <p:cNvSpPr>
                <a:spLocks noChangeShapeType="1"/>
              </p:cNvSpPr>
              <p:nvPr/>
            </p:nvSpPr>
            <p:spPr bwMode="auto">
              <a:xfrm flipH="1">
                <a:off x="2426" y="2160"/>
                <a:ext cx="1815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609" name="Line 49"/>
              <p:cNvSpPr>
                <a:spLocks noChangeShapeType="1"/>
              </p:cNvSpPr>
              <p:nvPr/>
            </p:nvSpPr>
            <p:spPr bwMode="auto">
              <a:xfrm>
                <a:off x="3334" y="1298"/>
                <a:ext cx="0" cy="176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610" name="Group 50"/>
            <p:cNvGrpSpPr/>
            <p:nvPr/>
          </p:nvGrpSpPr>
          <p:grpSpPr bwMode="auto">
            <a:xfrm>
              <a:off x="3742" y="2024"/>
              <a:ext cx="771" cy="771"/>
              <a:chOff x="2426" y="1253"/>
              <a:chExt cx="1815" cy="1814"/>
            </a:xfrm>
          </p:grpSpPr>
          <p:sp>
            <p:nvSpPr>
              <p:cNvPr id="66611" name="Rectangle 51"/>
              <p:cNvSpPr>
                <a:spLocks noChangeArrowheads="1"/>
              </p:cNvSpPr>
              <p:nvPr/>
            </p:nvSpPr>
            <p:spPr bwMode="auto">
              <a:xfrm>
                <a:off x="2426" y="1253"/>
                <a:ext cx="1815" cy="18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12" name="Line 52"/>
              <p:cNvSpPr>
                <a:spLocks noChangeShapeType="1"/>
              </p:cNvSpPr>
              <p:nvPr/>
            </p:nvSpPr>
            <p:spPr bwMode="auto">
              <a:xfrm flipH="1">
                <a:off x="2426" y="2160"/>
                <a:ext cx="1815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613" name="Line 53"/>
              <p:cNvSpPr>
                <a:spLocks noChangeShapeType="1"/>
              </p:cNvSpPr>
              <p:nvPr/>
            </p:nvSpPr>
            <p:spPr bwMode="auto">
              <a:xfrm>
                <a:off x="3334" y="1298"/>
                <a:ext cx="0" cy="176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616" name="Group 56"/>
            <p:cNvGrpSpPr/>
            <p:nvPr/>
          </p:nvGrpSpPr>
          <p:grpSpPr bwMode="auto">
            <a:xfrm>
              <a:off x="4513" y="2024"/>
              <a:ext cx="771" cy="771"/>
              <a:chOff x="2426" y="1253"/>
              <a:chExt cx="1815" cy="1814"/>
            </a:xfrm>
          </p:grpSpPr>
          <p:sp>
            <p:nvSpPr>
              <p:cNvPr id="66617" name="Rectangle 57"/>
              <p:cNvSpPr>
                <a:spLocks noChangeArrowheads="1"/>
              </p:cNvSpPr>
              <p:nvPr/>
            </p:nvSpPr>
            <p:spPr bwMode="auto">
              <a:xfrm>
                <a:off x="2426" y="1253"/>
                <a:ext cx="1815" cy="18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18" name="Line 58"/>
              <p:cNvSpPr>
                <a:spLocks noChangeShapeType="1"/>
              </p:cNvSpPr>
              <p:nvPr/>
            </p:nvSpPr>
            <p:spPr bwMode="auto">
              <a:xfrm flipH="1">
                <a:off x="2426" y="2160"/>
                <a:ext cx="1815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619" name="Line 59"/>
              <p:cNvSpPr>
                <a:spLocks noChangeShapeType="1"/>
              </p:cNvSpPr>
              <p:nvPr/>
            </p:nvSpPr>
            <p:spPr bwMode="auto">
              <a:xfrm>
                <a:off x="3334" y="1298"/>
                <a:ext cx="0" cy="176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620" name="Group 60"/>
            <p:cNvGrpSpPr/>
            <p:nvPr/>
          </p:nvGrpSpPr>
          <p:grpSpPr bwMode="auto">
            <a:xfrm>
              <a:off x="657" y="2024"/>
              <a:ext cx="771" cy="771"/>
              <a:chOff x="2426" y="1253"/>
              <a:chExt cx="1815" cy="1814"/>
            </a:xfrm>
          </p:grpSpPr>
          <p:sp>
            <p:nvSpPr>
              <p:cNvPr id="66621" name="Rectangle 61"/>
              <p:cNvSpPr>
                <a:spLocks noChangeArrowheads="1"/>
              </p:cNvSpPr>
              <p:nvPr/>
            </p:nvSpPr>
            <p:spPr bwMode="auto">
              <a:xfrm>
                <a:off x="2426" y="1253"/>
                <a:ext cx="1815" cy="181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8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622" name="Line 62"/>
              <p:cNvSpPr>
                <a:spLocks noChangeShapeType="1"/>
              </p:cNvSpPr>
              <p:nvPr/>
            </p:nvSpPr>
            <p:spPr bwMode="auto">
              <a:xfrm flipH="1">
                <a:off x="2426" y="2160"/>
                <a:ext cx="1815" cy="0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623" name="Line 63"/>
              <p:cNvSpPr>
                <a:spLocks noChangeShapeType="1"/>
              </p:cNvSpPr>
              <p:nvPr/>
            </p:nvSpPr>
            <p:spPr bwMode="auto">
              <a:xfrm>
                <a:off x="3334" y="1298"/>
                <a:ext cx="0" cy="1769"/>
              </a:xfrm>
              <a:prstGeom prst="line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66614" name="Text Box 54"/>
            <p:cNvSpPr txBox="1">
              <a:spLocks noChangeArrowheads="1"/>
            </p:cNvSpPr>
            <p:nvPr/>
          </p:nvSpPr>
          <p:spPr bwMode="auto">
            <a:xfrm>
              <a:off x="657" y="2024"/>
              <a:ext cx="4627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dist"/>
              <a:r>
                <a:rPr lang="zh-CN" altLang="en-US" sz="7200" b="0">
                  <a:solidFill>
                    <a:srgbClr val="FF3300"/>
                  </a:solidFill>
                </a:rPr>
                <a:t>诗童林黄闭口</a:t>
              </a:r>
              <a:endParaRPr lang="zh-CN" altLang="en-US" sz="7200" b="0">
                <a:solidFill>
                  <a:srgbClr val="FF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779838" y="692150"/>
            <a:ext cx="2347912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>
                <a:solidFill>
                  <a:srgbClr val="FF3300"/>
                </a:solidFill>
                <a:ea typeface="宋体" panose="02010600030101010101" pitchFamily="2" charset="-122"/>
              </a:rPr>
              <a:t>选   择</a:t>
            </a:r>
            <a:endParaRPr lang="zh-CN" altLang="en-US" sz="600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827088" y="2420938"/>
            <a:ext cx="8086725" cy="24098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90000"/>
              </a:lnSpc>
            </a:pPr>
            <a:r>
              <a:rPr lang="zh-CN" altLang="en-US" dirty="0">
                <a:latin typeface="楷体_GB2312" panose="02010609030101010101" pitchFamily="49" charset="-122"/>
              </a:rPr>
              <a:t>这首诗描写的是（     ）的事情。</a:t>
            </a:r>
            <a:endParaRPr lang="zh-CN" altLang="en-US" dirty="0">
              <a:latin typeface="楷体_GB2312" panose="02010609030101010101" pitchFamily="49" charset="-122"/>
            </a:endParaRPr>
          </a:p>
          <a:p>
            <a:pPr>
              <a:lnSpc>
                <a:spcPct val="190000"/>
              </a:lnSpc>
            </a:pPr>
            <a:r>
              <a:rPr lang="zh-CN" altLang="en-US" dirty="0">
                <a:latin typeface="楷体_GB2312" panose="02010609030101010101" pitchFamily="49" charset="-122"/>
              </a:rPr>
              <a:t>  春天  夏天  秋天  冬天</a:t>
            </a:r>
            <a:endParaRPr lang="zh-CN" altLang="en-US" dirty="0">
              <a:latin typeface="楷体_GB2312" panose="0201060903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4284663" y="765175"/>
            <a:ext cx="1203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  <a:ea typeface="宋体" panose="02010600030101010101" pitchFamily="2" charset="-122"/>
              </a:rPr>
              <a:t>组词</a:t>
            </a:r>
            <a:endParaRPr lang="zh-CN" altLang="en-US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195513" y="2349500"/>
            <a:ext cx="6013450" cy="2286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/>
              <a:t>诗（　　）　林（　　）</a:t>
            </a:r>
            <a:endParaRPr lang="zh-CN" altLang="en-US"/>
          </a:p>
          <a:p>
            <a:pPr>
              <a:lnSpc>
                <a:spcPct val="180000"/>
              </a:lnSpc>
            </a:pPr>
            <a:r>
              <a:rPr lang="zh-CN" altLang="en-US"/>
              <a:t>黄（　　）　闭（　　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1187624" y="2329024"/>
            <a:ext cx="7129462" cy="2835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dirty="0">
                <a:latin typeface="Times New Roman" panose="02020603050405020304" pitchFamily="18" charset="0"/>
              </a:rPr>
              <a:t>       </a:t>
            </a:r>
            <a:r>
              <a:rPr kumimoji="1" lang="zh-CN" altLang="en-US" dirty="0">
                <a:latin typeface="Times New Roman" panose="02020603050405020304" pitchFamily="18" charset="0"/>
              </a:rPr>
              <a:t>牧童是怎样捉蝉的呢？他捉到了蝉吗？把这些编成一个故事，讲给大家听。</a:t>
            </a:r>
            <a:endParaRPr kumimoji="1"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707904" y="1052736"/>
            <a:ext cx="171291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zh-CN" altLang="en-US" dirty="0">
                <a:solidFill>
                  <a:srgbClr val="FF3300"/>
                </a:solidFill>
                <a:ea typeface="宋体" panose="02010600030101010101" pitchFamily="2" charset="-122"/>
              </a:rPr>
              <a:t>想一想</a:t>
            </a:r>
            <a:endParaRPr kumimoji="1" lang="zh-CN" altLang="en-US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  <p:bldP spid="911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2843808" y="1628800"/>
            <a:ext cx="4049712" cy="46782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4800" dirty="0">
                <a:latin typeface="楷体_GB2312" panose="02010609030101010101" pitchFamily="49" charset="-122"/>
              </a:rPr>
              <a:t>    </a:t>
            </a:r>
            <a:r>
              <a:rPr kumimoji="1" lang="zh-CN" altLang="en-US" sz="4800" dirty="0">
                <a:latin typeface="宋体" panose="02010600030101010101" pitchFamily="2" charset="-122"/>
                <a:ea typeface="宋体" panose="02010600030101010101" pitchFamily="2" charset="-122"/>
              </a:rPr>
              <a:t>鸡</a:t>
            </a:r>
            <a:endParaRPr kumimoji="1" lang="zh-CN" altLang="en-US" sz="48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dist" eaLnBrk="1" hangingPunct="1">
              <a:lnSpc>
                <a:spcPct val="90000"/>
              </a:lnSpc>
            </a:pPr>
            <a:r>
              <a:rPr kumimoji="1" lang="zh-CN" altLang="en-US" sz="3600" dirty="0">
                <a:latin typeface="楷体_GB2312" panose="02010609030101010101" pitchFamily="49" charset="-122"/>
              </a:rPr>
              <a:t>            </a:t>
            </a:r>
            <a:r>
              <a:rPr kumimoji="1" lang="zh-CN" altLang="en-US" sz="2800" dirty="0">
                <a:latin typeface="楷体_GB2312" panose="02010609030101010101" pitchFamily="49" charset="-122"/>
              </a:rPr>
              <a:t>袁枚</a:t>
            </a:r>
            <a:endParaRPr kumimoji="1" lang="zh-CN" altLang="en-US" sz="2800" dirty="0">
              <a:latin typeface="楷体_GB2312" panose="02010609030101010101" pitchFamily="49" charset="-122"/>
            </a:endParaRPr>
          </a:p>
          <a:p>
            <a:pPr algn="dist" eaLnBrk="1" hangingPunct="1">
              <a:lnSpc>
                <a:spcPct val="130000"/>
              </a:lnSpc>
            </a:pPr>
            <a:r>
              <a:rPr kumimoji="1" lang="zh-CN" altLang="en-US" dirty="0">
                <a:latin typeface="楷体_GB2312" panose="02010609030101010101" pitchFamily="49" charset="-122"/>
              </a:rPr>
              <a:t>养鸡纵鸡食，</a:t>
            </a:r>
            <a:endParaRPr kumimoji="1" lang="zh-CN" altLang="en-US" dirty="0">
              <a:latin typeface="楷体_GB2312" panose="02010609030101010101" pitchFamily="49" charset="-122"/>
            </a:endParaRPr>
          </a:p>
          <a:p>
            <a:pPr algn="dist" eaLnBrk="1" hangingPunct="1">
              <a:lnSpc>
                <a:spcPct val="130000"/>
              </a:lnSpc>
            </a:pPr>
            <a:r>
              <a:rPr kumimoji="1" lang="zh-CN" altLang="en-US" dirty="0">
                <a:latin typeface="楷体_GB2312" panose="02010609030101010101" pitchFamily="49" charset="-122"/>
              </a:rPr>
              <a:t>鸡肥乃烹之。</a:t>
            </a:r>
            <a:endParaRPr kumimoji="1" lang="zh-CN" altLang="en-US" dirty="0">
              <a:latin typeface="楷体_GB2312" panose="02010609030101010101" pitchFamily="49" charset="-122"/>
            </a:endParaRPr>
          </a:p>
          <a:p>
            <a:pPr algn="dist" eaLnBrk="1" hangingPunct="1">
              <a:lnSpc>
                <a:spcPct val="130000"/>
              </a:lnSpc>
            </a:pPr>
            <a:r>
              <a:rPr kumimoji="1" lang="zh-CN" altLang="en-US" dirty="0">
                <a:latin typeface="楷体_GB2312" panose="02010609030101010101" pitchFamily="49" charset="-122"/>
              </a:rPr>
              <a:t>主人计固佳，</a:t>
            </a:r>
            <a:endParaRPr kumimoji="1" lang="zh-CN" altLang="en-US" dirty="0">
              <a:latin typeface="楷体_GB2312" panose="02010609030101010101" pitchFamily="49" charset="-122"/>
            </a:endParaRPr>
          </a:p>
          <a:p>
            <a:pPr algn="dist" eaLnBrk="1" hangingPunct="1">
              <a:lnSpc>
                <a:spcPct val="130000"/>
              </a:lnSpc>
            </a:pPr>
            <a:r>
              <a:rPr kumimoji="1" lang="zh-CN" altLang="en-US" dirty="0">
                <a:latin typeface="楷体_GB2312" panose="02010609030101010101" pitchFamily="49" charset="-122"/>
              </a:rPr>
              <a:t>不可与鸡知</a:t>
            </a:r>
            <a:r>
              <a:rPr kumimoji="1" lang="zh-CN" altLang="en-US" dirty="0" smtClean="0">
                <a:latin typeface="楷体_GB2312" panose="02010609030101010101" pitchFamily="49" charset="-122"/>
              </a:rPr>
              <a:t>。 </a:t>
            </a:r>
            <a:endParaRPr kumimoji="1" lang="zh-CN" altLang="en-US" sz="3600" dirty="0">
              <a:latin typeface="楷体_GB2312" panose="02010609030101010101" pitchFamily="49" charset="-122"/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563888" y="906462"/>
            <a:ext cx="2222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</a:rPr>
              <a:t>诗句拓展</a:t>
            </a:r>
            <a:endParaRPr lang="zh-CN" altLang="en-US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827584" y="1844824"/>
            <a:ext cx="7345362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dirty="0"/>
              <a:t>       </a:t>
            </a:r>
            <a:r>
              <a:rPr lang="zh-CN" altLang="en-US" dirty="0"/>
              <a:t>在上课之前，请仔细看一幅图，说说图上画了什么故事？</a:t>
            </a:r>
            <a:endParaRPr lang="zh-CN" altLang="en-US" dirty="0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8101013" y="44450"/>
            <a:ext cx="1000125" cy="482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>
                <a:solidFill>
                  <a:schemeClr val="bg1"/>
                </a:solidFill>
              </a:rPr>
              <a:t>所见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6" name="Group 6"/>
          <p:cNvGrpSpPr/>
          <p:nvPr/>
        </p:nvGrpSpPr>
        <p:grpSpPr bwMode="auto">
          <a:xfrm>
            <a:off x="0" y="0"/>
            <a:ext cx="9144000" cy="6884988"/>
            <a:chOff x="249" y="255"/>
            <a:chExt cx="5511" cy="4082"/>
          </a:xfrm>
        </p:grpSpPr>
        <p:pic>
          <p:nvPicPr>
            <p:cNvPr id="81924" name="Picture 4" descr="Image29"/>
            <p:cNvPicPr>
              <a:picLocks noChangeAspect="1" noChangeArrowheads="1"/>
            </p:cNvPicPr>
            <p:nvPr/>
          </p:nvPicPr>
          <p:blipFill>
            <a:blip r:embed="rId1" cstate="email">
              <a:lum contrast="12000"/>
            </a:blip>
            <a:srcRect/>
            <a:stretch>
              <a:fillRect/>
            </a:stretch>
          </p:blipFill>
          <p:spPr bwMode="auto">
            <a:xfrm>
              <a:off x="249" y="263"/>
              <a:ext cx="5511" cy="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25" name="Picture 5" descr="Image29"/>
            <p:cNvPicPr>
              <a:picLocks noChangeAspect="1" noChangeArrowheads="1"/>
            </p:cNvPicPr>
            <p:nvPr/>
          </p:nvPicPr>
          <p:blipFill>
            <a:blip r:embed="rId2" cstate="email">
              <a:lum contrast="12000"/>
            </a:blip>
            <a:srcRect/>
            <a:stretch>
              <a:fillRect/>
            </a:stretch>
          </p:blipFill>
          <p:spPr bwMode="auto">
            <a:xfrm>
              <a:off x="1791" y="255"/>
              <a:ext cx="2087" cy="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563938" y="692150"/>
            <a:ext cx="2732087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FF3300"/>
                </a:solidFill>
                <a:ea typeface="宋体" panose="02010600030101010101" pitchFamily="2" charset="-122"/>
              </a:rPr>
              <a:t>看图讲故事</a:t>
            </a:r>
            <a:endParaRPr lang="zh-CN" altLang="en-US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8101013" y="44450"/>
            <a:ext cx="1000125" cy="482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>
                <a:solidFill>
                  <a:schemeClr val="bg1"/>
                </a:solidFill>
              </a:rPr>
              <a:t>所见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563938" y="692150"/>
            <a:ext cx="2732087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3300"/>
                </a:solidFill>
                <a:ea typeface="宋体" panose="02010600030101010101" pitchFamily="2" charset="-122"/>
              </a:rPr>
              <a:t>看图讲故事</a:t>
            </a:r>
            <a:endParaRPr lang="zh-CN" altLang="en-US" dirty="0">
              <a:solidFill>
                <a:srgbClr val="FF3300"/>
              </a:solidFill>
              <a:ea typeface="宋体" panose="02010600030101010101" pitchFamily="2" charset="-122"/>
            </a:endParaRP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165475" y="3068638"/>
            <a:ext cx="3854450" cy="2949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dirty="0"/>
              <a:t>图中人是谁？</a:t>
            </a:r>
            <a:endParaRPr lang="zh-CN" altLang="en-US" sz="3600" dirty="0"/>
          </a:p>
          <a:p>
            <a:pPr>
              <a:lnSpc>
                <a:spcPct val="130000"/>
              </a:lnSpc>
            </a:pPr>
            <a:r>
              <a:rPr lang="zh-CN" altLang="en-US" sz="3600" dirty="0"/>
              <a:t>他在什么地方？</a:t>
            </a:r>
            <a:endParaRPr lang="zh-CN" altLang="en-US" sz="3600" dirty="0"/>
          </a:p>
          <a:p>
            <a:pPr>
              <a:lnSpc>
                <a:spcPct val="130000"/>
              </a:lnSpc>
            </a:pPr>
            <a:r>
              <a:rPr lang="zh-CN" altLang="en-US" sz="3600" dirty="0"/>
              <a:t>在干什么？</a:t>
            </a:r>
            <a:endParaRPr lang="zh-CN" altLang="en-US" sz="3600" dirty="0"/>
          </a:p>
          <a:p>
            <a:pPr>
              <a:lnSpc>
                <a:spcPct val="130000"/>
              </a:lnSpc>
            </a:pPr>
            <a:r>
              <a:rPr lang="zh-CN" altLang="en-US" sz="3600" dirty="0"/>
              <a:t>他心里在想什么？</a:t>
            </a:r>
            <a:endParaRPr lang="zh-CN" altLang="en-US" sz="3600" dirty="0"/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843213" y="2060575"/>
            <a:ext cx="4770437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/>
              <a:t>你在图上看到什么？</a:t>
            </a:r>
            <a:endParaRPr lang="zh-CN" altLang="en-US" dirty="0"/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8101013" y="44450"/>
            <a:ext cx="1000125" cy="482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>
                <a:solidFill>
                  <a:schemeClr val="bg1"/>
                </a:solidFill>
              </a:rPr>
              <a:t>所见</a:t>
            </a:r>
            <a:endParaRPr lang="zh-CN" alt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/>
      <p:bldP spid="83975" grpId="0"/>
      <p:bldP spid="839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211638" y="692150"/>
            <a:ext cx="2232025" cy="8239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3300"/>
                </a:solidFill>
                <a:latin typeface="楷体_GB2312" panose="02010609030101010101" pitchFamily="49" charset="-122"/>
              </a:rPr>
              <a:t>所</a:t>
            </a:r>
            <a:r>
              <a:rPr lang="zh-CN" altLang="en-US" sz="4800">
                <a:latin typeface="楷体_GB2312" panose="02010609030101010101" pitchFamily="49" charset="-122"/>
              </a:rPr>
              <a:t>  见</a:t>
            </a:r>
            <a:endParaRPr lang="zh-CN" altLang="en-US" sz="4800">
              <a:latin typeface="楷体_GB2312" panose="02010609030101010101" pitchFamily="49" charset="-122"/>
            </a:endParaRPr>
          </a:p>
        </p:txBody>
      </p:sp>
      <p:sp>
        <p:nvSpPr>
          <p:cNvPr id="70668" name="Text Box 12"/>
          <p:cNvSpPr txBox="1">
            <a:spLocks noChangeArrowheads="1"/>
          </p:cNvSpPr>
          <p:nvPr/>
        </p:nvSpPr>
        <p:spPr bwMode="auto">
          <a:xfrm>
            <a:off x="3276600" y="2486025"/>
            <a:ext cx="4175125" cy="411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4400">
                <a:solidFill>
                  <a:srgbClr val="FF3300"/>
                </a:solidFill>
              </a:rPr>
              <a:t>牧</a:t>
            </a:r>
            <a:r>
              <a:rPr lang="zh-CN" altLang="en-US" sz="4400"/>
              <a:t>童骑黄牛，</a:t>
            </a:r>
            <a:endParaRPr lang="zh-CN" altLang="en-US" sz="4400"/>
          </a:p>
          <a:p>
            <a:pPr algn="dist">
              <a:lnSpc>
                <a:spcPct val="150000"/>
              </a:lnSpc>
            </a:pPr>
            <a:r>
              <a:rPr lang="zh-CN" altLang="en-US" sz="4400"/>
              <a:t>歌声振林越。</a:t>
            </a:r>
            <a:endParaRPr lang="zh-CN" altLang="en-US" sz="4400"/>
          </a:p>
          <a:p>
            <a:pPr algn="dist">
              <a:lnSpc>
                <a:spcPct val="150000"/>
              </a:lnSpc>
            </a:pPr>
            <a:r>
              <a:rPr lang="zh-CN" altLang="en-US" sz="4400"/>
              <a:t>意欲</a:t>
            </a:r>
            <a:r>
              <a:rPr lang="zh-CN" altLang="en-US" sz="4400">
                <a:solidFill>
                  <a:srgbClr val="FF3300"/>
                </a:solidFill>
              </a:rPr>
              <a:t>捕</a:t>
            </a:r>
            <a:r>
              <a:rPr lang="zh-CN" altLang="en-US" sz="4400"/>
              <a:t>鸣</a:t>
            </a:r>
            <a:r>
              <a:rPr lang="zh-CN" altLang="en-US" sz="4400">
                <a:solidFill>
                  <a:srgbClr val="FF3300"/>
                </a:solidFill>
              </a:rPr>
              <a:t>蝉</a:t>
            </a:r>
            <a:r>
              <a:rPr lang="zh-CN" altLang="en-US" sz="4400"/>
              <a:t>，</a:t>
            </a:r>
            <a:endParaRPr lang="zh-CN" altLang="en-US" sz="4400"/>
          </a:p>
          <a:p>
            <a:pPr algn="dist">
              <a:lnSpc>
                <a:spcPct val="150000"/>
              </a:lnSpc>
            </a:pPr>
            <a:r>
              <a:rPr lang="zh-CN" altLang="en-US" sz="4400"/>
              <a:t>忽然</a:t>
            </a:r>
            <a:r>
              <a:rPr lang="zh-CN" altLang="en-US" sz="4400">
                <a:solidFill>
                  <a:srgbClr val="FF3300"/>
                </a:solidFill>
              </a:rPr>
              <a:t>闭</a:t>
            </a:r>
            <a:r>
              <a:rPr lang="zh-CN" altLang="en-US" sz="4400"/>
              <a:t>口</a:t>
            </a:r>
            <a:r>
              <a:rPr lang="zh-CN" altLang="en-US" sz="4400">
                <a:solidFill>
                  <a:srgbClr val="FF3300"/>
                </a:solidFill>
              </a:rPr>
              <a:t>立</a:t>
            </a:r>
            <a:r>
              <a:rPr lang="zh-CN" altLang="en-US" sz="4400"/>
              <a:t>。</a:t>
            </a:r>
            <a:endParaRPr lang="zh-CN" altLang="en-US" sz="4400"/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5508625" y="1844675"/>
            <a:ext cx="1000125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/>
              <a:t>袁枚</a:t>
            </a:r>
            <a:endParaRPr lang="zh-CN" altLang="en-US" sz="3200"/>
          </a:p>
        </p:txBody>
      </p:sp>
      <p:pic>
        <p:nvPicPr>
          <p:cNvPr id="70670" name="所见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949950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0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0852" fill="hold"/>
                                        <p:tgtEl>
                                          <p:spTgt spid="706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670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670"/>
                </p:tgtEl>
              </p:cMediaNode>
            </p:audio>
          </p:childTnLst>
        </p:cTn>
      </p:par>
    </p:tnLst>
    <p:bldLst>
      <p:bldP spid="70660" grpId="0"/>
      <p:bldP spid="70668" grpId="0"/>
      <p:bldP spid="706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779838" y="765175"/>
            <a:ext cx="24257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 dirty="0"/>
              <a:t>会认的字</a:t>
            </a:r>
            <a:endParaRPr lang="zh-CN" altLang="en-US" sz="4400" dirty="0"/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1331913" y="2640013"/>
            <a:ext cx="7488237" cy="195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dirty="0" err="1"/>
              <a:t>su</a:t>
            </a:r>
            <a:r>
              <a:rPr lang="en-US" altLang="zh-CN" dirty="0" err="1">
                <a:ea typeface="宋体" panose="02010600030101010101" pitchFamily="2" charset="-122"/>
              </a:rPr>
              <a:t>ǒ</a:t>
            </a:r>
            <a:r>
              <a:rPr lang="en-US" altLang="zh-CN" dirty="0"/>
              <a:t>   </a:t>
            </a:r>
            <a:r>
              <a:rPr lang="en-US" altLang="zh-CN" dirty="0" err="1"/>
              <a:t>mù</a:t>
            </a:r>
            <a:r>
              <a:rPr lang="en-US" altLang="zh-CN" dirty="0"/>
              <a:t>    </a:t>
            </a:r>
            <a:r>
              <a:rPr lang="en-US" altLang="zh-CN" dirty="0" err="1"/>
              <a:t>b</a:t>
            </a:r>
            <a:r>
              <a:rPr lang="en-US" altLang="zh-CN" dirty="0" err="1">
                <a:ea typeface="宋体" panose="02010600030101010101" pitchFamily="2" charset="-122"/>
              </a:rPr>
              <a:t>ǔ</a:t>
            </a:r>
            <a:r>
              <a:rPr lang="en-US" altLang="zh-CN" dirty="0">
                <a:ea typeface="宋体" panose="02010600030101010101" pitchFamily="2" charset="-122"/>
              </a:rPr>
              <a:t> </a:t>
            </a:r>
            <a:r>
              <a:rPr lang="en-US" altLang="zh-CN" dirty="0"/>
              <a:t>  </a:t>
            </a:r>
            <a:r>
              <a:rPr lang="en-US" altLang="zh-CN" dirty="0" err="1"/>
              <a:t>ch</a:t>
            </a:r>
            <a:r>
              <a:rPr lang="en-US" altLang="zh-CN" dirty="0" err="1">
                <a:latin typeface="宋体" panose="02010600030101010101" pitchFamily="2" charset="-122"/>
                <a:ea typeface="宋体" panose="02010600030101010101" pitchFamily="2" charset="-122"/>
              </a:rPr>
              <a:t>á</a:t>
            </a:r>
            <a:r>
              <a:rPr lang="en-US" altLang="zh-CN" dirty="0" err="1"/>
              <a:t>n</a:t>
            </a:r>
            <a:r>
              <a:rPr lang="en-US" altLang="zh-CN" dirty="0"/>
              <a:t>   </a:t>
            </a:r>
            <a:r>
              <a:rPr lang="en-US" altLang="zh-CN" dirty="0" err="1"/>
              <a:t>bì</a:t>
            </a:r>
            <a:r>
              <a:rPr lang="en-US" altLang="zh-CN" dirty="0"/>
              <a:t>      </a:t>
            </a:r>
            <a:r>
              <a:rPr lang="en-US" altLang="zh-CN" dirty="0" err="1"/>
              <a:t>lì</a:t>
            </a:r>
            <a:endParaRPr lang="en-US" altLang="zh-CN" dirty="0"/>
          </a:p>
          <a:p>
            <a:pPr eaLnBrk="1" hangingPunct="1">
              <a:lnSpc>
                <a:spcPct val="130000"/>
              </a:lnSpc>
            </a:pPr>
            <a:r>
              <a:rPr lang="zh-CN" altLang="en-US" sz="5400" dirty="0">
                <a:solidFill>
                  <a:srgbClr val="FF3300"/>
                </a:solidFill>
              </a:rPr>
              <a:t>所   牧   捕   蝉   闭   立</a:t>
            </a:r>
            <a:endParaRPr lang="zh-CN" altLang="en-US" sz="5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  <p:bldP spid="716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袁枚简介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26841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539552" y="2041228"/>
            <a:ext cx="8064896" cy="4228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3200" dirty="0"/>
              <a:t>       </a:t>
            </a:r>
            <a:r>
              <a:rPr lang="zh-CN" altLang="en-US" sz="3200" dirty="0"/>
              <a:t>袁枚，字子才，号简斋，钱塘人，清代诗人。清乾隆四年中进士，如入翰林，做过江宁等地知县，后辞官，定居南京市，在小仓山构筑园林，过着乐文赋诗，悠闲自在的生活。他主张诗应该抒写性情，因此，多数作品抒发闲情逸致，著作有</a:t>
            </a:r>
            <a:r>
              <a:rPr lang="en-US" altLang="zh-CN" sz="3200" dirty="0"/>
              <a:t>《</a:t>
            </a:r>
            <a:r>
              <a:rPr lang="zh-CN" altLang="en-US" sz="3200" dirty="0"/>
              <a:t>随园诗话</a:t>
            </a:r>
            <a:r>
              <a:rPr lang="en-US" altLang="zh-CN" sz="3200" dirty="0"/>
              <a:t>》</a:t>
            </a:r>
            <a:r>
              <a:rPr lang="zh-CN" altLang="en-US" sz="3200" dirty="0"/>
              <a:t>、</a:t>
            </a:r>
            <a:r>
              <a:rPr lang="en-US" altLang="zh-CN" sz="3200" dirty="0"/>
              <a:t>《</a:t>
            </a:r>
            <a:r>
              <a:rPr lang="zh-CN" altLang="en-US" sz="3200" dirty="0"/>
              <a:t>小仓山房集</a:t>
            </a:r>
            <a:r>
              <a:rPr lang="en-US" altLang="zh-CN" sz="3200" dirty="0"/>
              <a:t>》</a:t>
            </a:r>
            <a:r>
              <a:rPr lang="zh-CN" altLang="en-US" sz="3200" dirty="0"/>
              <a:t>和</a:t>
            </a:r>
            <a:r>
              <a:rPr lang="en-US" altLang="zh-CN" sz="3200" dirty="0"/>
              <a:t>《</a:t>
            </a:r>
            <a:r>
              <a:rPr lang="zh-CN" altLang="en-US" sz="3200" dirty="0"/>
              <a:t>子不语</a:t>
            </a:r>
            <a:r>
              <a:rPr lang="en-US" altLang="zh-CN" sz="3200" dirty="0"/>
              <a:t>》</a:t>
            </a:r>
            <a:r>
              <a:rPr lang="zh-CN" altLang="en-US" sz="3200" dirty="0"/>
              <a:t>等。</a:t>
            </a:r>
            <a:endParaRPr lang="zh-CN" altLang="en-US" sz="3200" dirty="0"/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3161782" y="1248035"/>
            <a:ext cx="176847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</a:rPr>
              <a:t>作    者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3094" fill="hold"/>
                                        <p:tgtEl>
                                          <p:spTgt spid="93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8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188"/>
                </p:tgtEl>
              </p:cMediaNode>
            </p:audio>
          </p:childTnLst>
        </p:cTn>
      </p:par>
    </p:tnLst>
    <p:bldLst>
      <p:bldP spid="93189" grpId="0"/>
      <p:bldP spid="931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无标题"/>
          <p:cNvPicPr>
            <a:picLocks noChangeAspect="1" noChangeArrowheads="1"/>
          </p:cNvPicPr>
          <p:nvPr/>
        </p:nvPicPr>
        <p:blipFill>
          <a:blip r:embed="rId1"/>
          <a:srcRect t="9330" r="406"/>
          <a:stretch>
            <a:fillRect/>
          </a:stretch>
        </p:blipFill>
        <p:spPr bwMode="auto">
          <a:xfrm>
            <a:off x="2145030" y="2176780"/>
            <a:ext cx="4971415" cy="339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1" name="Picture 5" descr="小学语文"/>
          <p:cNvPicPr>
            <a:picLocks noChangeAspect="1" noChangeArrowheads="1"/>
          </p:cNvPicPr>
          <p:nvPr/>
        </p:nvPicPr>
        <p:blipFill>
          <a:blip r:embed="rId2" cstate="email"/>
          <a:srcRect t="18989" r="3375"/>
          <a:stretch>
            <a:fillRect/>
          </a:stretch>
        </p:blipFill>
        <p:spPr bwMode="auto">
          <a:xfrm>
            <a:off x="-19050" y="1193165"/>
            <a:ext cx="8527415" cy="53619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7451725" y="5899150"/>
            <a:ext cx="1304925" cy="762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3300"/>
                </a:solidFill>
              </a:rPr>
              <a:t>黄牛</a:t>
            </a:r>
            <a:endParaRPr lang="zh-CN" altLang="en-US" sz="44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checker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4" name="Picture 4" descr="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476250"/>
            <a:ext cx="4279900" cy="64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8" name="Picture 8" descr="小学语文"/>
          <p:cNvPicPr>
            <a:picLocks noChangeAspect="1" noChangeArrowheads="1"/>
          </p:cNvPicPr>
          <p:nvPr/>
        </p:nvPicPr>
        <p:blipFill>
          <a:blip r:embed="rId2" cstate="email"/>
          <a:srcRect t="18630" r="201"/>
          <a:stretch>
            <a:fillRect/>
          </a:stretch>
        </p:blipFill>
        <p:spPr bwMode="auto">
          <a:xfrm>
            <a:off x="-18415" y="55880"/>
            <a:ext cx="9162415" cy="681545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895850" y="1700213"/>
            <a:ext cx="3997325" cy="5092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/>
              <a:t>       </a:t>
            </a:r>
            <a:r>
              <a:rPr lang="zh-CN" altLang="en-US" sz="2800" dirty="0"/>
              <a:t>蝉又名“知了”。能发出嘹亮的鸣叫声，特别是到了夏天中午。在蝉的身体两侧有一个大的环型发声器官，身体的腹部是可以内外开合的圆盘，圆盘开合的速度很快，抖动的蝉鸣就是由此发出的。</a:t>
            </a:r>
            <a:endParaRPr lang="zh-CN" altLang="en-US" sz="2800" dirty="0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6248400" y="842963"/>
            <a:ext cx="1203325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dirty="0">
                <a:ea typeface="宋体" panose="02010600030101010101" pitchFamily="2" charset="-122"/>
              </a:rPr>
              <a:t>简介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3611563" y="5980113"/>
            <a:ext cx="744537" cy="762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400">
                <a:solidFill>
                  <a:srgbClr val="FF3300"/>
                </a:solidFill>
              </a:rPr>
              <a:t>蝉</a:t>
            </a:r>
            <a:endParaRPr lang="zh-CN" altLang="en-US" sz="440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slow">
    <p:checker dir="vert"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youyi100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1" i="0" u="none" strike="noStrike" cap="none" normalizeH="0" baseline="0" smtClean="0">
            <a:ln>
              <a:noFill/>
            </a:ln>
            <a:solidFill>
              <a:srgbClr val="06561F"/>
            </a:solidFill>
            <a:effectLst/>
            <a:latin typeface="Arial" panose="020B0604020202020204" pitchFamily="34" charset="0"/>
            <a:ea typeface="楷体_GB2312" panose="0201060903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4000" b="1" i="0" u="none" strike="noStrike" cap="none" normalizeH="0" baseline="0" smtClean="0">
            <a:ln>
              <a:noFill/>
            </a:ln>
            <a:solidFill>
              <a:srgbClr val="06561F"/>
            </a:solidFill>
            <a:effectLst/>
            <a:latin typeface="Arial" panose="020B0604020202020204" pitchFamily="34" charset="0"/>
            <a:ea typeface="楷体_GB2312" panose="0201060903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0</TotalTime>
  <Words>697</Words>
  <Application>WPS 演示</Application>
  <PresentationFormat>全屏显示(4:3)</PresentationFormat>
  <Paragraphs>88</Paragraphs>
  <Slides>16</Slides>
  <Notes>4</Notes>
  <HiddenSlides>0</HiddenSlides>
  <MMClips>3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楷体_GB2312</vt:lpstr>
      <vt:lpstr>Times New Roman</vt:lpstr>
      <vt:lpstr>微软雅黑</vt:lpstr>
      <vt:lpstr>www.youyi100.com</vt:lpstr>
      <vt:lpstr>所 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所 见</dc:title>
  <dc:creator/>
  <cp:lastModifiedBy>Administrator</cp:lastModifiedBy>
  <cp:revision>1</cp:revision>
  <dcterms:created xsi:type="dcterms:W3CDTF">2017-06-05T09:55:35Z</dcterms:created>
  <dcterms:modified xsi:type="dcterms:W3CDTF">2017-06-05T09:55:35Z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