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11"/>
  </p:notesMasterIdLst>
  <p:sldIdLst>
    <p:sldId id="309" r:id="rId4"/>
    <p:sldId id="270" r:id="rId5"/>
    <p:sldId id="280" r:id="rId6"/>
    <p:sldId id="258" r:id="rId7"/>
    <p:sldId id="259" r:id="rId8"/>
    <p:sldId id="271" r:id="rId9"/>
    <p:sldId id="269" r:id="rId10"/>
    <p:sldId id="272" r:id="rId12"/>
    <p:sldId id="273" r:id="rId13"/>
    <p:sldId id="275" r:id="rId14"/>
    <p:sldId id="276" r:id="rId15"/>
    <p:sldId id="279" r:id="rId16"/>
    <p:sldId id="278" r:id="rId17"/>
    <p:sldId id="274" r:id="rId18"/>
    <p:sldId id="277" r:id="rId1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35" autoAdjust="0"/>
  </p:normalViewPr>
  <p:slideViewPr>
    <p:cSldViewPr>
      <p:cViewPr varScale="1">
        <p:scale>
          <a:sx n="107" d="100"/>
          <a:sy n="107" d="100"/>
        </p:scale>
        <p:origin x="-90" y="-90"/>
      </p:cViewPr>
      <p:guideLst>
        <p:guide orient="horz" pos="216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82BA8-B549-4B62-B233-C35505A339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DD8CB-1E04-49F7-8F03-BA3FD0C8280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zh-CN" altLang="en-US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DD8CB-1E04-49F7-8F03-BA3FD0C828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zh-CN" altLang="en-US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DD8CB-1E04-49F7-8F03-BA3FD0C828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F24C4-282B-45CC-A0D1-F38E94DBF430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78A88-F162-4240-9977-39815DDDCA0E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AEBAF-78C2-4CE7-8F9B-53DF92B9B282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BBA88AF-3799-4461-9E3D-CE850E06FED6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EB9B5-075A-4EF8-BDF0-320D34940D6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70C19-7650-449E-93A4-98C49285315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08F0A-F965-4A15-A0F4-DF4E61D2EA5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C25F9-46F8-480C-BA4C-164DAEAC709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664D0-F669-4FA3-88CA-63BF1FCD176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35B68-C0B0-4FB5-833B-250C2AE4434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B5704-94F0-4FDA-BDEF-F006C828429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DC77E-A391-4932-BD03-0F6B7D0DA013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00C2B-A4D6-4D08-B72D-22CF9055121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A4293-BC8A-44E2-A196-3DAD58B0503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D0999-56AD-4DE7-A286-45AB4D11AB2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9EF12-EB03-4D53-B6B4-AD19EE9FF3A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B9CCD-32E3-4ECD-96D1-7DA28EBE2DAF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CC7C9-F10D-4A67-8699-ECB93AA24853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7613A-1059-47CF-8384-4D252B5CB392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3BE15-E37A-4D17-B3BF-CBD71AB04FCC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17256-9CFE-41B5-86AD-45B3BF65861C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C75E5-E28F-4A17-979D-3649BBBB452B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47788-9068-42A2-94AF-750A12697DBD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48ED354F-4722-4437-8A83-8D457C426A6C}" type="slidenum">
              <a:rPr lang="zh-CN" altLang="zh-CN"/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b="0">
                <a:solidFill>
                  <a:schemeClr val="tx1"/>
                </a:solidFill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b="0">
                <a:solidFill>
                  <a:schemeClr val="tx1"/>
                </a:solidFill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b="0">
                <a:solidFill>
                  <a:schemeClr val="tx1"/>
                </a:solidFill>
                <a:ea typeface="+mn-ea"/>
              </a:defRPr>
            </a:lvl1pPr>
          </a:lstStyle>
          <a:p>
            <a:fld id="{C2301625-05F5-433F-8810-633233A29C07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audio1.wav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hyperlink" Target="http://www.xxyw.cn/ebook/9/images/016_jpg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hyperlink" Target="http://www.xxyw.cn/ebook/9/images/016_jpg.jpg" TargetMode="Externa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hyperlink" Target="http://www.xxyw.cn/ebook/9/images/016_jpg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hyperlink" Target="http://www.xxyw.cn/ebook/9/images/016_jpg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hyperlink" Target="http://www.xxyw.cn/ebook/9/images/016_jpg.jpg" TargetMode="Externa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hyperlink" Target="http://www.xxyw.cn/ebook/9/images/016_jpg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hyperlink" Target="http://www.xxyw.cn/ebook/9/images/016_jpg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hecke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图片点击可在新窗口打开查看">
            <a:hlinkClick r:id="rId1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8225" y="2141538"/>
            <a:ext cx="3133725" cy="467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1" name="Group 3"/>
          <p:cNvGrpSpPr>
            <a:grpSpLocks noChangeAspect="1"/>
          </p:cNvGrpSpPr>
          <p:nvPr/>
        </p:nvGrpSpPr>
        <p:grpSpPr bwMode="auto">
          <a:xfrm>
            <a:off x="2193925" y="2149475"/>
            <a:ext cx="6988175" cy="4708525"/>
            <a:chOff x="0" y="0"/>
            <a:chExt cx="4402" cy="2966"/>
          </a:xfrm>
        </p:grpSpPr>
        <p:pic>
          <p:nvPicPr>
            <p:cNvPr id="12292" name="Picture 4" descr="图片点击可在新窗口打开查看">
              <a:hlinkClick r:id="rId1"/>
            </p:cNvPr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976"/>
              <a:ext cx="4378" cy="1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3" name="Picture 5" descr="图片点击可在新窗口打开查看">
              <a:hlinkClick r:id="rId1"/>
            </p:cNvPr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28" y="0"/>
              <a:ext cx="1974" cy="2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4" name="Picture 6" descr="图片点击可在新窗口打开查看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3775" y="3690938"/>
            <a:ext cx="6950075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50825" y="333375"/>
            <a:ext cx="3673475" cy="5815013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所见  </a:t>
            </a:r>
            <a:endParaRPr lang="zh-CN" sz="440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   </a:t>
            </a:r>
            <a:r>
              <a:rPr lang="zh-CN" sz="4000">
                <a:latin typeface="黑体" panose="02010600030101010101" pitchFamily="2" charset="-122"/>
                <a:ea typeface="黑体" panose="02010600030101010101" pitchFamily="2" charset="-122"/>
              </a:rPr>
              <a:t>（清）袁枚</a:t>
            </a:r>
            <a:endParaRPr lang="zh-CN" sz="400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牧童骑黄牛，</a:t>
            </a:r>
            <a:endParaRPr lang="zh-CN" sz="440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歌声振林樾。</a:t>
            </a:r>
            <a:endParaRPr lang="zh-CN" sz="440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意欲捕鸣蝉，</a:t>
            </a:r>
            <a:endParaRPr lang="zh-CN" sz="440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忽然闭口立。</a:t>
            </a:r>
            <a:endParaRPr lang="zh-CN" sz="440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500563" y="1700213"/>
            <a:ext cx="3673475" cy="790575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立：站立不动</a:t>
            </a:r>
            <a:endParaRPr lang="zh-CN" sz="440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468313" y="6092825"/>
            <a:ext cx="2736850" cy="0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50825" y="333375"/>
            <a:ext cx="3673475" cy="5815013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所见  </a:t>
            </a:r>
            <a:endParaRPr lang="zh-CN" sz="440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   </a:t>
            </a:r>
            <a:r>
              <a:rPr lang="zh-CN" sz="4000">
                <a:latin typeface="黑体" panose="02010600030101010101" pitchFamily="2" charset="-122"/>
                <a:ea typeface="黑体" panose="02010600030101010101" pitchFamily="2" charset="-122"/>
              </a:rPr>
              <a:t>（清）袁枚</a:t>
            </a:r>
            <a:endParaRPr lang="zh-CN" sz="400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牧童骑黄牛，</a:t>
            </a:r>
            <a:endParaRPr lang="zh-CN" sz="440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歌声振林樾。</a:t>
            </a:r>
            <a:endParaRPr lang="zh-CN" sz="440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意欲捕鸣蝉，</a:t>
            </a:r>
            <a:endParaRPr lang="zh-CN" sz="440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忽然闭口立。</a:t>
            </a:r>
            <a:endParaRPr lang="zh-CN" sz="440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500563" y="1412875"/>
            <a:ext cx="4392612" cy="3470275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400">
                <a:ea typeface="黑体" panose="02010600030101010101" pitchFamily="2" charset="-122"/>
              </a:rPr>
              <a:t>        </a:t>
            </a:r>
            <a:r>
              <a:rPr lang="zh-CN" sz="4400">
                <a:ea typeface="黑体" panose="02010600030101010101" pitchFamily="2" charset="-122"/>
              </a:rPr>
              <a:t>大概是想捕捉那只正在鸣叫的蝉吧，牧童突然停止了行走，不再高声唱歌了。</a:t>
            </a:r>
            <a:endParaRPr lang="zh-CN" sz="4400">
              <a:ea typeface="黑体" panose="02010600030101010101" pitchFamily="2" charset="-122"/>
            </a:endParaRP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323850" y="6092825"/>
            <a:ext cx="2736850" cy="0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395288" y="5229225"/>
            <a:ext cx="2736850" cy="0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50825" y="333375"/>
            <a:ext cx="4105275" cy="5815013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4400" dirty="0">
                <a:latin typeface="黑体" panose="02010600030101010101" pitchFamily="2" charset="-122"/>
                <a:ea typeface="黑体" panose="02010600030101010101" pitchFamily="2" charset="-122"/>
              </a:rPr>
              <a:t>所见  </a:t>
            </a:r>
            <a:endParaRPr lang="zh-CN" sz="4400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4400" dirty="0">
                <a:latin typeface="黑体" panose="02010600030101010101" pitchFamily="2" charset="-122"/>
                <a:ea typeface="黑体" panose="02010600030101010101" pitchFamily="2" charset="-122"/>
              </a:rPr>
              <a:t>   </a:t>
            </a:r>
            <a:r>
              <a:rPr lang="zh-CN" sz="4000" dirty="0">
                <a:latin typeface="黑体" panose="02010600030101010101" pitchFamily="2" charset="-122"/>
                <a:ea typeface="黑体" panose="02010600030101010101" pitchFamily="2" charset="-122"/>
              </a:rPr>
              <a:t>（清）袁枚</a:t>
            </a:r>
            <a:endParaRPr lang="zh-CN" sz="4000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4400" dirty="0">
                <a:latin typeface="黑体" panose="02010600030101010101" pitchFamily="2" charset="-122"/>
                <a:ea typeface="黑体" panose="02010600030101010101" pitchFamily="2" charset="-122"/>
              </a:rPr>
              <a:t>牧童</a:t>
            </a:r>
            <a:r>
              <a:rPr lang="zh-CN" altLang="zh-CN" sz="4400" dirty="0">
                <a:latin typeface="黑体" panose="02010600030101010101" pitchFamily="2" charset="-122"/>
                <a:ea typeface="黑体" panose="02010600030101010101" pitchFamily="2" charset="-122"/>
              </a:rPr>
              <a:t>/</a:t>
            </a:r>
            <a:r>
              <a:rPr lang="zh-CN" sz="4400" dirty="0">
                <a:latin typeface="黑体" panose="02010600030101010101" pitchFamily="2" charset="-122"/>
                <a:ea typeface="黑体" panose="02010600030101010101" pitchFamily="2" charset="-122"/>
              </a:rPr>
              <a:t>骑黄牛，</a:t>
            </a:r>
            <a:endParaRPr lang="zh-CN" sz="4400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4400" dirty="0">
                <a:latin typeface="黑体" panose="02010600030101010101" pitchFamily="2" charset="-122"/>
                <a:ea typeface="黑体" panose="02010600030101010101" pitchFamily="2" charset="-122"/>
              </a:rPr>
              <a:t>歌声</a:t>
            </a:r>
            <a:r>
              <a:rPr lang="zh-CN" altLang="zh-CN" sz="4400" dirty="0">
                <a:latin typeface="黑体" panose="02010600030101010101" pitchFamily="2" charset="-122"/>
                <a:ea typeface="黑体" panose="02010600030101010101" pitchFamily="2" charset="-122"/>
              </a:rPr>
              <a:t>/</a:t>
            </a:r>
            <a:r>
              <a:rPr lang="zh-CN" sz="4400" dirty="0">
                <a:latin typeface="黑体" panose="02010600030101010101" pitchFamily="2" charset="-122"/>
                <a:ea typeface="黑体" panose="02010600030101010101" pitchFamily="2" charset="-122"/>
              </a:rPr>
              <a:t>振林樾。</a:t>
            </a:r>
            <a:endParaRPr lang="zh-CN" sz="4400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4400" dirty="0">
                <a:latin typeface="黑体" panose="02010600030101010101" pitchFamily="2" charset="-122"/>
                <a:ea typeface="黑体" panose="02010600030101010101" pitchFamily="2" charset="-122"/>
              </a:rPr>
              <a:t>意欲</a:t>
            </a:r>
            <a:r>
              <a:rPr lang="zh-CN" altLang="zh-CN" sz="4400" dirty="0">
                <a:latin typeface="黑体" panose="02010600030101010101" pitchFamily="2" charset="-122"/>
                <a:ea typeface="黑体" panose="02010600030101010101" pitchFamily="2" charset="-122"/>
              </a:rPr>
              <a:t>/</a:t>
            </a:r>
            <a:r>
              <a:rPr lang="zh-CN" sz="4400" dirty="0">
                <a:latin typeface="黑体" panose="02010600030101010101" pitchFamily="2" charset="-122"/>
                <a:ea typeface="黑体" panose="02010600030101010101" pitchFamily="2" charset="-122"/>
              </a:rPr>
              <a:t>捕鸣蝉，</a:t>
            </a:r>
            <a:endParaRPr lang="zh-CN" sz="4400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4400" dirty="0">
                <a:latin typeface="黑体" panose="02010600030101010101" pitchFamily="2" charset="-122"/>
                <a:ea typeface="黑体" panose="02010600030101010101" pitchFamily="2" charset="-122"/>
              </a:rPr>
              <a:t>忽然</a:t>
            </a:r>
            <a:r>
              <a:rPr lang="zh-CN" altLang="zh-CN" sz="4400" dirty="0">
                <a:latin typeface="黑体" panose="02010600030101010101" pitchFamily="2" charset="-122"/>
                <a:ea typeface="黑体" panose="02010600030101010101" pitchFamily="2" charset="-122"/>
              </a:rPr>
              <a:t>/</a:t>
            </a:r>
            <a:r>
              <a:rPr lang="zh-CN" sz="4400" dirty="0">
                <a:latin typeface="黑体" panose="02010600030101010101" pitchFamily="2" charset="-122"/>
                <a:ea typeface="黑体" panose="02010600030101010101" pitchFamily="2" charset="-122"/>
              </a:rPr>
              <a:t>闭口立。</a:t>
            </a:r>
            <a:endParaRPr lang="zh-CN" sz="4400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716463" y="404813"/>
            <a:ext cx="3673475" cy="4810125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4400" dirty="0">
                <a:latin typeface="黑体" panose="02010600030101010101" pitchFamily="2" charset="-122"/>
                <a:ea typeface="黑体" panose="02010600030101010101" pitchFamily="2" charset="-122"/>
              </a:rPr>
              <a:t>考考你：</a:t>
            </a:r>
            <a:endParaRPr lang="zh-CN" sz="4400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4400" dirty="0">
                <a:latin typeface="黑体" panose="02010600030101010101" pitchFamily="2" charset="-122"/>
                <a:ea typeface="黑体" panose="02010600030101010101" pitchFamily="2" charset="-122"/>
              </a:rPr>
              <a:t>季节？</a:t>
            </a:r>
            <a:endParaRPr lang="zh-CN" sz="4400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sz="4400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sz="4400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zh-CN" sz="4400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300788" y="1341438"/>
            <a:ext cx="20875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（夏天）</a:t>
            </a:r>
            <a:endParaRPr lang="zh-CN" sz="440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787900" y="2492375"/>
            <a:ext cx="20875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理由？</a:t>
            </a:r>
            <a:endParaRPr lang="zh-CN" sz="440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500563" y="3429000"/>
            <a:ext cx="40322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（意欲捕鸣蝉）</a:t>
            </a:r>
            <a:endParaRPr lang="zh-CN" sz="440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 autoUpdateAnimBg="0"/>
      <p:bldP spid="14340" grpId="0" autoUpdateAnimBg="0"/>
      <p:bldP spid="14341" grpId="0" autoUpdateAnimBg="0"/>
      <p:bldP spid="1434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50825" y="333375"/>
            <a:ext cx="4105275" cy="5815013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所见  </a:t>
            </a:r>
            <a:endParaRPr lang="zh-CN" sz="440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   </a:t>
            </a:r>
            <a:r>
              <a:rPr lang="zh-CN" sz="4000">
                <a:latin typeface="黑体" panose="02010600030101010101" pitchFamily="2" charset="-122"/>
                <a:ea typeface="黑体" panose="02010600030101010101" pitchFamily="2" charset="-122"/>
              </a:rPr>
              <a:t>（清）袁枚</a:t>
            </a:r>
            <a:endParaRPr lang="zh-CN" sz="400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牧童</a:t>
            </a:r>
            <a:r>
              <a:rPr lang="zh-CN" altLang="zh-CN" sz="4400">
                <a:latin typeface="黑体" panose="02010600030101010101" pitchFamily="2" charset="-122"/>
                <a:ea typeface="黑体" panose="02010600030101010101" pitchFamily="2" charset="-122"/>
              </a:rPr>
              <a:t>/</a:t>
            </a: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骑黄牛，</a:t>
            </a:r>
            <a:endParaRPr lang="zh-CN" sz="440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歌声</a:t>
            </a:r>
            <a:r>
              <a:rPr lang="zh-CN" altLang="zh-CN" sz="4400">
                <a:latin typeface="黑体" panose="02010600030101010101" pitchFamily="2" charset="-122"/>
                <a:ea typeface="黑体" panose="02010600030101010101" pitchFamily="2" charset="-122"/>
              </a:rPr>
              <a:t>/</a:t>
            </a: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振林樾。</a:t>
            </a:r>
            <a:endParaRPr lang="zh-CN" sz="440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意欲</a:t>
            </a:r>
            <a:r>
              <a:rPr lang="zh-CN" altLang="zh-CN" sz="4400">
                <a:latin typeface="黑体" panose="02010600030101010101" pitchFamily="2" charset="-122"/>
                <a:ea typeface="黑体" panose="02010600030101010101" pitchFamily="2" charset="-122"/>
              </a:rPr>
              <a:t>/</a:t>
            </a: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捕鸣蝉，</a:t>
            </a:r>
            <a:endParaRPr lang="zh-CN" sz="440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忽然</a:t>
            </a:r>
            <a:r>
              <a:rPr lang="zh-CN" altLang="zh-CN" sz="4400">
                <a:latin typeface="黑体" panose="02010600030101010101" pitchFamily="2" charset="-122"/>
                <a:ea typeface="黑体" panose="02010600030101010101" pitchFamily="2" charset="-122"/>
              </a:rPr>
              <a:t>/</a:t>
            </a: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闭口立。</a:t>
            </a:r>
            <a:endParaRPr lang="zh-CN" sz="440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716463" y="404813"/>
            <a:ext cx="3673475" cy="4810125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考考你：</a:t>
            </a:r>
            <a:endParaRPr lang="zh-CN" sz="440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心情？</a:t>
            </a:r>
            <a:endParaRPr lang="zh-CN" sz="440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sz="440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sz="440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zh-CN" sz="440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300788" y="1341438"/>
            <a:ext cx="20875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（愉快）</a:t>
            </a:r>
            <a:endParaRPr lang="zh-CN" sz="440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787900" y="2492375"/>
            <a:ext cx="20875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理由？</a:t>
            </a:r>
            <a:endParaRPr lang="zh-CN" sz="440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500563" y="3429000"/>
            <a:ext cx="40322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（歌声振林樾）</a:t>
            </a:r>
            <a:endParaRPr lang="zh-CN" sz="440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 autoUpdateAnimBg="0"/>
      <p:bldP spid="15364" grpId="0" autoUpdateAnimBg="0"/>
      <p:bldP spid="15365" grpId="0" autoUpdateAnimBg="0"/>
      <p:bldP spid="1536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50825" y="333375"/>
            <a:ext cx="3673475" cy="5815013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所见  </a:t>
            </a:r>
            <a:endParaRPr lang="zh-CN" sz="440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   </a:t>
            </a:r>
            <a:r>
              <a:rPr lang="zh-CN" sz="4000">
                <a:latin typeface="黑体" panose="02010600030101010101" pitchFamily="2" charset="-122"/>
                <a:ea typeface="黑体" panose="02010600030101010101" pitchFamily="2" charset="-122"/>
              </a:rPr>
              <a:t>（清）袁枚</a:t>
            </a:r>
            <a:endParaRPr lang="zh-CN" sz="400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牧童骑黄牛，</a:t>
            </a:r>
            <a:endParaRPr lang="zh-CN" sz="440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歌声振林樾。</a:t>
            </a:r>
            <a:endParaRPr lang="zh-CN" sz="440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意欲捕鸣蝉，</a:t>
            </a:r>
            <a:endParaRPr lang="zh-CN" sz="440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忽然闭口立。</a:t>
            </a:r>
            <a:endParaRPr lang="zh-CN" sz="440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500563" y="1412875"/>
            <a:ext cx="4392612" cy="3470275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400" dirty="0">
                <a:ea typeface="黑体" panose="02010600030101010101" pitchFamily="2" charset="-122"/>
              </a:rPr>
              <a:t>        </a:t>
            </a:r>
            <a:r>
              <a:rPr lang="zh-CN" sz="4400" dirty="0">
                <a:ea typeface="黑体" panose="02010600030101010101" pitchFamily="2" charset="-122"/>
              </a:rPr>
              <a:t>诗人展示一一幅生动的牧童行歌捕蝉图。画面动静结合，活泼有趣。</a:t>
            </a:r>
            <a:endParaRPr lang="zh-CN" sz="4400" dirty="0">
              <a:ea typeface="黑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50825" y="333375"/>
            <a:ext cx="3673475" cy="5815013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所见  </a:t>
            </a:r>
            <a:endParaRPr lang="zh-CN" sz="440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   </a:t>
            </a:r>
            <a:r>
              <a:rPr lang="zh-CN" sz="4000">
                <a:latin typeface="黑体" panose="02010600030101010101" pitchFamily="2" charset="-122"/>
                <a:ea typeface="黑体" panose="02010600030101010101" pitchFamily="2" charset="-122"/>
              </a:rPr>
              <a:t>（清）袁枚</a:t>
            </a:r>
            <a:endParaRPr lang="zh-CN" sz="400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牧童骑黄牛，</a:t>
            </a:r>
            <a:endParaRPr lang="zh-CN" sz="440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歌声振林樾。</a:t>
            </a:r>
            <a:endParaRPr lang="zh-CN" sz="440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意欲捕鸣蝉，</a:t>
            </a:r>
            <a:endParaRPr lang="zh-CN" sz="440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忽然闭口立。</a:t>
            </a:r>
            <a:endParaRPr lang="zh-CN" sz="440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500563" y="1412875"/>
            <a:ext cx="4392612" cy="2130425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400" dirty="0">
                <a:ea typeface="黑体" panose="02010600030101010101" pitchFamily="2" charset="-122"/>
              </a:rPr>
              <a:t>        </a:t>
            </a:r>
            <a:r>
              <a:rPr lang="zh-CN" sz="4400" dirty="0">
                <a:ea typeface="黑体" panose="02010600030101010101" pitchFamily="2" charset="-122"/>
              </a:rPr>
              <a:t>抒发了作者对乡村田园风光的喜爱之情</a:t>
            </a:r>
            <a:r>
              <a:rPr lang="zh-CN" sz="4400" dirty="0" smtClean="0">
                <a:ea typeface="黑体" panose="02010600030101010101" pitchFamily="2" charset="-122"/>
              </a:rPr>
              <a:t>。</a:t>
            </a:r>
            <a:r>
              <a:rPr lang="en-US" altLang="zh-CN" sz="4400" dirty="0" smtClean="0">
                <a:ea typeface="黑体" panose="02010600030101010101" pitchFamily="2" charset="-122"/>
              </a:rPr>
              <a:t> </a:t>
            </a:r>
            <a:endParaRPr lang="zh-CN" sz="4400" dirty="0">
              <a:ea typeface="黑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图片点击可在新窗口打开查看">
            <a:hlinkClick r:id="rId1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8225" y="2141538"/>
            <a:ext cx="3133725" cy="467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Group 3"/>
          <p:cNvGrpSpPr>
            <a:grpSpLocks noChangeAspect="1"/>
          </p:cNvGrpSpPr>
          <p:nvPr/>
        </p:nvGrpSpPr>
        <p:grpSpPr bwMode="auto">
          <a:xfrm>
            <a:off x="2193925" y="2149475"/>
            <a:ext cx="6988175" cy="4708525"/>
            <a:chOff x="0" y="0"/>
            <a:chExt cx="4402" cy="2966"/>
          </a:xfrm>
        </p:grpSpPr>
        <p:pic>
          <p:nvPicPr>
            <p:cNvPr id="4100" name="Picture 4" descr="图片点击可在新窗口打开查看">
              <a:hlinkClick r:id="rId1"/>
            </p:cNvPr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976"/>
              <a:ext cx="4378" cy="1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5" descr="图片点击可在新窗口打开查看">
              <a:hlinkClick r:id="rId1"/>
            </p:cNvPr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28" y="0"/>
              <a:ext cx="1974" cy="2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2" name="Picture 6" descr="图片点击可在新窗口打开查看">
            <a:hlinkClick r:id="rId1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3775" y="3690938"/>
            <a:ext cx="6950075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50825" y="333375"/>
            <a:ext cx="3673475" cy="5815013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4400" dirty="0">
                <a:latin typeface="黑体" panose="02010600030101010101" pitchFamily="2" charset="-122"/>
                <a:ea typeface="黑体" panose="02010600030101010101" pitchFamily="2" charset="-122"/>
              </a:rPr>
              <a:t>所见  </a:t>
            </a:r>
            <a:endParaRPr lang="zh-CN" sz="4400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4400" dirty="0">
                <a:latin typeface="黑体" panose="02010600030101010101" pitchFamily="2" charset="-122"/>
                <a:ea typeface="黑体" panose="02010600030101010101" pitchFamily="2" charset="-122"/>
              </a:rPr>
              <a:t>   </a:t>
            </a:r>
            <a:r>
              <a:rPr lang="zh-CN" sz="4000" dirty="0">
                <a:latin typeface="黑体" panose="02010600030101010101" pitchFamily="2" charset="-122"/>
                <a:ea typeface="黑体" panose="02010600030101010101" pitchFamily="2" charset="-122"/>
              </a:rPr>
              <a:t>（清）袁枚</a:t>
            </a:r>
            <a:endParaRPr lang="zh-CN" sz="4000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4400" dirty="0">
                <a:latin typeface="黑体" panose="02010600030101010101" pitchFamily="2" charset="-122"/>
                <a:ea typeface="黑体" panose="02010600030101010101" pitchFamily="2" charset="-122"/>
              </a:rPr>
              <a:t>牧童骑黄牛，</a:t>
            </a:r>
            <a:endParaRPr lang="zh-CN" sz="4400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4400" dirty="0">
                <a:latin typeface="黑体" panose="02010600030101010101" pitchFamily="2" charset="-122"/>
                <a:ea typeface="黑体" panose="02010600030101010101" pitchFamily="2" charset="-122"/>
              </a:rPr>
              <a:t>歌声振林樾。</a:t>
            </a:r>
            <a:endParaRPr lang="zh-CN" sz="4400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4400" dirty="0">
                <a:latin typeface="黑体" panose="02010600030101010101" pitchFamily="2" charset="-122"/>
                <a:ea typeface="黑体" panose="02010600030101010101" pitchFamily="2" charset="-122"/>
              </a:rPr>
              <a:t>意欲捕鸣蝉，</a:t>
            </a:r>
            <a:endParaRPr lang="zh-CN" sz="4400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4400" dirty="0">
                <a:latin typeface="黑体" panose="02010600030101010101" pitchFamily="2" charset="-122"/>
                <a:ea typeface="黑体" panose="02010600030101010101" pitchFamily="2" charset="-122"/>
              </a:rPr>
              <a:t>忽然闭口立。</a:t>
            </a:r>
            <a:endParaRPr lang="zh-CN" sz="4400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284663" y="404813"/>
            <a:ext cx="4537075" cy="5915025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4400" dirty="0">
                <a:latin typeface="黑体" panose="02010600030101010101" pitchFamily="2" charset="-122"/>
                <a:ea typeface="黑体" panose="02010600030101010101" pitchFamily="2" charset="-122"/>
              </a:rPr>
              <a:t>袁枚</a:t>
            </a:r>
            <a:r>
              <a:rPr lang="zh-CN" altLang="zh-CN" sz="4400" dirty="0">
                <a:latin typeface="黑体" panose="02010600030101010101" pitchFamily="2" charset="-122"/>
                <a:ea typeface="黑体" panose="02010600030101010101" pitchFamily="2" charset="-122"/>
              </a:rPr>
              <a:t>:</a:t>
            </a:r>
            <a:r>
              <a:rPr lang="zh-CN" sz="4400" dirty="0">
                <a:latin typeface="黑体" panose="02010600030101010101" pitchFamily="2" charset="-122"/>
                <a:ea typeface="黑体" panose="02010600030101010101" pitchFamily="2" charset="-122"/>
              </a:rPr>
              <a:t>号仓山居士，随园主人。</a:t>
            </a:r>
            <a:r>
              <a:rPr lang="zh-CN" sz="3600" dirty="0">
                <a:latin typeface="黑体" panose="02010600030101010101" pitchFamily="2" charset="-122"/>
                <a:ea typeface="黑体" panose="02010600030101010101" pitchFamily="2" charset="-122"/>
              </a:rPr>
              <a:t>一生做过几个地方的知县，除了赢得贤明政声之外，留下的文学著作也很多，有</a:t>
            </a:r>
            <a:r>
              <a:rPr lang="zh-CN" altLang="zh-CN" sz="3600" dirty="0">
                <a:latin typeface="黑体" panose="02010600030101010101" pitchFamily="2" charset="-122"/>
                <a:ea typeface="黑体" panose="02010600030101010101" pitchFamily="2" charset="-122"/>
              </a:rPr>
              <a:t>《</a:t>
            </a:r>
            <a:r>
              <a:rPr lang="zh-CN" sz="3600" dirty="0">
                <a:latin typeface="黑体" panose="02010600030101010101" pitchFamily="2" charset="-122"/>
                <a:ea typeface="黑体" panose="02010600030101010101" pitchFamily="2" charset="-122"/>
              </a:rPr>
              <a:t>小仓房诗文集</a:t>
            </a:r>
            <a:r>
              <a:rPr lang="zh-CN" altLang="zh-CN" sz="3600" dirty="0">
                <a:latin typeface="黑体" panose="02010600030101010101" pitchFamily="2" charset="-122"/>
                <a:ea typeface="黑体" panose="02010600030101010101" pitchFamily="2" charset="-122"/>
              </a:rPr>
              <a:t>》</a:t>
            </a:r>
            <a:r>
              <a:rPr lang="zh-CN" sz="3600" dirty="0">
                <a:latin typeface="黑体" panose="02010600030101010101" pitchFamily="2" charset="-122"/>
                <a:ea typeface="黑体" panose="02010600030101010101" pitchFamily="2" charset="-122"/>
              </a:rPr>
              <a:t>、</a:t>
            </a:r>
            <a:r>
              <a:rPr lang="zh-CN" altLang="zh-CN" sz="3600" dirty="0">
                <a:latin typeface="黑体" panose="02010600030101010101" pitchFamily="2" charset="-122"/>
                <a:ea typeface="黑体" panose="02010600030101010101" pitchFamily="2" charset="-122"/>
              </a:rPr>
              <a:t>《</a:t>
            </a:r>
            <a:r>
              <a:rPr lang="zh-CN" sz="3600" dirty="0">
                <a:latin typeface="黑体" panose="02010600030101010101" pitchFamily="2" charset="-122"/>
                <a:ea typeface="黑体" panose="02010600030101010101" pitchFamily="2" charset="-122"/>
              </a:rPr>
              <a:t>随园诗话</a:t>
            </a:r>
            <a:r>
              <a:rPr lang="zh-CN" altLang="zh-CN" sz="3600" dirty="0">
                <a:latin typeface="黑体" panose="02010600030101010101" pitchFamily="2" charset="-122"/>
                <a:ea typeface="黑体" panose="02010600030101010101" pitchFamily="2" charset="-122"/>
              </a:rPr>
              <a:t>》</a:t>
            </a:r>
            <a:r>
              <a:rPr lang="zh-CN" sz="3600" dirty="0">
                <a:latin typeface="黑体" panose="02010600030101010101" pitchFamily="2" charset="-122"/>
                <a:ea typeface="黑体" panose="02010600030101010101" pitchFamily="2" charset="-122"/>
              </a:rPr>
              <a:t>、</a:t>
            </a:r>
            <a:r>
              <a:rPr lang="zh-CN" altLang="zh-CN" sz="3600" dirty="0">
                <a:latin typeface="黑体" panose="02010600030101010101" pitchFamily="2" charset="-122"/>
                <a:ea typeface="黑体" panose="02010600030101010101" pitchFamily="2" charset="-122"/>
              </a:rPr>
              <a:t>《</a:t>
            </a:r>
            <a:r>
              <a:rPr lang="zh-CN" sz="3600" dirty="0">
                <a:latin typeface="黑体" panose="02010600030101010101" pitchFamily="2" charset="-122"/>
                <a:ea typeface="黑体" panose="02010600030101010101" pitchFamily="2" charset="-122"/>
              </a:rPr>
              <a:t>随园随笔</a:t>
            </a:r>
            <a:r>
              <a:rPr lang="zh-CN" altLang="zh-CN" sz="3600" dirty="0">
                <a:latin typeface="黑体" panose="02010600030101010101" pitchFamily="2" charset="-122"/>
                <a:ea typeface="黑体" panose="02010600030101010101" pitchFamily="2" charset="-122"/>
              </a:rPr>
              <a:t>》</a:t>
            </a:r>
            <a:r>
              <a:rPr lang="zh-CN" sz="3600" dirty="0">
                <a:latin typeface="黑体" panose="02010600030101010101" pitchFamily="2" charset="-122"/>
                <a:ea typeface="黑体" panose="02010600030101010101" pitchFamily="2" charset="-122"/>
              </a:rPr>
              <a:t>和笔记小说</a:t>
            </a:r>
            <a:r>
              <a:rPr lang="zh-CN" altLang="zh-CN" sz="3600" dirty="0">
                <a:latin typeface="黑体" panose="02010600030101010101" pitchFamily="2" charset="-122"/>
                <a:ea typeface="黑体" panose="02010600030101010101" pitchFamily="2" charset="-122"/>
              </a:rPr>
              <a:t>《</a:t>
            </a:r>
            <a:r>
              <a:rPr lang="zh-CN" sz="3600" dirty="0">
                <a:latin typeface="黑体" panose="02010600030101010101" pitchFamily="2" charset="-122"/>
                <a:ea typeface="黑体" panose="02010600030101010101" pitchFamily="2" charset="-122"/>
              </a:rPr>
              <a:t>子不语</a:t>
            </a:r>
            <a:r>
              <a:rPr lang="zh-CN" altLang="zh-CN" sz="3600" dirty="0">
                <a:latin typeface="黑体" panose="02010600030101010101" pitchFamily="2" charset="-122"/>
                <a:ea typeface="黑体" panose="02010600030101010101" pitchFamily="2" charset="-122"/>
              </a:rPr>
              <a:t>》</a:t>
            </a:r>
            <a:r>
              <a:rPr lang="zh-CN" sz="3600" dirty="0">
                <a:latin typeface="黑体" panose="02010600030101010101" pitchFamily="2" charset="-122"/>
                <a:ea typeface="黑体" panose="02010600030101010101" pitchFamily="2" charset="-122"/>
              </a:rPr>
              <a:t>等。</a:t>
            </a:r>
            <a:r>
              <a:rPr lang="zh-CN" sz="4000" dirty="0">
                <a:latin typeface="黑体" panose="02010600030101010101" pitchFamily="2" charset="-122"/>
                <a:ea typeface="黑体" panose="02010600030101010101" pitchFamily="2" charset="-122"/>
              </a:rPr>
              <a:t> </a:t>
            </a:r>
            <a:endParaRPr lang="zh-CN" sz="4000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图片点击可在新窗口打开查看">
            <a:hlinkClick r:id="rId1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8225" y="2141538"/>
            <a:ext cx="3133725" cy="467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3" name="Group 3"/>
          <p:cNvGrpSpPr>
            <a:grpSpLocks noChangeAspect="1"/>
          </p:cNvGrpSpPr>
          <p:nvPr/>
        </p:nvGrpSpPr>
        <p:grpSpPr bwMode="auto">
          <a:xfrm>
            <a:off x="2193925" y="2149475"/>
            <a:ext cx="6988175" cy="4708525"/>
            <a:chOff x="0" y="0"/>
            <a:chExt cx="4402" cy="2966"/>
          </a:xfrm>
        </p:grpSpPr>
        <p:pic>
          <p:nvPicPr>
            <p:cNvPr id="5124" name="Picture 4" descr="图片点击可在新窗口打开查看">
              <a:hlinkClick r:id="rId1"/>
            </p:cNvPr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976"/>
              <a:ext cx="4378" cy="1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5" name="Picture 5" descr="图片点击可在新窗口打开查看">
              <a:hlinkClick r:id="rId1"/>
            </p:cNvPr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28" y="0"/>
              <a:ext cx="1974" cy="2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6" name="Picture 6" descr="图片点击可在新窗口打开查看">
            <a:hlinkClick r:id="rId1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3775" y="3690938"/>
            <a:ext cx="6950075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50825" y="333375"/>
            <a:ext cx="3673475" cy="5815013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所见  </a:t>
            </a:r>
            <a:endParaRPr lang="zh-CN" sz="440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   </a:t>
            </a:r>
            <a:r>
              <a:rPr lang="zh-CN" sz="4000">
                <a:latin typeface="黑体" panose="02010600030101010101" pitchFamily="2" charset="-122"/>
                <a:ea typeface="黑体" panose="02010600030101010101" pitchFamily="2" charset="-122"/>
              </a:rPr>
              <a:t>（清）袁枚</a:t>
            </a:r>
            <a:endParaRPr lang="zh-CN" sz="400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牧童骑黄牛，</a:t>
            </a:r>
            <a:endParaRPr lang="zh-CN" sz="440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歌声振林樾。</a:t>
            </a:r>
            <a:endParaRPr lang="zh-CN" sz="440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意欲捕鸣蝉，</a:t>
            </a:r>
            <a:endParaRPr lang="zh-CN" sz="440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忽然闭口立。</a:t>
            </a:r>
            <a:endParaRPr lang="zh-CN" sz="440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图片点击可在新窗口打开查看">
            <a:hlinkClick r:id="rId1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1052513"/>
            <a:ext cx="7813675" cy="54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116013" y="908050"/>
            <a:ext cx="4176712" cy="2147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5400">
                <a:latin typeface="黑体" panose="02010600030101010101" pitchFamily="2" charset="-122"/>
                <a:ea typeface="黑体" panose="02010600030101010101" pitchFamily="2" charset="-122"/>
              </a:rPr>
              <a:t>骑    振  </a:t>
            </a:r>
            <a:endParaRPr lang="zh-CN" sz="540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5400">
                <a:latin typeface="黑体" panose="02010600030101010101" pitchFamily="2" charset="-122"/>
                <a:ea typeface="黑体" panose="02010600030101010101" pitchFamily="2" charset="-122"/>
              </a:rPr>
              <a:t>蝉    樾</a:t>
            </a:r>
            <a:endParaRPr lang="zh-CN" sz="540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827088" y="549275"/>
            <a:ext cx="7848600" cy="560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图片点击可在新窗口打开查看">
            <a:hlinkClick r:id="rId1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8225" y="2141538"/>
            <a:ext cx="3133725" cy="467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5" name="Group 3"/>
          <p:cNvGrpSpPr>
            <a:grpSpLocks noChangeAspect="1"/>
          </p:cNvGrpSpPr>
          <p:nvPr/>
        </p:nvGrpSpPr>
        <p:grpSpPr bwMode="auto">
          <a:xfrm>
            <a:off x="2155825" y="2149475"/>
            <a:ext cx="6988175" cy="4708525"/>
            <a:chOff x="0" y="0"/>
            <a:chExt cx="4402" cy="2966"/>
          </a:xfrm>
        </p:grpSpPr>
        <p:pic>
          <p:nvPicPr>
            <p:cNvPr id="8196" name="Picture 4" descr="图片点击可在新窗口打开查看">
              <a:hlinkClick r:id="rId1"/>
            </p:cNvPr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976"/>
              <a:ext cx="4378" cy="1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7" name="Picture 5" descr="图片点击可在新窗口打开查看">
              <a:hlinkClick r:id="rId1"/>
            </p:cNvPr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28" y="0"/>
              <a:ext cx="1974" cy="2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8" name="Picture 6" descr="图片点击可在新窗口打开查看">
            <a:hlinkClick r:id="rId1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3925" y="3698875"/>
            <a:ext cx="6950075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50825" y="333375"/>
            <a:ext cx="4105275" cy="5815013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所见  </a:t>
            </a:r>
            <a:endParaRPr lang="zh-CN" sz="440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   </a:t>
            </a:r>
            <a:r>
              <a:rPr lang="zh-CN" sz="4000">
                <a:latin typeface="黑体" panose="02010600030101010101" pitchFamily="2" charset="-122"/>
                <a:ea typeface="黑体" panose="02010600030101010101" pitchFamily="2" charset="-122"/>
              </a:rPr>
              <a:t>（清）袁枚</a:t>
            </a:r>
            <a:endParaRPr lang="zh-CN" sz="400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牧童</a:t>
            </a:r>
            <a:r>
              <a:rPr lang="zh-CN" altLang="zh-CN" sz="4400">
                <a:latin typeface="黑体" panose="02010600030101010101" pitchFamily="2" charset="-122"/>
                <a:ea typeface="黑体" panose="02010600030101010101" pitchFamily="2" charset="-122"/>
              </a:rPr>
              <a:t>/</a:t>
            </a: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骑黄牛，</a:t>
            </a:r>
            <a:endParaRPr lang="zh-CN" sz="440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歌声</a:t>
            </a:r>
            <a:r>
              <a:rPr lang="zh-CN" altLang="zh-CN" sz="4400">
                <a:latin typeface="黑体" panose="02010600030101010101" pitchFamily="2" charset="-122"/>
                <a:ea typeface="黑体" panose="02010600030101010101" pitchFamily="2" charset="-122"/>
              </a:rPr>
              <a:t>/</a:t>
            </a: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振林樾。</a:t>
            </a:r>
            <a:endParaRPr lang="zh-CN" sz="440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意欲</a:t>
            </a:r>
            <a:r>
              <a:rPr lang="zh-CN" altLang="zh-CN" sz="4400">
                <a:latin typeface="黑体" panose="02010600030101010101" pitchFamily="2" charset="-122"/>
                <a:ea typeface="黑体" panose="02010600030101010101" pitchFamily="2" charset="-122"/>
              </a:rPr>
              <a:t>/</a:t>
            </a: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捕鸣蝉，</a:t>
            </a:r>
            <a:endParaRPr lang="zh-CN" sz="440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忽然</a:t>
            </a:r>
            <a:r>
              <a:rPr lang="zh-CN" altLang="zh-CN" sz="4400">
                <a:latin typeface="黑体" panose="02010600030101010101" pitchFamily="2" charset="-122"/>
                <a:ea typeface="黑体" panose="02010600030101010101" pitchFamily="2" charset="-122"/>
              </a:rPr>
              <a:t>/</a:t>
            </a: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闭口立。</a:t>
            </a:r>
            <a:endParaRPr lang="zh-CN" sz="440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图片点击可在新窗口打开查看">
            <a:hlinkClick r:id="rId1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8225" y="2141538"/>
            <a:ext cx="3133725" cy="467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oup 3"/>
          <p:cNvGrpSpPr>
            <a:grpSpLocks noChangeAspect="1"/>
          </p:cNvGrpSpPr>
          <p:nvPr/>
        </p:nvGrpSpPr>
        <p:grpSpPr bwMode="auto">
          <a:xfrm>
            <a:off x="2193925" y="2149475"/>
            <a:ext cx="6988175" cy="4708525"/>
            <a:chOff x="0" y="0"/>
            <a:chExt cx="4402" cy="2966"/>
          </a:xfrm>
        </p:grpSpPr>
        <p:pic>
          <p:nvPicPr>
            <p:cNvPr id="9220" name="Picture 4" descr="图片点击可在新窗口打开查看">
              <a:hlinkClick r:id="rId1"/>
            </p:cNvPr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976"/>
              <a:ext cx="4378" cy="1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1" name="Picture 5" descr="图片点击可在新窗口打开查看">
              <a:hlinkClick r:id="rId1"/>
            </p:cNvPr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28" y="0"/>
              <a:ext cx="1974" cy="2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2" name="Picture 6" descr="图片点击可在新窗口打开查看">
            <a:hlinkClick r:id="rId1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3775" y="3690938"/>
            <a:ext cx="6950075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50825" y="333375"/>
            <a:ext cx="3673475" cy="5815013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所见  </a:t>
            </a:r>
            <a:endParaRPr lang="zh-CN" sz="440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   </a:t>
            </a:r>
            <a:r>
              <a:rPr lang="zh-CN" sz="4000">
                <a:latin typeface="黑体" panose="02010600030101010101" pitchFamily="2" charset="-122"/>
                <a:ea typeface="黑体" panose="02010600030101010101" pitchFamily="2" charset="-122"/>
              </a:rPr>
              <a:t>（清）袁枚</a:t>
            </a:r>
            <a:endParaRPr lang="zh-CN" sz="400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牧童骑黄牛，</a:t>
            </a:r>
            <a:endParaRPr lang="zh-CN" sz="440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歌声振林樾。</a:t>
            </a:r>
            <a:endParaRPr lang="zh-CN" sz="440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意欲捕鸣蝉，</a:t>
            </a:r>
            <a:endParaRPr lang="zh-CN" sz="440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忽然闭口立。</a:t>
            </a:r>
            <a:endParaRPr lang="zh-CN" sz="440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4716463" y="404813"/>
            <a:ext cx="3673475" cy="790575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4400" dirty="0">
                <a:latin typeface="黑体" panose="02010600030101010101" pitchFamily="2" charset="-122"/>
                <a:ea typeface="黑体" panose="02010600030101010101" pitchFamily="2" charset="-122"/>
              </a:rPr>
              <a:t>振</a:t>
            </a:r>
            <a:r>
              <a:rPr lang="zh-CN" altLang="zh-CN" sz="4400" dirty="0">
                <a:latin typeface="黑体" panose="02010600030101010101" pitchFamily="2" charset="-122"/>
                <a:ea typeface="黑体" panose="02010600030101010101" pitchFamily="2" charset="-122"/>
              </a:rPr>
              <a:t>:</a:t>
            </a:r>
            <a:r>
              <a:rPr lang="zh-CN" sz="4400" dirty="0">
                <a:latin typeface="黑体" panose="02010600030101010101" pitchFamily="2" charset="-122"/>
                <a:ea typeface="黑体" panose="02010600030101010101" pitchFamily="2" charset="-122"/>
              </a:rPr>
              <a:t>震荡。</a:t>
            </a:r>
            <a:endParaRPr lang="zh-CN" sz="4400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716463" y="1557338"/>
            <a:ext cx="3673475" cy="790575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4400" dirty="0">
                <a:latin typeface="黑体" panose="02010600030101010101" pitchFamily="2" charset="-122"/>
                <a:ea typeface="黑体" panose="02010600030101010101" pitchFamily="2" charset="-122"/>
              </a:rPr>
              <a:t>樾：树阴。</a:t>
            </a:r>
            <a:endParaRPr lang="zh-CN" sz="4400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716463" y="2781300"/>
            <a:ext cx="3673475" cy="1460500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4400" dirty="0">
                <a:latin typeface="黑体" panose="02010600030101010101" pitchFamily="2" charset="-122"/>
                <a:ea typeface="黑体" panose="02010600030101010101" pitchFamily="2" charset="-122"/>
              </a:rPr>
              <a:t>林樾：林中成阴的地方。</a:t>
            </a:r>
            <a:endParaRPr lang="zh-CN" sz="4400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468313" y="4221163"/>
            <a:ext cx="2736850" cy="0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nimBg="1" autoUpdateAnimBg="0"/>
      <p:bldP spid="9225" grpId="0" animBg="1" autoUpdateAnimBg="0"/>
      <p:bldP spid="9226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50825" y="333375"/>
            <a:ext cx="3673475" cy="5815013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所见  </a:t>
            </a:r>
            <a:endParaRPr lang="zh-CN" sz="440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   </a:t>
            </a:r>
            <a:r>
              <a:rPr lang="zh-CN" sz="4000">
                <a:latin typeface="黑体" panose="02010600030101010101" pitchFamily="2" charset="-122"/>
                <a:ea typeface="黑体" panose="02010600030101010101" pitchFamily="2" charset="-122"/>
              </a:rPr>
              <a:t>（清）袁枚</a:t>
            </a:r>
            <a:endParaRPr lang="zh-CN" sz="400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牧童骑黄牛，</a:t>
            </a:r>
            <a:endParaRPr lang="zh-CN" sz="440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歌声振林樾。</a:t>
            </a:r>
            <a:endParaRPr lang="zh-CN" sz="440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意欲捕鸣蝉，</a:t>
            </a:r>
            <a:endParaRPr lang="zh-CN" sz="440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忽然闭口立。</a:t>
            </a:r>
            <a:endParaRPr lang="zh-CN" sz="440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500563" y="1412875"/>
            <a:ext cx="4176712" cy="3470275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400" dirty="0">
                <a:ea typeface="黑体" panose="02010600030101010101" pitchFamily="2" charset="-122"/>
              </a:rPr>
              <a:t>       </a:t>
            </a:r>
            <a:r>
              <a:rPr lang="zh-CN" sz="4400" dirty="0">
                <a:ea typeface="黑体" panose="02010600030101010101" pitchFamily="2" charset="-122"/>
              </a:rPr>
              <a:t>牧童骑着黄牛缓缓地行走在林间小路上，嘹亮的牧歌声透过树林，回环呼应。</a:t>
            </a:r>
            <a:endParaRPr lang="zh-CN" sz="4400" dirty="0">
              <a:ea typeface="黑体" panose="02010600030101010101" pitchFamily="2" charset="-122"/>
            </a:endParaRP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395288" y="3141663"/>
            <a:ext cx="2736850" cy="0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395288" y="4221163"/>
            <a:ext cx="2736850" cy="0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图片点击可在新窗口打开查看">
            <a:hlinkClick r:id="rId1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8225" y="2141538"/>
            <a:ext cx="3133725" cy="467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7" name="Group 3"/>
          <p:cNvGrpSpPr>
            <a:grpSpLocks noChangeAspect="1"/>
          </p:cNvGrpSpPr>
          <p:nvPr/>
        </p:nvGrpSpPr>
        <p:grpSpPr bwMode="auto">
          <a:xfrm>
            <a:off x="2155825" y="2149475"/>
            <a:ext cx="6988175" cy="4708525"/>
            <a:chOff x="0" y="0"/>
            <a:chExt cx="4402" cy="2966"/>
          </a:xfrm>
        </p:grpSpPr>
        <p:pic>
          <p:nvPicPr>
            <p:cNvPr id="11268" name="Picture 4" descr="图片点击可在新窗口打开查看">
              <a:hlinkClick r:id="rId1"/>
            </p:cNvPr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976"/>
              <a:ext cx="4378" cy="1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9" name="Picture 5" descr="图片点击可在新窗口打开查看">
              <a:hlinkClick r:id="rId1"/>
            </p:cNvPr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28" y="0"/>
              <a:ext cx="1974" cy="2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0" name="Picture 6" descr="图片点击可在新窗口打开查看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3925" y="3698875"/>
            <a:ext cx="6950075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50825" y="333375"/>
            <a:ext cx="3673475" cy="5815013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所见  </a:t>
            </a:r>
            <a:endParaRPr lang="zh-CN" sz="440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   </a:t>
            </a:r>
            <a:r>
              <a:rPr lang="zh-CN" sz="4000">
                <a:latin typeface="黑体" panose="02010600030101010101" pitchFamily="2" charset="-122"/>
                <a:ea typeface="黑体" panose="02010600030101010101" pitchFamily="2" charset="-122"/>
              </a:rPr>
              <a:t>（清）袁枚</a:t>
            </a:r>
            <a:endParaRPr lang="zh-CN" sz="400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牧童骑黄牛，</a:t>
            </a:r>
            <a:endParaRPr lang="zh-CN" sz="440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歌声振林樾。</a:t>
            </a:r>
            <a:endParaRPr lang="zh-CN" sz="440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意欲捕鸣蝉，</a:t>
            </a:r>
            <a:endParaRPr lang="zh-CN" sz="440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4400">
                <a:latin typeface="黑体" panose="02010600030101010101" pitchFamily="2" charset="-122"/>
                <a:ea typeface="黑体" panose="02010600030101010101" pitchFamily="2" charset="-122"/>
              </a:rPr>
              <a:t>忽然闭口立。</a:t>
            </a:r>
            <a:endParaRPr lang="zh-CN" sz="440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427538" y="404813"/>
            <a:ext cx="3673475" cy="790575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4400" dirty="0">
                <a:latin typeface="黑体" panose="02010600030101010101" pitchFamily="2" charset="-122"/>
                <a:ea typeface="黑体" panose="02010600030101010101" pitchFamily="2" charset="-122"/>
              </a:rPr>
              <a:t>欲：想</a:t>
            </a:r>
            <a:endParaRPr lang="zh-CN" sz="4400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4572000" y="2852738"/>
            <a:ext cx="3673475" cy="790575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4400" dirty="0">
                <a:latin typeface="黑体" panose="02010600030101010101" pitchFamily="2" charset="-122"/>
                <a:ea typeface="黑体" panose="02010600030101010101" pitchFamily="2" charset="-122"/>
              </a:rPr>
              <a:t>捕：捉。</a:t>
            </a:r>
            <a:endParaRPr lang="zh-CN" sz="4400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4572000" y="4005263"/>
            <a:ext cx="3673475" cy="1460500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4400" dirty="0">
                <a:latin typeface="黑体" panose="02010600030101010101" pitchFamily="2" charset="-122"/>
                <a:ea typeface="黑体" panose="02010600030101010101" pitchFamily="2" charset="-122"/>
              </a:rPr>
              <a:t>鸣蝉：正在鸣叫的知了。</a:t>
            </a:r>
            <a:endParaRPr lang="zh-CN" sz="4400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4500562" y="1484313"/>
            <a:ext cx="3673475" cy="790575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4400" dirty="0">
                <a:latin typeface="黑体" panose="02010600030101010101" pitchFamily="2" charset="-122"/>
                <a:ea typeface="黑体" panose="02010600030101010101" pitchFamily="2" charset="-122"/>
              </a:rPr>
              <a:t>意欲：心想</a:t>
            </a:r>
            <a:endParaRPr lang="zh-CN" sz="4400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395288" y="5229225"/>
            <a:ext cx="2736850" cy="0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 autoUpdateAnimBg="0"/>
      <p:bldP spid="11273" grpId="0" animBg="1" autoUpdateAnimBg="0"/>
      <p:bldP spid="11274" grpId="0" animBg="1" autoUpdateAnimBg="0"/>
      <p:bldP spid="11275" grpId="0" animBg="1" autoUpdateAnimBg="0"/>
    </p:bldLst>
  </p:timing>
</p:sld>
</file>

<file path=ppt/theme/theme1.xml><?xml version="1.0" encoding="utf-8"?>
<a:theme xmlns:a="http://schemas.openxmlformats.org/drawingml/2006/main" name="www.youyi100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youyi100.com.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4000" b="1" i="0" u="none" strike="noStrike" cap="none" normalizeH="0" baseline="0" smtClean="0">
            <a:ln>
              <a:noFill/>
            </a:ln>
            <a:solidFill>
              <a:srgbClr val="06561F"/>
            </a:solidFill>
            <a:effectLst/>
            <a:latin typeface="Arial" panose="020B0604020202020204" pitchFamily="34" charset="0"/>
            <a:ea typeface="楷体_GB2312" panose="0201060903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4000" b="1" i="0" u="none" strike="noStrike" cap="none" normalizeH="0" baseline="0" smtClean="0">
            <a:ln>
              <a:noFill/>
            </a:ln>
            <a:solidFill>
              <a:srgbClr val="06561F"/>
            </a:solidFill>
            <a:effectLst/>
            <a:latin typeface="Arial" panose="020B0604020202020204" pitchFamily="34" charset="0"/>
            <a:ea typeface="楷体_GB2312" panose="02010609030101010101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782</Words>
  <Application>WPS 演示</Application>
  <PresentationFormat>全屏显示(4:3)</PresentationFormat>
  <Paragraphs>137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</vt:lpstr>
      <vt:lpstr>宋体</vt:lpstr>
      <vt:lpstr>Wingdings</vt:lpstr>
      <vt:lpstr>楷体_GB2312</vt:lpstr>
      <vt:lpstr>黑体</vt:lpstr>
      <vt:lpstr>微软雅黑</vt:lpstr>
      <vt:lpstr>Calibri</vt:lpstr>
      <vt:lpstr>www.youyi100.com</vt:lpstr>
      <vt:lpstr>www.youyi100.com.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</cp:revision>
  <dcterms:created xsi:type="dcterms:W3CDTF">2017-06-05T09:53:35Z</dcterms:created>
  <dcterms:modified xsi:type="dcterms:W3CDTF">2017-06-05T09:53:35Z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