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362" r:id="rId5"/>
    <p:sldId id="386" r:id="rId7"/>
    <p:sldId id="262" r:id="rId8"/>
    <p:sldId id="375" r:id="rId9"/>
    <p:sldId id="376" r:id="rId10"/>
    <p:sldId id="387" r:id="rId11"/>
    <p:sldId id="349" r:id="rId12"/>
    <p:sldId id="352" r:id="rId13"/>
    <p:sldId id="389" r:id="rId14"/>
    <p:sldId id="388" r:id="rId15"/>
    <p:sldId id="391" r:id="rId16"/>
    <p:sldId id="392" r:id="rId17"/>
    <p:sldId id="407" r:id="rId18"/>
    <p:sldId id="394" r:id="rId19"/>
    <p:sldId id="395" r:id="rId20"/>
    <p:sldId id="393" r:id="rId21"/>
    <p:sldId id="377" r:id="rId22"/>
    <p:sldId id="397" r:id="rId23"/>
    <p:sldId id="398" r:id="rId24"/>
    <p:sldId id="311" r:id="rId25"/>
    <p:sldId id="351" r:id="rId26"/>
  </p:sldIdLst>
  <p:sldSz cx="12192000" cy="6858000"/>
  <p:notesSz cx="7103745" cy="1023429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8" autoAdjust="0"/>
    <p:restoredTop sz="94660"/>
  </p:normalViewPr>
  <p:slideViewPr>
    <p:cSldViewPr snapToGrid="0">
      <p:cViewPr>
        <p:scale>
          <a:sx n="66" d="100"/>
          <a:sy n="66" d="100"/>
        </p:scale>
        <p:origin x="-822" y="-270"/>
      </p:cViewPr>
      <p:guideLst>
        <p:guide orient="horz" pos="2220"/>
        <p:guide pos="37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58068C5-B7CF-47E8-99A9-E9366A9E43E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9999AB-4C53-449C-97A1-68C664FDD6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5958-7FB8-4193-B489-15EE868872C4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C90C-8F99-4D90-BA3B-63AA1B3C548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4920C-A6D7-4A1F-A776-5111604DD6E5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B4D12-3A68-40CE-A377-77B4643DE91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EF1F-DB81-434E-ACDE-B07C3CC0C9B7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662F-B106-4FA0-8930-3AB5CD61516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3F2D-826B-45BB-90D5-189AFB98A80D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0009-6092-4101-9113-70EB8A5284C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157E-0C34-4423-A57F-1D0FE9E464F8}" type="datetimeFigureOut">
              <a:rPr lang="zh-CN" altLang="en-US"/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2E3B-56CC-4C64-992A-160B3825081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1C6F9-7AFF-406F-9FE1-2BA791986B1C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2DF65-D8CA-439F-ACC2-CFFE79F6203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0F8D-2635-4540-A54C-F8E489CAA661}" type="datetimeFigureOut">
              <a:rPr lang="zh-CN" altLang="en-US"/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25788-2D9D-4101-8901-687F7055184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7060-681A-4E40-91AE-8F60799F11D4}" type="datetimeFigureOut">
              <a:rPr lang="zh-CN" altLang="en-US"/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271D-B076-4D5A-AFE0-1FD875430DB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C2242-D0A1-4643-BD0F-FA6ED2AC8C1C}" type="datetimeFigureOut">
              <a:rPr lang="zh-CN" altLang="en-US"/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C2F0-3E15-4AC0-92AC-AE8156843C0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2E3A-3E11-4721-9095-074DF9AB7941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BBB5-F680-4BDB-918B-CC634AE462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33EE-7356-4F4D-9A48-5E5F78ECB52F}" type="datetimeFigureOut">
              <a:rPr lang="zh-CN" altLang="en-US"/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1A33-F0FF-4EAB-ABA4-D49B17868E8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9C67C58E-CD28-490C-9A51-ECB2D30EF485}" type="datetimeFigureOut">
              <a:rPr lang="zh-CN" altLang="en-US"/>
            </a:fld>
            <a:endParaRPr lang="en-US" altLang="zh-CN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Calibri" pitchFamily="34" charset="0"/>
              </a:defRPr>
            </a:lvl1pPr>
          </a:lstStyle>
          <a:p>
            <a:pPr>
              <a:defRPr/>
            </a:pPr>
            <a:fld id="{64169528-74C8-445A-9456-65B0F4503C2A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11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175"/>
            <a:ext cx="1219835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260975" y="5659438"/>
            <a:ext cx="6561138" cy="1198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5029200" y="5630863"/>
            <a:ext cx="718026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楷体" pitchFamily="49" charset="-122"/>
                <a:ea typeface="楷体" pitchFamily="49" charset="-122"/>
              </a:rPr>
              <a:t>口语交际：朋友相处的秘诀</a:t>
            </a:r>
            <a:endParaRPr lang="zh-CN" altLang="en-US" sz="4400" b="1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5461000" y="6367463"/>
            <a:ext cx="6067425" cy="28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副标题 2"/>
          <p:cNvSpPr txBox="1">
            <a:spLocks noChangeArrowheads="1"/>
          </p:cNvSpPr>
          <p:nvPr/>
        </p:nvSpPr>
        <p:spPr bwMode="auto">
          <a:xfrm>
            <a:off x="7131050" y="6421438"/>
            <a:ext cx="2820988" cy="436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部编版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四年级下册</a:t>
            </a:r>
            <a:endParaRPr lang="zh-CN" altLang="en-US" sz="20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8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579" name="内容占位符 11"/>
          <p:cNvSpPr>
            <a:spLocks noGrp="1"/>
          </p:cNvSpPr>
          <p:nvPr>
            <p:ph idx="4294967295"/>
          </p:nvPr>
        </p:nvSpPr>
        <p:spPr>
          <a:xfrm>
            <a:off x="517525" y="1631950"/>
            <a:ext cx="10972800" cy="41671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3600" b="1" smtClean="0">
                <a:solidFill>
                  <a:srgbClr val="FF0000"/>
                </a:solidFill>
              </a:rPr>
              <a:t>第一关：摩拳擦掌</a:t>
            </a:r>
            <a:endParaRPr lang="zh-CN" altLang="en-US" sz="36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CN" altLang="en-US" smtClean="0">
                <a:solidFill>
                  <a:srgbClr val="FF0000"/>
                </a:solidFill>
              </a:rPr>
              <a:t>1.自问自答：</a:t>
            </a:r>
            <a:endParaRPr lang="zh-CN" altLang="en-US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zh-CN" altLang="en-US" smtClean="0"/>
              <a:t>我们小组一共有多少人？</a:t>
            </a:r>
            <a:endParaRPr lang="zh-CN" altLang="en-US" smtClean="0"/>
          </a:p>
          <a:p>
            <a:pPr marL="0" indent="0" eaLnBrk="1" hangingPunct="1">
              <a:buFontTx/>
              <a:buNone/>
            </a:pPr>
            <a:r>
              <a:rPr lang="zh-CN" altLang="en-US" smtClean="0"/>
              <a:t>谁是小组长？</a:t>
            </a:r>
            <a:endParaRPr lang="zh-CN" altLang="en-US" smtClean="0"/>
          </a:p>
          <a:p>
            <a:pPr marL="0" indent="0" eaLnBrk="1" hangingPunct="1">
              <a:buFontTx/>
              <a:buNone/>
            </a:pPr>
            <a:r>
              <a:rPr lang="zh-CN" altLang="en-US" smtClean="0"/>
              <a:t>谁是小小记录员？</a:t>
            </a:r>
            <a:endParaRPr lang="zh-CN" altLang="en-US" smtClean="0"/>
          </a:p>
          <a:p>
            <a:pPr marL="0" indent="0" eaLnBrk="1" hangingPunct="1">
              <a:buFontTx/>
              <a:buNone/>
            </a:pPr>
            <a:r>
              <a:rPr lang="zh-CN" altLang="en-US" smtClean="0"/>
              <a:t>谁是小小汇报员？</a:t>
            </a:r>
            <a:endParaRPr lang="zh-CN" altLang="en-US" smtClean="0"/>
          </a:p>
        </p:txBody>
      </p:sp>
      <p:pic>
        <p:nvPicPr>
          <p:cNvPr id="24580" name="图片 13" descr="u=3689015009,2882860256&amp;fm=26&amp;gp=0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68975" y="2592388"/>
            <a:ext cx="6115050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2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603" name="内容占位符 11"/>
          <p:cNvSpPr>
            <a:spLocks noChangeArrowheads="1"/>
          </p:cNvSpPr>
          <p:nvPr/>
        </p:nvSpPr>
        <p:spPr bwMode="auto">
          <a:xfrm>
            <a:off x="609600" y="1349375"/>
            <a:ext cx="9571038" cy="4821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0000"/>
                </a:solidFill>
                <a:latin typeface="Calibri" pitchFamily="34" charset="0"/>
              </a:rPr>
              <a:t>2.怎样才能更好地汇总小组意见呢？</a:t>
            </a:r>
            <a:endParaRPr lang="zh-CN" altLang="en-US" sz="3200">
              <a:solidFill>
                <a:srgbClr val="FF0000"/>
              </a:solidFill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Calibri" pitchFamily="34" charset="0"/>
              </a:rPr>
              <a:t>（</a:t>
            </a:r>
            <a:r>
              <a:rPr lang="en-US" altLang="zh-CN" sz="3200">
                <a:latin typeface="Calibri" pitchFamily="34" charset="0"/>
              </a:rPr>
              <a:t>1</a:t>
            </a:r>
            <a:r>
              <a:rPr lang="zh-CN" altLang="en-US" sz="3200">
                <a:latin typeface="Calibri" pitchFamily="34" charset="0"/>
              </a:rPr>
              <a:t>）小组讨论“怎样和朋友相处”的记录单。</a:t>
            </a:r>
            <a:endParaRPr lang="zh-CN" altLang="en-US" sz="3200">
              <a:latin typeface="Calibri" pitchFamily="34" charset="0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200">
                <a:latin typeface="Calibri" pitchFamily="34" charset="0"/>
              </a:rPr>
              <a:t>（</a:t>
            </a:r>
            <a:r>
              <a:rPr lang="en-US" altLang="zh-CN" sz="3200">
                <a:latin typeface="Calibri" pitchFamily="34" charset="0"/>
              </a:rPr>
              <a:t>2</a:t>
            </a:r>
            <a:r>
              <a:rPr lang="zh-CN" altLang="en-US" sz="3200">
                <a:latin typeface="Calibri" pitchFamily="34" charset="0"/>
              </a:rPr>
              <a:t>）说说你的发现。</a:t>
            </a:r>
            <a:endParaRPr lang="zh-CN" altLang="en-US" sz="3200">
              <a:latin typeface="Calibri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09600" y="3957638"/>
            <a:ext cx="1058862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Calibri" pitchFamily="34" charset="0"/>
                <a:sym typeface="+mn-ea"/>
              </a:rPr>
              <a:t>小结：小组可以先记录每个组员的想法，再把相近的整合在一起，然后标记出大多数同学认同的想法。</a:t>
            </a:r>
            <a:endParaRPr lang="zh-CN" altLang="en-US" sz="32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6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6627" name="图片 4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3050" y="3392488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3752850" y="2116138"/>
            <a:ext cx="3378200" cy="2041525"/>
          </a:xfrm>
          <a:prstGeom prst="wedgeRoundRectCallout">
            <a:avLst>
              <a:gd name="adj1" fmla="val -75187"/>
              <a:gd name="adj2" fmla="val 532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同学们，恭喜你们闯关成功，获得一尊石像。</a:t>
            </a:r>
            <a:endParaRPr lang="zh-CN" altLang="en-US" sz="3600"/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2" cstate="print"/>
          <a:srcRect r="65865"/>
          <a:stretch>
            <a:fillRect/>
          </a:stretch>
        </p:blipFill>
        <p:spPr bwMode="auto">
          <a:xfrm>
            <a:off x="8578850" y="1417638"/>
            <a:ext cx="24987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4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75" name="文本框 99"/>
          <p:cNvSpPr txBox="1">
            <a:spLocks noChangeArrowheads="1"/>
          </p:cNvSpPr>
          <p:nvPr/>
        </p:nvSpPr>
        <p:spPr bwMode="auto">
          <a:xfrm>
            <a:off x="517525" y="1468438"/>
            <a:ext cx="6800850" cy="4913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lnSpc>
                <a:spcPct val="160000"/>
              </a:lnSpc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第二关：火花四射</a:t>
            </a:r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3200" b="1">
                <a:latin typeface="Calibri" pitchFamily="34" charset="0"/>
              </a:rPr>
              <a:t>1.</a:t>
            </a:r>
            <a:r>
              <a:rPr lang="zh-CN" altLang="en-US" sz="3200" b="1">
                <a:latin typeface="宋体" panose="02010600030101010101" pitchFamily="2" charset="-122"/>
              </a:rPr>
              <a:t>各小组计时讨论</a:t>
            </a:r>
            <a:r>
              <a:rPr lang="en-US" altLang="zh-CN" sz="3200" b="1">
                <a:latin typeface="宋体" panose="02010600030101010101" pitchFamily="2" charset="-122"/>
              </a:rPr>
              <a:t>5</a:t>
            </a:r>
            <a:r>
              <a:rPr lang="zh-CN" altLang="en-US" sz="3200" b="1">
                <a:latin typeface="宋体" panose="02010600030101010101" pitchFamily="2" charset="-122"/>
              </a:rPr>
              <a:t>分钟，要求全员参与，认真讨论。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3200" b="1">
                <a:latin typeface="Calibri" pitchFamily="34" charset="0"/>
              </a:rPr>
              <a:t>2.</a:t>
            </a:r>
            <a:r>
              <a:rPr lang="zh-CN" altLang="en-US" sz="3200" b="1">
                <a:latin typeface="宋体" panose="02010600030101010101" pitchFamily="2" charset="-122"/>
              </a:rPr>
              <a:t>小小记录员记录讨论的重要信息。</a:t>
            </a:r>
            <a:endParaRPr lang="zh-CN" altLang="en-US" sz="3200" b="1">
              <a:latin typeface="宋体" panose="02010600030101010101" pitchFamily="2" charset="-122"/>
            </a:endParaRPr>
          </a:p>
          <a:p>
            <a:pPr indent="266700">
              <a:lnSpc>
                <a:spcPct val="160000"/>
              </a:lnSpc>
            </a:pPr>
            <a:r>
              <a:rPr lang="en-US" altLang="zh-CN" sz="3200" b="1">
                <a:latin typeface="Calibri" pitchFamily="34" charset="0"/>
              </a:rPr>
              <a:t>3.</a:t>
            </a:r>
            <a:r>
              <a:rPr lang="zh-CN" altLang="en-US" sz="3200" b="1">
                <a:latin typeface="宋体" panose="02010600030101010101" pitchFamily="2" charset="-122"/>
              </a:rPr>
              <a:t>各小组计时讨论</a:t>
            </a:r>
            <a:r>
              <a:rPr lang="en-US" altLang="zh-CN" sz="3200" b="1">
                <a:latin typeface="宋体" panose="02010600030101010101" pitchFamily="2" charset="-122"/>
              </a:rPr>
              <a:t>3</a:t>
            </a:r>
            <a:r>
              <a:rPr lang="zh-CN" altLang="en-US" sz="3200" b="1">
                <a:latin typeface="宋体" panose="02010600030101010101" pitchFamily="2" charset="-122"/>
              </a:rPr>
              <a:t>分钟，对记录的信息进行筛选。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pic>
        <p:nvPicPr>
          <p:cNvPr id="2" name="图片 1" descr="tim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88250" y="2265045"/>
            <a:ext cx="3799205" cy="28498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8677" name="文本框 2"/>
          <p:cNvSpPr txBox="1">
            <a:spLocks noChangeArrowheads="1"/>
          </p:cNvSpPr>
          <p:nvPr/>
        </p:nvSpPr>
        <p:spPr bwMode="auto">
          <a:xfrm>
            <a:off x="6299200" y="4808538"/>
            <a:ext cx="3111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919288" y="712788"/>
            <a:ext cx="1409541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699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042025" y="1071563"/>
            <a:ext cx="6134100" cy="4838700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1" name="文本框 99"/>
          <p:cNvSpPr txBox="1">
            <a:spLocks noChangeArrowheads="1"/>
          </p:cNvSpPr>
          <p:nvPr/>
        </p:nvSpPr>
        <p:spPr bwMode="auto">
          <a:xfrm>
            <a:off x="6137275" y="1468438"/>
            <a:ext cx="6248400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lnSpc>
                <a:spcPct val="16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整理方法：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indent="266700">
              <a:lnSpc>
                <a:spcPct val="160000"/>
              </a:lnSpc>
            </a:pPr>
            <a:r>
              <a:rPr lang="zh-CN" altLang="en-US" sz="2800" b="1">
                <a:latin typeface="Calibri" pitchFamily="34" charset="0"/>
              </a:rPr>
              <a:t>①</a:t>
            </a:r>
            <a:r>
              <a:rPr lang="zh-CN" altLang="en-US" sz="2800" b="1">
                <a:latin typeface="宋体" panose="02010600030101010101" pitchFamily="2" charset="-122"/>
              </a:rPr>
              <a:t>删除不符合主题的信息；</a:t>
            </a:r>
            <a:endParaRPr lang="zh-CN" altLang="en-US" sz="2800" b="1">
              <a:latin typeface="Calibri" pitchFamily="34" charset="0"/>
            </a:endParaRPr>
          </a:p>
          <a:p>
            <a:pPr indent="266700">
              <a:lnSpc>
                <a:spcPct val="160000"/>
              </a:lnSpc>
            </a:pPr>
            <a:r>
              <a:rPr lang="zh-CN" altLang="en-US" sz="2800" b="1">
                <a:latin typeface="Calibri" pitchFamily="34" charset="0"/>
              </a:rPr>
              <a:t>②</a:t>
            </a:r>
            <a:r>
              <a:rPr lang="zh-CN" altLang="en-US" sz="2800" b="1">
                <a:latin typeface="宋体" panose="02010600030101010101" pitchFamily="2" charset="-122"/>
              </a:rPr>
              <a:t>合并意思相近的信息</a:t>
            </a:r>
            <a:r>
              <a:rPr lang="zh-CN" altLang="en-US" sz="2800" b="1">
                <a:latin typeface="Calibri" pitchFamily="34" charset="0"/>
              </a:rPr>
              <a:t>；</a:t>
            </a:r>
            <a:endParaRPr lang="zh-CN" altLang="en-US" sz="2800" b="1">
              <a:latin typeface="Calibri" pitchFamily="34" charset="0"/>
            </a:endParaRPr>
          </a:p>
          <a:p>
            <a:pPr indent="266700">
              <a:lnSpc>
                <a:spcPct val="160000"/>
              </a:lnSpc>
            </a:pPr>
            <a:r>
              <a:rPr lang="zh-CN" altLang="en-US" sz="2800" b="1">
                <a:latin typeface="Calibri" pitchFamily="34" charset="0"/>
              </a:rPr>
              <a:t>③</a:t>
            </a:r>
            <a:r>
              <a:rPr lang="zh-CN" altLang="en-US" sz="2800" b="1">
                <a:latin typeface="宋体" panose="02010600030101010101" pitchFamily="2" charset="-122"/>
              </a:rPr>
              <a:t>选出大多数小组成员认同的想法；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indent="266700">
              <a:lnSpc>
                <a:spcPct val="160000"/>
              </a:lnSpc>
            </a:pPr>
            <a:r>
              <a:rPr lang="zh-CN" altLang="en-US" sz="2800" b="1">
                <a:latin typeface="Calibri" pitchFamily="34" charset="0"/>
              </a:rPr>
              <a:t>④</a:t>
            </a:r>
            <a:r>
              <a:rPr lang="zh-CN" altLang="en-US" sz="2800" b="1">
                <a:latin typeface="宋体" panose="02010600030101010101" pitchFamily="2" charset="-122"/>
              </a:rPr>
              <a:t>分类、按一定顺序排列。</a:t>
            </a:r>
            <a:endParaRPr lang="zh-CN" altLang="en-US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2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0723" name="图片 4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3050" y="3392488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3752850" y="2116138"/>
            <a:ext cx="3378200" cy="2041525"/>
          </a:xfrm>
          <a:prstGeom prst="wedgeRoundRectCallout">
            <a:avLst>
              <a:gd name="adj1" fmla="val -75187"/>
              <a:gd name="adj2" fmla="val 532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同学们，恭喜你们闯关成功，获得一尊石像。</a:t>
            </a:r>
            <a:endParaRPr lang="zh-CN" altLang="en-US" sz="3600"/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2" cstate="print"/>
          <a:srcRect r="65865"/>
          <a:stretch>
            <a:fillRect/>
          </a:stretch>
        </p:blipFill>
        <p:spPr bwMode="auto">
          <a:xfrm>
            <a:off x="8578850" y="1417638"/>
            <a:ext cx="24987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0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2771" name="文本框 99"/>
          <p:cNvSpPr txBox="1">
            <a:spLocks noChangeArrowheads="1"/>
          </p:cNvSpPr>
          <p:nvPr/>
        </p:nvSpPr>
        <p:spPr bwMode="auto">
          <a:xfrm>
            <a:off x="517525" y="1468438"/>
            <a:ext cx="7713663" cy="4799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Calibri" pitchFamily="34" charset="0"/>
              </a:rPr>
              <a:t>第三关：各抒己见</a:t>
            </a:r>
            <a:endParaRPr lang="zh-CN" altLang="en-US" sz="3600" b="1">
              <a:solidFill>
                <a:srgbClr val="FF0000"/>
              </a:solidFill>
              <a:latin typeface="Calibri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800" b="1">
                <a:latin typeface="Calibri" pitchFamily="34" charset="0"/>
              </a:rPr>
              <a:t>1.</a:t>
            </a:r>
            <a:r>
              <a:rPr lang="zh-CN" altLang="en-US" sz="2800" b="1">
                <a:latin typeface="宋体" panose="02010600030101010101" pitchFamily="2" charset="-122"/>
              </a:rPr>
              <a:t>小小汇报员在本组预演，听取本组成员意见并改进。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800" b="1">
                <a:latin typeface="Calibri" pitchFamily="34" charset="0"/>
              </a:rPr>
              <a:t>2.</a:t>
            </a:r>
            <a:r>
              <a:rPr lang="zh-CN" altLang="en-US" sz="2800" b="1">
                <a:latin typeface="宋体" panose="02010600030101010101" pitchFamily="2" charset="-122"/>
              </a:rPr>
              <a:t>各小组汇报员上台汇报，其他组员可以补充。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r>
              <a:rPr lang="en-US" altLang="zh-CN" sz="2800" b="1">
                <a:latin typeface="Calibri" pitchFamily="34" charset="0"/>
                <a:sym typeface="+mn-ea"/>
              </a:rPr>
              <a:t>3.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全班评议。你认为哪个小小汇报员表达最清晰？除了本组意见，你还赞同哪些观点？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indent="266700">
              <a:lnSpc>
                <a:spcPct val="150000"/>
              </a:lnSpc>
            </a:pP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32772" name="图片 1" descr="u=2561809747,791450959&amp;fm=26&amp;gp=0"/>
          <p:cNvPicPr>
            <a:picLocks noChangeAspect="1"/>
          </p:cNvPicPr>
          <p:nvPr/>
        </p:nvPicPr>
        <p:blipFill>
          <a:blip r:embed="rId1" cstate="print">
            <a:lum bright="6000"/>
          </a:blip>
          <a:srcRect t="378" r="10561"/>
          <a:stretch>
            <a:fillRect/>
          </a:stretch>
        </p:blipFill>
        <p:spPr bwMode="auto">
          <a:xfrm>
            <a:off x="8374063" y="1673225"/>
            <a:ext cx="37703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4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  <a:sym typeface="+mn-ea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3795" name="文本框 99"/>
          <p:cNvSpPr txBox="1">
            <a:spLocks noChangeArrowheads="1"/>
          </p:cNvSpPr>
          <p:nvPr/>
        </p:nvSpPr>
        <p:spPr bwMode="auto">
          <a:xfrm>
            <a:off x="517525" y="2659063"/>
            <a:ext cx="5080000" cy="1900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lnSpc>
                <a:spcPct val="140000"/>
              </a:lnSpc>
            </a:pPr>
            <a:r>
              <a:rPr lang="en-US" altLang="zh-CN" sz="2800" b="1">
                <a:latin typeface="Calibri" pitchFamily="34" charset="0"/>
              </a:rPr>
              <a:t>3.</a:t>
            </a:r>
            <a:r>
              <a:rPr lang="zh-CN" altLang="en-US" sz="2800" b="1">
                <a:latin typeface="Calibri" pitchFamily="34" charset="0"/>
              </a:rPr>
              <a:t>全班评议。你认为哪个小小汇报员表达最清晰？除了本组意见，你还赞同哪些观点？</a:t>
            </a:r>
            <a:endParaRPr lang="zh-CN" altLang="en-US" sz="2800" b="1">
              <a:latin typeface="Calibri" pitchFamily="34" charset="0"/>
            </a:endParaRPr>
          </a:p>
        </p:txBody>
      </p:sp>
      <p:pic>
        <p:nvPicPr>
          <p:cNvPr id="33796" name="图片 1" descr="u=2561809747,791450959&amp;fm=26&amp;gp=0"/>
          <p:cNvPicPr>
            <a:picLocks noChangeAspect="1"/>
          </p:cNvPicPr>
          <p:nvPr/>
        </p:nvPicPr>
        <p:blipFill>
          <a:blip r:embed="rId1" cstate="print">
            <a:lum bright="6000"/>
          </a:blip>
          <a:srcRect t="378" r="10561"/>
          <a:stretch>
            <a:fillRect/>
          </a:stretch>
        </p:blipFill>
        <p:spPr bwMode="auto">
          <a:xfrm>
            <a:off x="6757988" y="1657350"/>
            <a:ext cx="3771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8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快乐闯关，智慧分享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34819" name="图片 4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73050" y="3392488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标注 6"/>
          <p:cNvSpPr/>
          <p:nvPr/>
        </p:nvSpPr>
        <p:spPr>
          <a:xfrm>
            <a:off x="3752850" y="2116138"/>
            <a:ext cx="4140200" cy="2041525"/>
          </a:xfrm>
          <a:prstGeom prst="wedgeRoundRectCallout">
            <a:avLst>
              <a:gd name="adj1" fmla="val -75187"/>
              <a:gd name="adj2" fmla="val 5323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/>
              <a:t>同学们，恭喜你们闯关成功，获得一尊石像。</a:t>
            </a:r>
            <a:endParaRPr lang="zh-CN" altLang="en-US" sz="3600"/>
          </a:p>
        </p:txBody>
      </p:sp>
      <p:pic>
        <p:nvPicPr>
          <p:cNvPr id="8" name="图片 7" descr="timg"/>
          <p:cNvPicPr>
            <a:picLocks noChangeAspect="1"/>
          </p:cNvPicPr>
          <p:nvPr/>
        </p:nvPicPr>
        <p:blipFill>
          <a:blip r:embed="rId2" cstate="print"/>
          <a:srcRect l="71237" r="-5373"/>
          <a:stretch>
            <a:fillRect/>
          </a:stretch>
        </p:blipFill>
        <p:spPr bwMode="auto">
          <a:xfrm>
            <a:off x="8578850" y="1417638"/>
            <a:ext cx="24987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3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919288" y="712788"/>
            <a:ext cx="14095413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6042025" y="1071563"/>
            <a:ext cx="6134100" cy="4838700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/>
              <a:t>      </a:t>
            </a:r>
            <a:endParaRPr lang="zh-CN" altLang="en-US" sz="3200"/>
          </a:p>
        </p:txBody>
      </p:sp>
      <p:sp>
        <p:nvSpPr>
          <p:cNvPr id="36867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9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闯关成功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6870" name="文本框 7"/>
          <p:cNvSpPr txBox="1">
            <a:spLocks noChangeArrowheads="1"/>
          </p:cNvSpPr>
          <p:nvPr/>
        </p:nvSpPr>
        <p:spPr bwMode="auto">
          <a:xfrm>
            <a:off x="6259513" y="1217613"/>
            <a:ext cx="5707062" cy="2060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latin typeface="Calibri" pitchFamily="34" charset="0"/>
                <a:sym typeface="+mn-ea"/>
              </a:rPr>
              <a:t>  </a:t>
            </a:r>
            <a:r>
              <a:rPr lang="zh-CN" altLang="en-US" sz="3200">
                <a:latin typeface="Calibri" pitchFamily="34" charset="0"/>
                <a:sym typeface="+mn-ea"/>
              </a:rPr>
              <a:t>同学们，恭喜你们通过重重关卡，获得三尊石像，现在我们进入城堡领取秘诀吧！</a:t>
            </a:r>
            <a:endParaRPr lang="zh-CN" altLang="en-US" sz="3200">
              <a:latin typeface="Calibri" pitchFamily="34" charset="0"/>
            </a:endParaRPr>
          </a:p>
          <a:p>
            <a:endParaRPr lang="zh-CN" altLang="en-US" sz="3200">
              <a:latin typeface="Calibri" pitchFamily="34" charset="0"/>
            </a:endParaRPr>
          </a:p>
        </p:txBody>
      </p:sp>
      <p:pic>
        <p:nvPicPr>
          <p:cNvPr id="11" name="图片 10" descr="timg"/>
          <p:cNvPicPr>
            <a:picLocks noChangeAspect="1"/>
          </p:cNvPicPr>
          <p:nvPr/>
        </p:nvPicPr>
        <p:blipFill>
          <a:blip r:embed="rId2" cstate="print"/>
          <a:srcRect l="-456" r="-5373"/>
          <a:stretch>
            <a:fillRect/>
          </a:stretch>
        </p:blipFill>
        <p:spPr bwMode="auto">
          <a:xfrm>
            <a:off x="6762750" y="2868613"/>
            <a:ext cx="481965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教学目标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525" y="1538288"/>
            <a:ext cx="1144111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1.通过口语交际，增强表达、倾听</a:t>
            </a:r>
            <a:r>
              <a:rPr lang="zh-CN"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及</a:t>
            </a: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与他人交往沟通的能力。</a:t>
            </a:r>
            <a:endParaRPr sz="3200" b="1" dirty="0"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2.把自己和朋友相处的故事与大家交流，在交</a:t>
            </a:r>
            <a:r>
              <a:rPr lang="zh-CN"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流</a:t>
            </a: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中表达自己的看法和情感，愉快和谐地进行沟通。</a:t>
            </a:r>
            <a:endParaRPr sz="3200" b="1" dirty="0"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3.学会根据讨论的目的，记录重要信息、整理信息，有条理地汇报观点。</a:t>
            </a:r>
            <a:endParaRPr lang="zh-CN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3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3175" y="712788"/>
            <a:ext cx="12201525" cy="56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6537325" y="860425"/>
            <a:ext cx="5661025" cy="4795838"/>
          </a:xfrm>
          <a:prstGeom prst="roundRect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/>
              <a:t>      </a:t>
            </a:r>
            <a:endParaRPr lang="zh-CN" altLang="en-US" sz="3200"/>
          </a:p>
        </p:txBody>
      </p:sp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闯关成功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7893" name="文本框 7"/>
          <p:cNvSpPr txBox="1">
            <a:spLocks noChangeArrowheads="1"/>
          </p:cNvSpPr>
          <p:nvPr/>
        </p:nvSpPr>
        <p:spPr bwMode="auto">
          <a:xfrm>
            <a:off x="6610350" y="1103313"/>
            <a:ext cx="5588000" cy="3967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投影教师展示各小组的记录单。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宋体" panose="02010600030101010101" pitchFamily="2" charset="-122"/>
                <a:sym typeface="+mn-ea"/>
              </a:rPr>
              <a:t>    这些就是和朋友相处的秘诀！同学们，恭喜你们，凭借集体的智慧获得了秘诀。希望你们能领悟这份秘诀，和自己的朋友保持友谊，共同学习，快乐成长！</a:t>
            </a:r>
            <a:endParaRPr lang="zh-CN" altLang="en-US" sz="2800" b="1"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虚尾箭头 3"/>
          <p:cNvSpPr/>
          <p:nvPr/>
        </p:nvSpPr>
        <p:spPr>
          <a:xfrm>
            <a:off x="517525" y="295275"/>
            <a:ext cx="52038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4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畅谈收获，总结课堂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8915" name="文本框 99"/>
          <p:cNvSpPr txBox="1">
            <a:spLocks noChangeArrowheads="1"/>
          </p:cNvSpPr>
          <p:nvPr/>
        </p:nvSpPr>
        <p:spPr bwMode="auto">
          <a:xfrm>
            <a:off x="517525" y="2659063"/>
            <a:ext cx="5080000" cy="1296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66700">
              <a:lnSpc>
                <a:spcPct val="140000"/>
              </a:lnSpc>
            </a:pPr>
            <a:r>
              <a:rPr lang="en-US" altLang="zh-CN" sz="2800" b="1">
                <a:latin typeface="Calibri" pitchFamily="34" charset="0"/>
              </a:rPr>
              <a:t>     </a:t>
            </a:r>
            <a:r>
              <a:rPr lang="zh-CN" altLang="en-US" sz="2800" b="1">
                <a:latin typeface="Calibri" pitchFamily="34" charset="0"/>
              </a:rPr>
              <a:t>通过今天的口语交际，你们有什么收获？</a:t>
            </a:r>
            <a:endParaRPr lang="zh-CN" altLang="en-US" sz="2800" b="1">
              <a:latin typeface="Calibri" pitchFamily="34" charset="0"/>
            </a:endParaRPr>
          </a:p>
        </p:txBody>
      </p:sp>
      <p:pic>
        <p:nvPicPr>
          <p:cNvPr id="38916" name="图片 1" descr="u=2561809747,791450959&amp;fm=26&amp;gp=0"/>
          <p:cNvPicPr>
            <a:picLocks noChangeAspect="1"/>
          </p:cNvPicPr>
          <p:nvPr/>
        </p:nvPicPr>
        <p:blipFill>
          <a:blip r:embed="rId1" cstate="print">
            <a:lum bright="6000"/>
          </a:blip>
          <a:srcRect t="378" r="10561"/>
          <a:stretch>
            <a:fillRect/>
          </a:stretch>
        </p:blipFill>
        <p:spPr bwMode="auto">
          <a:xfrm>
            <a:off x="6757988" y="1657350"/>
            <a:ext cx="3771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8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板书设计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392238" y="1468438"/>
            <a:ext cx="9129712" cy="3938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CN" altLang="en-US" sz="4400" b="1">
                <a:latin typeface="Calibri" pitchFamily="34" charset="0"/>
              </a:rPr>
              <a:t>朋友相处的秘诀</a:t>
            </a:r>
            <a:endParaRPr lang="zh-CN" altLang="en-US" sz="4400" b="1">
              <a:latin typeface="Calibri" pitchFamily="34" charset="0"/>
            </a:endParaRPr>
          </a:p>
          <a:p>
            <a:pPr algn="ctr">
              <a:lnSpc>
                <a:spcPct val="2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分组讨论—→记录重要信息—→整理信息—→汇报观点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2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闯关成功</a:t>
            </a:r>
            <a:endParaRPr lang="zh-CN" altLang="en-US" sz="28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2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课时作业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7125" y="2036763"/>
            <a:ext cx="10194925" cy="2786062"/>
          </a:xfrm>
          <a:prstGeom prst="rect">
            <a:avLst/>
          </a:prstGeom>
          <a:solidFill>
            <a:schemeClr val="accent6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344613" y="2036763"/>
            <a:ext cx="9502775" cy="2749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同学、朋友之间难免会有摩擦、矛盾。你认为朋友之间最重要的是什么？如果以后你和朋友发生了争吵，你打算怎样做？</a:t>
            </a:r>
            <a:endParaRPr lang="zh-CN" altLang="en-US" sz="32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5"/>
          <p:cNvSpPr txBox="1">
            <a:spLocks noChangeArrowheads="1"/>
          </p:cNvSpPr>
          <p:nvPr/>
        </p:nvSpPr>
        <p:spPr bwMode="auto">
          <a:xfrm>
            <a:off x="7208838" y="2759075"/>
            <a:ext cx="402272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楷体" pitchFamily="49" charset="-122"/>
                <a:ea typeface="楷体" pitchFamily="49" charset="-122"/>
              </a:rPr>
              <a:t> 一课时</a:t>
            </a:r>
            <a:endParaRPr lang="zh-CN" altLang="en-US" sz="60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6386" name="图片 4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85775" y="868363"/>
            <a:ext cx="65722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2728913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4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2255837" cy="700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教学目标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525" y="1536700"/>
            <a:ext cx="11441113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1.通过口语交际，增强表达、倾听</a:t>
            </a:r>
            <a:r>
              <a:rPr lang="zh-CN"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及</a:t>
            </a: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于与他人交往沟通的能力。</a:t>
            </a:r>
            <a:endParaRPr sz="3200" b="1" dirty="0"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2.把自己和朋友相处的故事与大家交流，在交</a:t>
            </a:r>
            <a:r>
              <a:rPr lang="zh-CN"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流</a:t>
            </a: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中表达自己的看法和情感，愉快和谐地进行沟通。</a:t>
            </a:r>
            <a:endParaRPr sz="3200" b="1" dirty="0"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dirty="0">
                <a:latin typeface="楷体_GB2312" panose="02010609030101010101" charset="-122"/>
                <a:ea typeface="楷体_GB2312" panose="02010609030101010101" charset="-122"/>
                <a:cs typeface="+mn-ea"/>
              </a:rPr>
              <a:t>3.学会根据讨论的目的，记录重要信息、整理信息，有条理地汇报观点。</a:t>
            </a:r>
            <a:endParaRPr lang="zh-CN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虚尾箭头 6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58" name="文本框 8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创设情境，谈话导入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6263" y="4843463"/>
            <a:ext cx="11110912" cy="976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3200" b="1">
                <a:latin typeface="Calibri" pitchFamily="34" charset="0"/>
              </a:rPr>
              <a:t>你的好朋友是谁？你们是怎样成为朋友的？</a:t>
            </a:r>
            <a:endParaRPr lang="zh-CN" altLang="en-US" sz="3200" b="1">
              <a:latin typeface="Calibri" pitchFamily="34" charset="0"/>
            </a:endParaRPr>
          </a:p>
        </p:txBody>
      </p:sp>
      <p:pic>
        <p:nvPicPr>
          <p:cNvPr id="19460" name="图片 9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6713" y="1936750"/>
            <a:ext cx="3551237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10" descr="tim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936750"/>
            <a:ext cx="3271838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图片 11" descr="tim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936750"/>
            <a:ext cx="3686175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6263" y="4635500"/>
            <a:ext cx="11110912" cy="1419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Calibri" pitchFamily="34" charset="0"/>
              </a:rPr>
              <a:t>一次足球比赛，一场读书会，一次愉快的游戏，一次互帮互助的学习经历</a:t>
            </a:r>
            <a:r>
              <a:rPr lang="en-US" altLang="zh-CN" sz="2400" b="1">
                <a:latin typeface="Calibri" pitchFamily="34" charset="0"/>
              </a:rPr>
              <a:t>……</a:t>
            </a:r>
            <a:r>
              <a:rPr lang="zh-CN" altLang="en-US" sz="2400" b="1">
                <a:latin typeface="Calibri" pitchFamily="34" charset="0"/>
              </a:rPr>
              <a:t>让我们对好朋友有了更多的认识。</a:t>
            </a:r>
            <a:endParaRPr lang="zh-CN" altLang="en-US" sz="2400" b="1">
              <a:latin typeface="Calibri" pitchFamily="34" charset="0"/>
            </a:endParaRPr>
          </a:p>
        </p:txBody>
      </p:sp>
      <p:pic>
        <p:nvPicPr>
          <p:cNvPr id="20482" name="图片 9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60463" y="1417638"/>
            <a:ext cx="47482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图片 10" descr="tim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7313" y="1468438"/>
            <a:ext cx="4684712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虚尾箭头 11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5" name="文本框 12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创设情境，谈话导入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内容占位符 7"/>
          <p:cNvSpPr>
            <a:spLocks noGrp="1"/>
          </p:cNvSpPr>
          <p:nvPr>
            <p:ph idx="4294967295"/>
          </p:nvPr>
        </p:nvSpPr>
        <p:spPr>
          <a:xfrm>
            <a:off x="644525" y="1847850"/>
            <a:ext cx="10972800" cy="2409825"/>
          </a:xfrm>
          <a:solidFill>
            <a:srgbClr val="C3D69B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CN" sz="4800">
                <a:effectLst>
                  <a:outerShdw blurRad="38100" dist="38100" dir="2700000" algn="tl">
                    <a:srgbClr val="FFFFFF"/>
                  </a:outerShdw>
                </a:effectLst>
                <a:latin typeface="微软简魏碑"/>
                <a:ea typeface="微软简魏碑"/>
                <a:cs typeface="微软简魏碑"/>
              </a:rPr>
              <a:t>     </a:t>
            </a:r>
            <a:r>
              <a:rPr lang="zh-CN" alt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</a:rPr>
              <a:t>我把痛苦向朋友诉说，就只剩下半份痛苦；我把快乐与朋友分享，就会变成两份快乐。</a:t>
            </a:r>
            <a:endParaRPr lang="zh-CN" altLang="en-US" sz="4800">
              <a:effectLst>
                <a:outerShdw blurRad="38100" dist="38100" dir="2700000" algn="tl">
                  <a:srgbClr val="FFFFFF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1338" y="4427538"/>
            <a:ext cx="11110912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Calibri" pitchFamily="34" charset="0"/>
              </a:rPr>
              <a:t>你们同意这样的说法吗？根据实际体会，和同桌讨论、交流你们对这句话的理解。</a:t>
            </a:r>
            <a:endParaRPr lang="zh-CN" altLang="en-US" sz="2400" b="1">
              <a:latin typeface="Calibri" pitchFamily="34" charset="0"/>
            </a:endParaRPr>
          </a:p>
        </p:txBody>
      </p:sp>
      <p:sp>
        <p:nvSpPr>
          <p:cNvPr id="10" name="虚尾箭头 9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8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明确任务，激发兴趣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内容占位符 7"/>
          <p:cNvSpPr>
            <a:spLocks noGrp="1"/>
          </p:cNvSpPr>
          <p:nvPr>
            <p:ph idx="4294967295"/>
          </p:nvPr>
        </p:nvSpPr>
        <p:spPr>
          <a:xfrm>
            <a:off x="644525" y="1847850"/>
            <a:ext cx="10972800" cy="2409825"/>
          </a:xfrm>
          <a:solidFill>
            <a:srgbClr val="C3D69B"/>
          </a:solid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zh-CN" sz="4800">
                <a:effectLst>
                  <a:outerShdw blurRad="38100" dist="38100" dir="2700000" algn="tl">
                    <a:srgbClr val="FFFFFF"/>
                  </a:outerShdw>
                </a:effectLst>
                <a:latin typeface="微软简魏碑"/>
                <a:ea typeface="微软简魏碑"/>
                <a:cs typeface="微软简魏碑"/>
              </a:rPr>
              <a:t>     </a:t>
            </a:r>
            <a:r>
              <a:rPr lang="zh-CN" alt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微软简魏碑"/>
                <a:ea typeface="微软简魏碑"/>
                <a:cs typeface="微软简魏碑"/>
              </a:rPr>
              <a:t>我把痛苦向朋友诉说，就只剩下半份痛苦；我把快乐与朋友分享，就会变成两份快乐。</a:t>
            </a:r>
            <a:endParaRPr lang="zh-CN" altLang="en-US" sz="4800">
              <a:effectLst>
                <a:outerShdw blurRad="38100" dist="38100" dir="2700000" algn="tl">
                  <a:srgbClr val="FFFFFF"/>
                </a:outerShdw>
              </a:effectLst>
              <a:latin typeface="微软简魏碑"/>
              <a:ea typeface="微软简魏碑"/>
              <a:cs typeface="微软简魏碑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4335463"/>
            <a:ext cx="11418888" cy="208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宋体" panose="02010600030101010101" pitchFamily="2" charset="-122"/>
              </a:rPr>
              <a:t>大家刚刚的发言很精彩。那么和朋友相处，最重要的是什么呢？有人认为，是彼此信任；有人认为，是愿意分享，不自私</a:t>
            </a:r>
            <a:r>
              <a:rPr lang="en-US" altLang="zh-CN" sz="2400" b="1">
                <a:latin typeface="宋体" panose="02010600030101010101" pitchFamily="2" charset="-122"/>
              </a:rPr>
              <a:t>……</a:t>
            </a:r>
            <a:r>
              <a:rPr lang="zh-CN" altLang="en-US" sz="2400" b="1">
                <a:latin typeface="宋体" panose="02010600030101010101" pitchFamily="2" charset="-122"/>
              </a:rPr>
              <a:t>你们的看法是什么呢？今天我们</a:t>
            </a:r>
            <a:r>
              <a:rPr lang="en-US" sz="2400" b="1">
                <a:latin typeface="宋体" panose="02010600030101010101" pitchFamily="2" charset="-122"/>
              </a:rPr>
              <a:t>“</a:t>
            </a:r>
            <a:r>
              <a:rPr lang="zh-CN" altLang="en-US" sz="2400" b="1">
                <a:latin typeface="宋体" panose="02010600030101010101" pitchFamily="2" charset="-122"/>
                <a:sym typeface="+mn-ea"/>
              </a:rPr>
              <a:t>口语交际</a:t>
            </a:r>
            <a:r>
              <a:rPr lang="en-US" sz="2400" b="1">
                <a:latin typeface="宋体" panose="02010600030101010101" pitchFamily="2" charset="-122"/>
              </a:rPr>
              <a:t>”</a:t>
            </a:r>
            <a:r>
              <a:rPr lang="zh-CN" altLang="en-US" sz="2400" b="1">
                <a:latin typeface="宋体" panose="02010600030101010101" pitchFamily="2" charset="-122"/>
              </a:rPr>
              <a:t>的主题就是“朋友相处的秘诀”。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10" name="虚尾箭头 9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2" name="文本框 10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明确任务，激发兴趣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7" descr="timg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0638" y="676275"/>
            <a:ext cx="12233276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标注 9"/>
          <p:cNvSpPr/>
          <p:nvPr/>
        </p:nvSpPr>
        <p:spPr>
          <a:xfrm>
            <a:off x="7656513" y="676275"/>
            <a:ext cx="4252912" cy="3760788"/>
          </a:xfrm>
          <a:prstGeom prst="wedgeRoundRectCallout">
            <a:avLst>
              <a:gd name="adj1" fmla="val -121906"/>
              <a:gd name="adj2" fmla="val 4444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tx1"/>
                </a:solidFill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</a:rPr>
              <a:t>嗨，大家好！欢迎你们来到《疯狂的麦咭》。和朋友相处的秘诀到底是什么呢？我想你们和我一样，特别想知道！悄悄告诉你，秘诀就藏在城堡里，想要获取秘诀，大家必须通过三个关卡，集齐三个石像。现在请大家按小组组成闯关小队，开始闯关之旅。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1" name="虚尾箭头 10"/>
          <p:cNvSpPr/>
          <p:nvPr/>
        </p:nvSpPr>
        <p:spPr>
          <a:xfrm>
            <a:off x="517525" y="295275"/>
            <a:ext cx="5902325" cy="1173163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6" name="文本框 11"/>
          <p:cNvSpPr txBox="1">
            <a:spLocks noChangeArrowheads="1"/>
          </p:cNvSpPr>
          <p:nvPr/>
        </p:nvSpPr>
        <p:spPr bwMode="auto">
          <a:xfrm>
            <a:off x="754063" y="531813"/>
            <a:ext cx="5287962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黑体" panose="02010600030101010101" pitchFamily="49" charset="-122"/>
                <a:ea typeface="黑体" panose="02010600030101010101" pitchFamily="49" charset="-122"/>
              </a:rPr>
              <a:t>明确任务，激发兴趣</a:t>
            </a:r>
            <a:endParaRPr lang="zh-CN" altLang="en-US" sz="4000" b="1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1512</Words>
  <Application>WPS 演示</Application>
  <PresentationFormat>自定义</PresentationFormat>
  <Paragraphs>127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楷体</vt:lpstr>
      <vt:lpstr>楷体_GB2312</vt:lpstr>
      <vt:lpstr>黑体</vt:lpstr>
      <vt:lpstr>Lucida Sans</vt:lpstr>
      <vt:lpstr>微软简魏碑</vt:lpstr>
      <vt:lpstr>Juergen</vt:lpstr>
      <vt:lpstr>微软雅黑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MacBook</dc:creator>
  <cp:lastModifiedBy>Administrator</cp:lastModifiedBy>
  <cp:revision>80</cp:revision>
  <dcterms:created xsi:type="dcterms:W3CDTF">2016-12-11T09:55:00Z</dcterms:created>
  <dcterms:modified xsi:type="dcterms:W3CDTF">2020-03-20T13:55:39Z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