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695" r:id="rId3"/>
    <p:sldId id="272" r:id="rId5"/>
    <p:sldId id="595" r:id="rId6"/>
    <p:sldId id="623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9" r:id="rId17"/>
    <p:sldId id="633" r:id="rId18"/>
    <p:sldId id="634" r:id="rId19"/>
    <p:sldId id="635" r:id="rId20"/>
    <p:sldId id="636" r:id="rId21"/>
    <p:sldId id="637" r:id="rId22"/>
    <p:sldId id="262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eishijiyingcai@126.com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D75B"/>
    <a:srgbClr val="E2D8E2"/>
    <a:srgbClr val="7EC114"/>
    <a:srgbClr val="EDB63A"/>
    <a:srgbClr val="CFBDD4"/>
    <a:srgbClr val="942E89"/>
    <a:srgbClr val="9F3193"/>
    <a:srgbClr val="722145"/>
    <a:srgbClr val="FF6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336" y="-504"/>
      </p:cViewPr>
      <p:guideLst>
        <p:guide orient="horz" pos="3916"/>
        <p:guide orient="horz" pos="462"/>
        <p:guide pos="438"/>
        <p:guide pos="7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9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4CCA6-6EA6-4EEA-A4EB-59FEDC1331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A43CB-8CD8-481B-826F-9EA9627E8B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73912" y="0"/>
            <a:ext cx="12887622" cy="7114784"/>
          </a:xfrm>
          <a:prstGeom prst="rect">
            <a:avLst/>
          </a:prstGeom>
        </p:spPr>
      </p:pic>
      <p:sp>
        <p:nvSpPr>
          <p:cNvPr id="5" name="文本框 50"/>
          <p:cNvSpPr txBox="1"/>
          <p:nvPr/>
        </p:nvSpPr>
        <p:spPr>
          <a:xfrm>
            <a:off x="8178165" y="2364740"/>
            <a:ext cx="2776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kern="8000" spc="100" dirty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语文</a:t>
            </a:r>
            <a:endParaRPr lang="zh-CN" altLang="en-US" sz="9600" b="1" kern="8000" spc="100" dirty="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18110" y="4672330"/>
            <a:ext cx="12213590" cy="223139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37585" y="5306695"/>
            <a:ext cx="7837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2"/>
                </a:solidFill>
              </a:rPr>
              <a:t>人教部编版</a:t>
            </a:r>
            <a:r>
              <a:rPr lang="en-US" altLang="zh-CN" sz="4400" dirty="0">
                <a:solidFill>
                  <a:schemeClr val="bg2"/>
                </a:solidFill>
              </a:rPr>
              <a:t>·</a:t>
            </a:r>
            <a:r>
              <a:rPr lang="zh-CN" altLang="en-US" sz="4400" dirty="0">
                <a:solidFill>
                  <a:schemeClr val="bg2"/>
                </a:solidFill>
              </a:rPr>
              <a:t>四年级（下册）</a:t>
            </a:r>
            <a:endParaRPr lang="zh-CN" altLang="en-US" sz="4400" dirty="0">
              <a:solidFill>
                <a:schemeClr val="bg2"/>
              </a:solidFill>
            </a:endParaRPr>
          </a:p>
        </p:txBody>
      </p:sp>
      <p:pic>
        <p:nvPicPr>
          <p:cNvPr id="9" name="图片 8" descr="51c1f659b5fd4c3240a45c5f613ba7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560" y="229235"/>
            <a:ext cx="5923915" cy="4232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699115" y="358140"/>
            <a:ext cx="1162050" cy="1630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4800" noProof="1">
                <a:solidFill>
                  <a:srgbClr val="FFC000"/>
                </a:solidFill>
                <a:latin typeface="微软雅黑" panose="020B0503020204020204" charset="-122"/>
                <a:sym typeface="+mn-ea"/>
              </a:rPr>
              <a:t>范例</a:t>
            </a:r>
            <a:endParaRPr lang="zh-CN" altLang="en-US" sz="4800" noProof="1">
              <a:solidFill>
                <a:srgbClr val="FFC000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b="13333"/>
          <a:stretch>
            <a:fillRect/>
          </a:stretch>
        </p:blipFill>
        <p:spPr>
          <a:xfrm>
            <a:off x="0" y="-12065"/>
            <a:ext cx="1380007" cy="10339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30086" y="3580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77C20"/>
                </a:solidFill>
              </a:rPr>
              <a:t>习作例文</a:t>
            </a:r>
            <a:endParaRPr lang="zh-CN" altLang="en-US" sz="3200" dirty="0">
              <a:solidFill>
                <a:srgbClr val="E77C2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5325" y="1182370"/>
            <a:ext cx="8444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/>
              <a:t>如《我学会了包饺子》的写作提纲：</a:t>
            </a:r>
            <a:endParaRPr lang="zh-CN" altLang="en-US" sz="3600" b="1"/>
          </a:p>
        </p:txBody>
      </p:sp>
      <p:grpSp>
        <p:nvGrpSpPr>
          <p:cNvPr id="6" name="组合 5"/>
          <p:cNvGrpSpPr/>
          <p:nvPr/>
        </p:nvGrpSpPr>
        <p:grpSpPr>
          <a:xfrm>
            <a:off x="695325" y="2098675"/>
            <a:ext cx="11311890" cy="3562350"/>
            <a:chOff x="1095" y="3305"/>
            <a:chExt cx="17814" cy="5610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095" y="3305"/>
              <a:ext cx="17814" cy="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dirty="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1.</a:t>
              </a:r>
              <a:r>
                <a:rPr lang="zh-CN" altLang="zh-CN" sz="2800" dirty="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开头：</a:t>
              </a:r>
              <a:r>
                <a:rPr lang="zh-CN" altLang="zh-CN" sz="28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星期天中午，我跟妈妈学包饺子。        </a:t>
              </a:r>
              <a:endPara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zh-CN" sz="2800" dirty="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</a:t>
              </a:r>
              <a:r>
                <a:rPr lang="en-US" altLang="zh-CN" sz="2800" dirty="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2.</a:t>
              </a:r>
              <a:r>
                <a:rPr lang="zh-CN" altLang="zh-CN" sz="2800" dirty="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中间：</a:t>
              </a:r>
              <a:r>
                <a:rPr lang="zh-CN" altLang="zh-CN" sz="28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写妈妈先教给我包饺子的方法，然后我开始包。第一次馅少，立不住；第二次馅多，破了皮；第三次馅大肚圆，成功了。</a:t>
              </a:r>
              <a:endPara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2800" dirty="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3.</a:t>
              </a:r>
              <a:r>
                <a:rPr lang="zh-CN" altLang="zh-CN" sz="2800" dirty="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结尾：</a:t>
              </a:r>
              <a:r>
                <a:rPr lang="zh-CN" altLang="zh-CN" sz="28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写学会包饺子的快乐心情。</a:t>
              </a:r>
              <a:endPara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95" y="3305"/>
              <a:ext cx="17584" cy="561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95325" y="2759075"/>
            <a:ext cx="10868025" cy="2676525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一个星期天的上午，外公来到我家。只见他手上提着两根鱼竿，腰上挂着鱼篓。我就知道外公是到我家鱼塘钓鱼来的。我一时来了兴趣，便缠着外公也要去钓鱼。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537825" y="358140"/>
            <a:ext cx="1025525" cy="240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开头的方法</a:t>
            </a:r>
            <a:endParaRPr lang="zh-CN" altLang="en-US" sz="3200" noProof="1">
              <a:solidFill>
                <a:schemeClr val="tx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1687830"/>
            <a:ext cx="8259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1.</a:t>
            </a:r>
            <a:r>
              <a:rPr lang="zh-CN" altLang="en-US" sz="32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+mn-ea"/>
              </a:rPr>
              <a:t>开门见山法</a:t>
            </a:r>
            <a:r>
              <a:rPr lang="zh-CN" altLang="en-US" sz="3200" dirty="0">
                <a:latin typeface="+mj-ea"/>
                <a:ea typeface="+mj-ea"/>
                <a:cs typeface="+mj-ea"/>
                <a:sym typeface="+mn-ea"/>
              </a:rPr>
              <a:t>。如《学钓鱼》</a:t>
            </a:r>
            <a:r>
              <a:rPr lang="zh-CN" altLang="en-US" sz="3200" dirty="0">
                <a:latin typeface="+mj-ea"/>
                <a:ea typeface="+mj-ea"/>
                <a:cs typeface="+mj-ea"/>
                <a:sym typeface="宋体" panose="02010600030101010101" pitchFamily="2" charset="-122"/>
              </a:rPr>
              <a:t>的开头: </a:t>
            </a:r>
            <a:r>
              <a:rPr lang="zh-CN" altLang="en-US" sz="3200" dirty="0">
                <a:latin typeface="+mj-ea"/>
                <a:ea typeface="+mj-ea"/>
                <a:cs typeface="+mj-ea"/>
                <a:sym typeface="+mn-ea"/>
              </a:rPr>
              <a:t>  </a:t>
            </a:r>
            <a:endParaRPr lang="zh-CN" altLang="en-US" sz="3200" dirty="0"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b="13333"/>
          <a:stretch>
            <a:fillRect/>
          </a:stretch>
        </p:blipFill>
        <p:spPr>
          <a:xfrm>
            <a:off x="0" y="-12065"/>
            <a:ext cx="1380007" cy="10339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30086" y="3580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77C20"/>
                </a:solidFill>
              </a:rPr>
              <a:t>习作例文</a:t>
            </a:r>
            <a:endParaRPr lang="zh-CN" altLang="en-US" sz="3200" dirty="0">
              <a:solidFill>
                <a:srgbClr val="E77C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95325" y="4678680"/>
            <a:ext cx="10868025" cy="1254125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20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43865" y="1946275"/>
            <a:ext cx="10868025" cy="1956435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ct val="200000"/>
              </a:lnSpc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95325" y="1225868"/>
            <a:ext cx="1039971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+mj-ea"/>
                <a:ea typeface="+mj-ea"/>
                <a:cs typeface="+mj-ea"/>
              </a:rPr>
              <a:t>2.设问开头法。</a:t>
            </a:r>
            <a:r>
              <a:rPr lang="zh-CN" altLang="en-US" sz="2800" dirty="0">
                <a:latin typeface="+mj-ea"/>
                <a:ea typeface="+mj-ea"/>
                <a:cs typeface="+mj-ea"/>
              </a:rPr>
              <a:t>如《学骑自行车》的开头:     </a:t>
            </a:r>
            <a:endParaRPr lang="en-US" altLang="zh-CN" sz="2800" dirty="0">
              <a:latin typeface="+mj-ea"/>
              <a:ea typeface="+mj-ea"/>
              <a:cs typeface="+mj-ea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你有过成功的经历吗？如果你有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，那么，你一定会知道成功可以给人带来喜悦、快乐，增长我们的信心和自豪感。当然，</a:t>
            </a: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我也有过成功的经历，那就是我学会了骑自行车。</a:t>
            </a:r>
            <a:endParaRPr lang="zh-CN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695326" y="3902711"/>
            <a:ext cx="10364788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dirty="0">
                <a:solidFill>
                  <a:srgbClr val="C00000"/>
                </a:solidFill>
                <a:latin typeface="+mj-ea"/>
                <a:ea typeface="+mj-ea"/>
                <a:cs typeface="+mj-ea"/>
                <a:sym typeface="宋体" panose="02010600030101010101" pitchFamily="2" charset="-122"/>
              </a:rPr>
              <a:t>3.直接回忆法。</a:t>
            </a:r>
            <a:r>
              <a:rPr lang="zh-CN" altLang="zh-CN" sz="2800" dirty="0">
                <a:latin typeface="+mj-ea"/>
                <a:ea typeface="+mj-ea"/>
                <a:cs typeface="+mj-ea"/>
                <a:sym typeface="宋体" panose="02010600030101010101" pitchFamily="2" charset="-122"/>
              </a:rPr>
              <a:t>如写《学上网》的开头:</a:t>
            </a:r>
            <a:endParaRPr lang="zh-CN" altLang="zh-CN" sz="2800" dirty="0">
              <a:latin typeface="+mj-ea"/>
              <a:ea typeface="+mj-ea"/>
              <a:cs typeface="+mj-ea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记忆在我的脑海中慢慢汇成了一条长河，有成功的喜悦 、失败的忧伤……令我记忆最深刻的，还是我学会了上网查资料。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b="13333"/>
          <a:stretch>
            <a:fillRect/>
          </a:stretch>
        </p:blipFill>
        <p:spPr>
          <a:xfrm>
            <a:off x="0" y="-12065"/>
            <a:ext cx="1380007" cy="10339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30086" y="3580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77C20"/>
                </a:solidFill>
              </a:rPr>
              <a:t>习作例文</a:t>
            </a:r>
            <a:endParaRPr lang="zh-CN" altLang="en-US" sz="3200" dirty="0">
              <a:solidFill>
                <a:srgbClr val="E77C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0930255" y="1916430"/>
            <a:ext cx="585470" cy="2618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结尾的方法</a:t>
            </a:r>
            <a:endParaRPr lang="zh-CN" altLang="en-US" sz="3200" noProof="1">
              <a:solidFill>
                <a:schemeClr val="tx1"/>
              </a:solidFill>
              <a:latin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1459865"/>
            <a:ext cx="3075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自然结尾法。</a:t>
            </a:r>
            <a:endParaRPr lang="zh-CN" altLang="en-US" sz="3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5325" y="2445385"/>
            <a:ext cx="9127490" cy="2152650"/>
            <a:chOff x="1095" y="3851"/>
            <a:chExt cx="14374" cy="3390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095" y="4311"/>
              <a:ext cx="14166" cy="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3200" dirty="0">
                  <a:latin typeface="楷体" panose="02010609060101010101" charset="-122"/>
                  <a:ea typeface="楷体" panose="02010609060101010101" charset="-122"/>
                </a:rPr>
                <a:t>就是在文章的结尾交代事情的结果。如：哈哈！我今天学会骑自行车啦。</a:t>
              </a:r>
              <a:endParaRPr lang="zh-CN" altLang="en-US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95" y="3851"/>
              <a:ext cx="14374" cy="339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b="13333"/>
          <a:stretch>
            <a:fillRect/>
          </a:stretch>
        </p:blipFill>
        <p:spPr>
          <a:xfrm>
            <a:off x="0" y="-12065"/>
            <a:ext cx="1380007" cy="10339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30086" y="3580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77C20"/>
                </a:solidFill>
              </a:rPr>
              <a:t>习作例文</a:t>
            </a:r>
            <a:endParaRPr lang="zh-CN" altLang="en-US" sz="3200" dirty="0">
              <a:solidFill>
                <a:srgbClr val="E77C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5" y="1133475"/>
            <a:ext cx="3410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2.明白事理法。</a:t>
            </a:r>
            <a:endParaRPr lang="en-US" altLang="zh-CN" sz="3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5325" y="2284095"/>
            <a:ext cx="11146790" cy="3045460"/>
            <a:chOff x="1095" y="3597"/>
            <a:chExt cx="17554" cy="4796"/>
          </a:xfrm>
        </p:grpSpPr>
        <p:sp>
          <p:nvSpPr>
            <p:cNvPr id="20483" name="文本框 1"/>
            <p:cNvSpPr txBox="1">
              <a:spLocks noChangeArrowheads="1"/>
            </p:cNvSpPr>
            <p:nvPr/>
          </p:nvSpPr>
          <p:spPr bwMode="auto">
            <a:xfrm>
              <a:off x="1095" y="3597"/>
              <a:ext cx="17555" cy="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 algn="just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3200" dirty="0">
                  <a:latin typeface="楷体" panose="02010609060101010101" charset="-122"/>
                  <a:ea typeface="楷体" panose="02010609060101010101" charset="-122"/>
                  <a:sym typeface="宋体" panose="02010600030101010101" pitchFamily="2" charset="-122"/>
                </a:rPr>
                <a:t>就是在文章的结尾写出自己明白了什么道理。如:经过了这件事，我不仅学会了游泳，还领悟到了做人的道理——不要向困难低头，凡事都要给自己定一个目标 ，并向这个目标坚持不懈地努力。</a:t>
              </a:r>
              <a:endParaRPr lang="zh-CN" altLang="en-US" sz="32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95" y="3751"/>
              <a:ext cx="17554" cy="464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b="13333"/>
          <a:stretch>
            <a:fillRect/>
          </a:stretch>
        </p:blipFill>
        <p:spPr>
          <a:xfrm>
            <a:off x="0" y="-12065"/>
            <a:ext cx="1380007" cy="10339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30086" y="3580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77C20"/>
                </a:solidFill>
              </a:rPr>
              <a:t>习作例文</a:t>
            </a:r>
            <a:endParaRPr lang="zh-CN" altLang="en-US" sz="3200" dirty="0">
              <a:solidFill>
                <a:srgbClr val="E77C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5" y="1304925"/>
            <a:ext cx="320230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3.展示心情法。</a:t>
            </a:r>
            <a:endParaRPr lang="en-US" altLang="zh-CN" sz="3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25" y="2891155"/>
            <a:ext cx="10365740" cy="1620520"/>
            <a:chOff x="1095" y="4553"/>
            <a:chExt cx="16324" cy="2552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1095" y="4553"/>
              <a:ext cx="15380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宋体" panose="02010600030101010101" pitchFamily="2" charset="-122"/>
                </a:rPr>
                <a:t>如:我终于学会了滑旱冰，我心里有着说不出的欢乐。</a:t>
              </a:r>
              <a:endPara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95" y="4553"/>
              <a:ext cx="16324" cy="255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6" b="13333"/>
          <a:stretch>
            <a:fillRect/>
          </a:stretch>
        </p:blipFill>
        <p:spPr>
          <a:xfrm>
            <a:off x="0" y="-12065"/>
            <a:ext cx="1380007" cy="103391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30086" y="35805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E77C20"/>
                </a:solidFill>
              </a:rPr>
              <a:t>习作例文</a:t>
            </a:r>
            <a:endParaRPr lang="zh-CN" altLang="en-US" sz="3200" dirty="0">
              <a:solidFill>
                <a:srgbClr val="E77C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49613" y="1957389"/>
            <a:ext cx="5692775" cy="3538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写作之前想具体，明确要求再动笔；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开头结尾概括写，事情经过写具体；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多问几个怎么样，事情情节描详细；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学会点题明中心，题目内容紧联系。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5325" y="1224281"/>
            <a:ext cx="2359025" cy="733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写作儿歌</a:t>
            </a:r>
            <a:endParaRPr lang="zh-CN" altLang="en-US" sz="3200" noProof="1">
              <a:solidFill>
                <a:schemeClr val="tx1"/>
              </a:solidFill>
              <a:latin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72235" y="2038350"/>
            <a:ext cx="10819765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狼吞虎咽       活蹦乱跳      目不转睛      慌慌张张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津津乐道       拍案叫绝      难以置信      豁然开朗  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大功告成       记忆犹新      兴高采烈      小心翼翼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笨手笨脚       香喷喷        甜滋滋        烫滚滚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5008" y="1076009"/>
            <a:ext cx="2359025" cy="733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200" noProof="1">
                <a:latin typeface="微软雅黑" panose="020B0503020204020204" charset="-122"/>
                <a:sym typeface="+mn-ea"/>
              </a:rPr>
              <a:t>好词积累</a:t>
            </a:r>
            <a:endParaRPr lang="zh-CN" altLang="en-US" sz="3200" noProof="1">
              <a:solidFill>
                <a:schemeClr val="tx1"/>
              </a:solidFill>
              <a:latin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95325" y="1220789"/>
            <a:ext cx="2284413" cy="53498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/>
            <a:r>
              <a:rPr sz="3200" b="1" noProof="1">
                <a:solidFill>
                  <a:schemeClr val="tx1"/>
                </a:solidFill>
                <a:latin typeface="微软雅黑" panose="020B0503020204020204" charset="-122"/>
              </a:rPr>
              <a:t>写作步骤</a:t>
            </a:r>
            <a:endParaRPr sz="3200" b="1" noProof="1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7075" y="2495550"/>
            <a:ext cx="8869045" cy="2286000"/>
            <a:chOff x="1145" y="3930"/>
            <a:chExt cx="13967" cy="3600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6430" y="3930"/>
              <a:ext cx="8683" cy="3600"/>
              <a:chOff x="7148" y="5252"/>
              <a:chExt cx="9481" cy="3598"/>
            </a:xfrm>
          </p:grpSpPr>
          <p:sp>
            <p:nvSpPr>
              <p:cNvPr id="24579" name="文本框 3"/>
              <p:cNvSpPr txBox="1">
                <a:spLocks noChangeArrowheads="1"/>
              </p:cNvSpPr>
              <p:nvPr/>
            </p:nvSpPr>
            <p:spPr bwMode="auto">
              <a:xfrm>
                <a:off x="7148" y="6640"/>
                <a:ext cx="9481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>
                    <a:solidFill>
                      <a:srgbClr val="E04236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中间 </a:t>
                </a:r>
                <a:r>
                  <a:rPr lang="zh-CN" altLang="en-US" sz="28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怎么学会的。（经过）</a:t>
                </a:r>
                <a:endPara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24580" name="文本框 3"/>
              <p:cNvSpPr txBox="1">
                <a:spLocks noChangeArrowheads="1"/>
              </p:cNvSpPr>
              <p:nvPr/>
            </p:nvSpPr>
            <p:spPr bwMode="auto">
              <a:xfrm>
                <a:off x="7148" y="8028"/>
                <a:ext cx="9480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>
                    <a:solidFill>
                      <a:srgbClr val="E04236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结尾 </a:t>
                </a:r>
                <a:r>
                  <a:rPr lang="zh-CN" altLang="en-US" sz="28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学会以后的事。（结果）</a:t>
                </a:r>
                <a:endParaRPr lang="zh-CN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24581" name="文本框 3"/>
              <p:cNvSpPr txBox="1">
                <a:spLocks noChangeArrowheads="1"/>
              </p:cNvSpPr>
              <p:nvPr/>
            </p:nvSpPr>
            <p:spPr bwMode="auto">
              <a:xfrm>
                <a:off x="7235" y="5252"/>
                <a:ext cx="7709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800">
                    <a:solidFill>
                      <a:srgbClr val="E04236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开头</a:t>
                </a:r>
                <a:r>
                  <a:rPr lang="zh-CN" altLang="en-US" sz="28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   为什么学。（原因）</a:t>
                </a:r>
                <a:r>
                  <a:rPr lang="zh-CN" altLang="en-US" sz="280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宋体" panose="02010600030101010101" pitchFamily="2" charset="-122"/>
                  </a:rPr>
                  <a:t>                                                   </a:t>
                </a:r>
                <a:endPara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  <p:sp>
          <p:nvSpPr>
            <p:cNvPr id="15" name="左大括号 14"/>
            <p:cNvSpPr/>
            <p:nvPr/>
          </p:nvSpPr>
          <p:spPr>
            <a:xfrm>
              <a:off x="5752" y="4095"/>
              <a:ext cx="677" cy="3435"/>
            </a:xfrm>
            <a:prstGeom prst="leftBrace">
              <a:avLst>
                <a:gd name="adj1" fmla="val 52690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lIns="91440" tIns="45720" rIns="91440" bIns="45720" anchor="ctr"/>
            <a:lstStyle/>
            <a:p>
              <a:pPr algn="ctr"/>
              <a:endParaRPr lang="zh-CN" altLang="en-US" sz="2400" noProof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19" name="矩形 3"/>
            <p:cNvSpPr>
              <a:spLocks noChangeArrowheads="1"/>
            </p:cNvSpPr>
            <p:nvPr/>
          </p:nvSpPr>
          <p:spPr bwMode="auto">
            <a:xfrm>
              <a:off x="1145" y="4965"/>
              <a:ext cx="5683" cy="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楷体" panose="02010609060101010101" charset="-122"/>
                </a:rPr>
                <a:t>我学会了</a:t>
              </a:r>
              <a:r>
                <a:rPr lang="en-US" alt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楷体" panose="02010609060101010101" charset="-122"/>
                </a:rPr>
                <a:t>_______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楷体" panose="02010609060101010101" charset="-122"/>
                </a:rPr>
                <a:t> 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95325" y="1133475"/>
            <a:ext cx="3262313" cy="6731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</a:rPr>
              <a:t>形容学习的词语</a:t>
            </a:r>
            <a:endParaRPr lang="zh-CN" altLang="en-US" sz="3200" noProof="1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95325" y="2063750"/>
            <a:ext cx="11994515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废寝忘食         手不释卷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 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分秒必争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 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争分夺秒 </a:t>
            </a:r>
            <a:endParaRPr lang="zh-CN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通宵达旦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 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夜以继日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 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凿壁借光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 闻鸡起舞</a:t>
            </a:r>
            <a:endParaRPr lang="zh-CN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勤学苦练         孜孜不倦         学而不厌         一心一意 </a:t>
            </a:r>
            <a:endParaRPr lang="zh-CN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坚持不懈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全神贯注         专心致志         持之以恒  </a:t>
            </a:r>
            <a:endParaRPr lang="zh-CN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lum bright="6000"/>
          </a:blip>
          <a:srcRect r="5308"/>
          <a:stretch>
            <a:fillRect/>
          </a:stretch>
        </p:blipFill>
        <p:spPr>
          <a:xfrm>
            <a:off x="0" y="1270"/>
            <a:ext cx="12235180" cy="6856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55" y="351155"/>
            <a:ext cx="6235700" cy="1613535"/>
          </a:xfrm>
          <a:prstGeom prst="rect">
            <a:avLst/>
          </a:prstGeom>
          <a:solidFill>
            <a:srgbClr val="CFBDD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2136775" y="604520"/>
            <a:ext cx="103803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习作：我学会了</a:t>
            </a:r>
            <a:endParaRPr lang="zh-CN" altLang="en-US" sz="6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 descr="timg (6)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12262"/>
          <a:stretch>
            <a:fillRect/>
          </a:stretch>
        </p:blipFill>
        <p:spPr bwMode="auto">
          <a:xfrm>
            <a:off x="-6350" y="-19051"/>
            <a:ext cx="12206817" cy="688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 167"/>
          <p:cNvSpPr/>
          <p:nvPr/>
        </p:nvSpPr>
        <p:spPr>
          <a:xfrm>
            <a:off x="2783418" y="2150534"/>
            <a:ext cx="5812367" cy="155363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5" noProof="1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5937" y="2107593"/>
            <a:ext cx="6364242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9600" b="1" noProof="1">
                <a:ln w="50800" cmpd="thickThin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charset="0"/>
                <a:ea typeface="宋体" panose="02010600030101010101" pitchFamily="2" charset="-122"/>
              </a:rPr>
              <a:t>谢谢观看！</a:t>
            </a:r>
            <a:endParaRPr lang="zh-CN" altLang="en-US" sz="9600" b="1" noProof="1">
              <a:ln w="50800" cmpd="thickThin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Calibri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边形 9"/>
          <p:cNvSpPr/>
          <p:nvPr/>
        </p:nvSpPr>
        <p:spPr>
          <a:xfrm>
            <a:off x="9525" y="294005"/>
            <a:ext cx="2912110" cy="676275"/>
          </a:xfrm>
          <a:prstGeom prst="homePlate">
            <a:avLst/>
          </a:prstGeom>
          <a:solidFill>
            <a:schemeClr val="accent6">
              <a:alpha val="26000"/>
            </a:schemeClr>
          </a:solidFill>
          <a:ln w="127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340360"/>
            <a:ext cx="3151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78C00"/>
                </a:solidFill>
              </a:rPr>
              <a:t>情景引入</a:t>
            </a:r>
            <a:endParaRPr lang="zh-CN" altLang="en-US" sz="3200" b="1" dirty="0">
              <a:solidFill>
                <a:srgbClr val="F78C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33900" y="1905635"/>
            <a:ext cx="7425055" cy="3046095"/>
          </a:xfrm>
          <a:prstGeom prst="rect">
            <a:avLst/>
          </a:prstGeom>
          <a:solidFill>
            <a:srgbClr val="FFC000">
              <a:alpha val="17000"/>
            </a:srgb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同学们,我们正慢慢长大,学会了做很多事情。你最近有哪些成功的体验，能说给大家听听吗?和大家一起来分享你的快乐吧!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f24a470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233025" y="-640715"/>
            <a:ext cx="2546350" cy="254635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1450" y="1839595"/>
            <a:ext cx="4095750" cy="3112135"/>
          </a:xfrm>
          <a:prstGeom prst="round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071813" y="695325"/>
            <a:ext cx="5438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习作      我学会了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_______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87450" y="2280920"/>
            <a:ext cx="9478010" cy="3262630"/>
            <a:chOff x="1255" y="3640"/>
            <a:chExt cx="16696" cy="57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>
              <a:lum bright="12000"/>
            </a:blip>
            <a:srcRect/>
            <a:stretch>
              <a:fillRect/>
            </a:stretch>
          </p:blipFill>
          <p:spPr>
            <a:xfrm>
              <a:off x="12829" y="3640"/>
              <a:ext cx="5123" cy="5708"/>
            </a:xfrm>
            <a:prstGeom prst="round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lum bright="12000"/>
            </a:blip>
            <a:stretch>
              <a:fillRect/>
            </a:stretch>
          </p:blipFill>
          <p:spPr>
            <a:xfrm>
              <a:off x="1255" y="3640"/>
              <a:ext cx="5105" cy="5708"/>
            </a:xfrm>
            <a:prstGeom prst="round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lum bright="6000"/>
            </a:blip>
            <a:stretch>
              <a:fillRect/>
            </a:stretch>
          </p:blipFill>
          <p:spPr>
            <a:xfrm>
              <a:off x="6879" y="3640"/>
              <a:ext cx="5443" cy="5708"/>
            </a:xfrm>
            <a:prstGeom prst="round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50714" r="5314" b="31429"/>
          <a:stretch>
            <a:fillRect/>
          </a:stretch>
        </p:blipFill>
        <p:spPr>
          <a:xfrm>
            <a:off x="0" y="0"/>
            <a:ext cx="3133249" cy="72866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165" y="71943"/>
            <a:ext cx="211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互动交流</a:t>
            </a:r>
            <a:endParaRPr lang="zh-CN" altLang="en-US" sz="32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95325" y="1244284"/>
            <a:ext cx="2368551" cy="846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200" noProof="1">
                <a:latin typeface="微软雅黑" panose="020B0503020204020204" charset="-122"/>
              </a:rPr>
              <a:t>写作要求</a:t>
            </a:r>
            <a:endParaRPr lang="zh-CN" altLang="en-US" sz="3200" noProof="1">
              <a:latin typeface="微软雅黑" panose="020B0503020204020204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556000" y="2090104"/>
            <a:ext cx="5080000" cy="2676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写一样自己学会的本领。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2.写出由不会到学会的过程。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3.表达出自己的真情实感。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590379c1c3bb6_610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2500" y="-87630"/>
            <a:ext cx="2349500" cy="2349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50714" r="5314" b="31429"/>
          <a:stretch>
            <a:fillRect/>
          </a:stretch>
        </p:blipFill>
        <p:spPr>
          <a:xfrm>
            <a:off x="0" y="0"/>
            <a:ext cx="3133249" cy="72866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165" y="71943"/>
            <a:ext cx="211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互动交流</a:t>
            </a:r>
            <a:endParaRPr lang="zh-CN" altLang="en-US" sz="32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9255" y="2091055"/>
            <a:ext cx="1275334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在家里，很多同学都已经学会了做一些家务活，你学会了做什么家务？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在学校里，你学会了哪些本领？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其他一些生活技能、本领方面的呢？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371475" y="1191260"/>
            <a:ext cx="86213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想一想，说一说：自己学会了什么本领？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50714" r="5314" b="31429"/>
          <a:stretch>
            <a:fillRect/>
          </a:stretch>
        </p:blipFill>
        <p:spPr>
          <a:xfrm>
            <a:off x="0" y="0"/>
            <a:ext cx="3133249" cy="72866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165" y="71943"/>
            <a:ext cx="211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互动交流</a:t>
            </a:r>
            <a:endParaRPr lang="zh-CN" altLang="en-US" sz="32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9255" y="1774190"/>
            <a:ext cx="13174980" cy="353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劳动方面：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洗衣服、洗碗、包饺子、包粽子、整理房间.....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.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学校文艺、体育方面：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唱歌、跳舞、跳绳、打乒乓球、下象棋、踢足球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......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学习方面：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做实验、观察、打字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......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生活技能方面：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游泳、骑自行车、搞小制作、摄影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......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89255" y="1148399"/>
            <a:ext cx="1600200" cy="625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600" b="1" noProof="1">
                <a:latin typeface="微软雅黑" panose="020B0503020204020204" charset="-122"/>
              </a:rPr>
              <a:t>选材</a:t>
            </a:r>
            <a:endParaRPr lang="zh-CN" altLang="en-US" sz="3600" b="1" noProof="1">
              <a:latin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50714" r="5314" b="31429"/>
          <a:stretch>
            <a:fillRect/>
          </a:stretch>
        </p:blipFill>
        <p:spPr>
          <a:xfrm>
            <a:off x="0" y="0"/>
            <a:ext cx="3133249" cy="72866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165" y="71943"/>
            <a:ext cx="211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互动交流</a:t>
            </a:r>
            <a:endParaRPr lang="zh-CN" altLang="en-US" sz="32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783557" y="2162175"/>
            <a:ext cx="8624887" cy="27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 dirty="0" err="1">
                <a:latin typeface="微软雅黑" panose="020B0503020204020204" charset="-122"/>
                <a:ea typeface="微软雅黑" panose="020B0503020204020204" charset="-122"/>
              </a:rPr>
              <a:t>按照一定的顺序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把学习过程写清楚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通过对人物的动作、语言、神态、心理等的</a:t>
            </a:r>
            <a:r>
              <a:rPr lang="en-US" altLang="zh-CN" sz="2800" dirty="0" err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描写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</a:t>
            </a:r>
            <a:endParaRPr lang="en-US" altLang="zh-CN" sz="2800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把事情的经过写具体、写生动。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5326" y="1143001"/>
            <a:ext cx="2397125" cy="752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写作重点</a:t>
            </a:r>
            <a:endParaRPr lang="zh-CN" altLang="en-US" sz="3200" noProof="1">
              <a:solidFill>
                <a:schemeClr val="tx1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50714" r="5314" b="31429"/>
          <a:stretch>
            <a:fillRect/>
          </a:stretch>
        </p:blipFill>
        <p:spPr>
          <a:xfrm>
            <a:off x="0" y="0"/>
            <a:ext cx="3133249" cy="72866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165" y="71943"/>
            <a:ext cx="211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互动交流</a:t>
            </a:r>
            <a:endParaRPr lang="zh-CN" altLang="en-US" sz="32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08250" y="2090739"/>
            <a:ext cx="7983539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开头：写清自己学会了什么及学习的原因。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中间：按事情的发展顺序写清自己是怎样学的。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结尾：学会之后的感想、体会。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95326" y="1305243"/>
            <a:ext cx="2149475" cy="69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zh-CN" altLang="en-US" sz="3200" noProof="1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写作思路</a:t>
            </a:r>
            <a:endParaRPr lang="zh-CN" altLang="en-US" sz="3200" noProof="1">
              <a:solidFill>
                <a:schemeClr val="tx1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50714" r="5314" b="31429"/>
          <a:stretch>
            <a:fillRect/>
          </a:stretch>
        </p:blipFill>
        <p:spPr>
          <a:xfrm>
            <a:off x="0" y="0"/>
            <a:ext cx="3133249" cy="72866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165" y="71943"/>
            <a:ext cx="211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600" dirty="0"/>
              <a:t>互动交流</a:t>
            </a:r>
            <a:endParaRPr lang="zh-CN" altLang="en-US" sz="32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TEMPLATE_CATEGORY" val="custom"/>
  <p:tag name="KSO_WM_TEMPLATE_INDEX" val="160394"/>
  <p:tag name="KSO_WM_TAG_VERSION" val="1.0"/>
  <p:tag name="KSO_WM_SLIDE_ID" val="custom16039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6"/>
  <p:tag name="KSO_WM_SLIDE_SIZE" val="828*370"/>
</p:tagLst>
</file>

<file path=ppt/tags/tag8.xml><?xml version="1.0" encoding="utf-8"?>
<p:tagLst xmlns:p="http://schemas.openxmlformats.org/presentationml/2006/main">
  <p:tag name="KSO_WM_TEMPLATE_CATEGORY" val="custom"/>
  <p:tag name="KSO_WM_TEMPLATE_INDEX" val="160394"/>
  <p:tag name="KSO_WM_TAG_VERSION" val="1.0"/>
  <p:tag name="KSO_WM_SLIDE_ID" val="custom16039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6"/>
  <p:tag name="KSO_WM_SLIDE_SIZE" val="828*370"/>
</p:tagLst>
</file>

<file path=ppt/tags/tag9.xml><?xml version="1.0" encoding="utf-8"?>
<p:tagLst xmlns:p="http://schemas.openxmlformats.org/presentationml/2006/main">
  <p:tag name="KSO_WM_DOC_GUID" val="{de9e77fd-3039-462b-b014-6f960b576bc7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1607</Words>
  <Application>WPS 演示</Application>
  <PresentationFormat>自定义</PresentationFormat>
  <Paragraphs>134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幼圆</vt:lpstr>
      <vt:lpstr>楷体</vt:lpstr>
      <vt:lpstr>楷体_GB2312</vt:lpstr>
      <vt:lpstr>微软雅黑</vt:lpstr>
      <vt:lpstr>Arial Unicode MS</vt:lpstr>
      <vt:lpstr>Calibri</vt:lpstr>
      <vt:lpstr>Lucida Sans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1599</cp:revision>
  <dcterms:created xsi:type="dcterms:W3CDTF">2015-04-02T07:05:00Z</dcterms:created>
  <dcterms:modified xsi:type="dcterms:W3CDTF">2020-03-20T13:40:03Z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