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56" r:id="rId3"/>
    <p:sldId id="352" r:id="rId5"/>
    <p:sldId id="396" r:id="rId6"/>
    <p:sldId id="485" r:id="rId7"/>
    <p:sldId id="443" r:id="rId8"/>
    <p:sldId id="379" r:id="rId9"/>
    <p:sldId id="486" r:id="rId10"/>
    <p:sldId id="447" r:id="rId11"/>
    <p:sldId id="467" r:id="rId12"/>
    <p:sldId id="448" r:id="rId13"/>
    <p:sldId id="487" r:id="rId14"/>
    <p:sldId id="469" r:id="rId15"/>
    <p:sldId id="470" r:id="rId16"/>
    <p:sldId id="488" r:id="rId17"/>
    <p:sldId id="473" r:id="rId18"/>
    <p:sldId id="475" r:id="rId19"/>
    <p:sldId id="477" r:id="rId20"/>
    <p:sldId id="478" r:id="rId21"/>
    <p:sldId id="489" r:id="rId22"/>
    <p:sldId id="471" r:id="rId23"/>
    <p:sldId id="480" r:id="rId24"/>
    <p:sldId id="491" r:id="rId25"/>
    <p:sldId id="492" r:id="rId26"/>
    <p:sldId id="493" r:id="rId27"/>
    <p:sldId id="494" r:id="rId28"/>
    <p:sldId id="495" r:id="rId29"/>
    <p:sldId id="496" r:id="rId30"/>
  </p:sldIdLst>
  <p:sldSz cx="9144000" cy="5144135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S" lastIdx="11" clrIdx="0"/>
  <p:cmAuthor id="2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E3EFD9"/>
    <a:srgbClr val="F9AA33"/>
    <a:srgbClr val="F1A79D"/>
    <a:srgbClr val="FBCD89"/>
    <a:srgbClr val="E6685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668"/>
    <p:restoredTop sz="90989"/>
  </p:normalViewPr>
  <p:slideViewPr>
    <p:cSldViewPr snapToObjects="1" showGuides="1">
      <p:cViewPr varScale="1">
        <p:scale>
          <a:sx n="152" d="100"/>
          <a:sy n="152" d="100"/>
        </p:scale>
        <p:origin x="672" y="132"/>
      </p:cViewPr>
      <p:guideLst>
        <p:guide orient="horz" pos="16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92C92-5F37-41F8-BA5D-3123F346B07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2FD3B2-4A54-4346-A428-6A0C6F2D4A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DA0ABF-2C97-4AFF-8058-B9A9D5F007B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DBAB1F-6BD8-4317-A615-EA0949DB10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61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6149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6150" name="页眉占位符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41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4101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4102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85"/>
            <a:ext cx="7349400" cy="192803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630"/>
            <a:ext cx="7349400" cy="1104436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72"/>
            <a:ext cx="8229600" cy="4112608"/>
          </a:xfrm>
        </p:spPr>
        <p:txBody>
          <a:bodyPr/>
          <a:lstStyle>
            <a:lvl1pPr marL="1714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230"/>
            <a:ext cx="7349400" cy="76419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630"/>
            <a:ext cx="7349400" cy="35374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938"/>
            <a:ext cx="8226900" cy="3569841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858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0287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3716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656"/>
            <a:ext cx="5826600" cy="575171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827"/>
            <a:ext cx="5826600" cy="65078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6039"/>
            <a:ext cx="3882600" cy="356174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6039"/>
            <a:ext cx="3882600" cy="3561740"/>
          </a:xfrm>
        </p:spPr>
        <p:txBody>
          <a:bodyPr lIns="90000" tIns="46800" rIns="90000" bIns="46800">
            <a:normAutofit/>
          </a:bodyPr>
          <a:lstStyle>
            <a:lvl1pPr marL="1714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2032"/>
            <a:ext cx="4006800" cy="286235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672"/>
            <a:ext cx="4006800" cy="32971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428"/>
            <a:ext cx="4006800" cy="286235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672"/>
            <a:ext cx="4006800" cy="32971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544"/>
            <a:ext cx="3844800" cy="345642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4762800" y="1166544"/>
            <a:ext cx="3920400" cy="345642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85"/>
            <a:ext cx="783000" cy="3772366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685800" y="685885"/>
            <a:ext cx="6876900" cy="3772366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5" Type="http://schemas.openxmlformats.org/officeDocument/2006/relationships/theme" Target="../theme/theme1.xml"/><Relationship Id="rId44" Type="http://schemas.openxmlformats.org/officeDocument/2006/relationships/tags" Target="../tags/tag62.xml"/><Relationship Id="rId43" Type="http://schemas.openxmlformats.org/officeDocument/2006/relationships/tags" Target="../tags/tag61.xml"/><Relationship Id="rId42" Type="http://schemas.openxmlformats.org/officeDocument/2006/relationships/tags" Target="../tags/tag60.xml"/><Relationship Id="rId41" Type="http://schemas.openxmlformats.org/officeDocument/2006/relationships/tags" Target="../tags/tag59.xml"/><Relationship Id="rId40" Type="http://schemas.openxmlformats.org/officeDocument/2006/relationships/tags" Target="../tags/tag58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57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9"/>
            </p:custDataLst>
          </p:nvPr>
        </p:nvSpPr>
        <p:spPr>
          <a:xfrm>
            <a:off x="456300" y="456356"/>
            <a:ext cx="8226900" cy="48606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0"/>
            </p:custDataLst>
          </p:nvPr>
        </p:nvSpPr>
        <p:spPr>
          <a:xfrm>
            <a:off x="456300" y="1136840"/>
            <a:ext cx="8226900" cy="3553099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1"/>
            </p:custDataLst>
          </p:nvPr>
        </p:nvSpPr>
        <p:spPr>
          <a:xfrm>
            <a:off x="459000" y="4736385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2"/>
            </p:custDataLst>
          </p:nvPr>
        </p:nvSpPr>
        <p:spPr>
          <a:xfrm>
            <a:off x="3087000" y="4736385"/>
            <a:ext cx="2970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3"/>
            </p:custDataLst>
          </p:nvPr>
        </p:nvSpPr>
        <p:spPr>
          <a:xfrm>
            <a:off x="6658200" y="4736385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4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5715" y="3230245"/>
            <a:ext cx="9132570" cy="903605"/>
            <a:chOff x="2305" y="1592"/>
            <a:chExt cx="14382" cy="1423"/>
          </a:xfrm>
        </p:grpSpPr>
        <p:sp>
          <p:nvSpPr>
            <p:cNvPr id="2051" name="标题 1"/>
            <p:cNvSpPr txBox="1">
              <a:spLocks noChangeArrowheads="1"/>
            </p:cNvSpPr>
            <p:nvPr/>
          </p:nvSpPr>
          <p:spPr bwMode="auto">
            <a:xfrm>
              <a:off x="2305" y="1592"/>
              <a:ext cx="14382" cy="1423"/>
            </a:xfrm>
            <a:prstGeom prst="rect">
              <a:avLst/>
            </a:prstGeom>
            <a:solidFill>
              <a:schemeClr val="bg1">
                <a:alpha val="26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zh-CN" altLang="en-US" sz="48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无言之美</a:t>
              </a:r>
              <a:endPara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 flipV="1">
              <a:off x="6460" y="2984"/>
              <a:ext cx="6091" cy="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18465" y="729430"/>
            <a:ext cx="8820150" cy="60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2.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作者接下来以文学为例，他是如何论证以言达意的？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7700" y="1827186"/>
            <a:ext cx="1728788" cy="105029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文学中的以言达意</a:t>
            </a:r>
            <a:endParaRPr kumimoji="1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159000" y="1827187"/>
            <a:ext cx="2625725" cy="1050290"/>
            <a:chOff x="2159732" y="1827348"/>
            <a:chExt cx="2624906" cy="1050373"/>
          </a:xfrm>
        </p:grpSpPr>
        <p:cxnSp>
          <p:nvCxnSpPr>
            <p:cNvPr id="8" name="直接箭头连接符 7"/>
            <p:cNvCxnSpPr/>
            <p:nvPr/>
          </p:nvCxnSpPr>
          <p:spPr>
            <a:xfrm>
              <a:off x="2159732" y="2391431"/>
              <a:ext cx="6141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2831036" y="1827348"/>
              <a:ext cx="1953602" cy="10503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意象和语言要尽善尽美</a:t>
              </a:r>
              <a:endParaRPr kumimoji="1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716463" y="2067692"/>
            <a:ext cx="3708400" cy="570865"/>
            <a:chOff x="4716016" y="2066619"/>
            <a:chExt cx="3708412" cy="571828"/>
          </a:xfrm>
        </p:grpSpPr>
        <p:cxnSp>
          <p:nvCxnSpPr>
            <p:cNvPr id="12" name="直接箭头连接符 11"/>
            <p:cNvCxnSpPr/>
            <p:nvPr/>
          </p:nvCxnSpPr>
          <p:spPr>
            <a:xfrm>
              <a:off x="4716016" y="2392288"/>
              <a:ext cx="6143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5400230" y="2066619"/>
              <a:ext cx="3024198" cy="5718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美术作品不能说谎</a:t>
              </a:r>
              <a:endParaRPr kumimoji="1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400675" y="2630461"/>
            <a:ext cx="3024188" cy="209169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1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我们所说的话，就恰是我们所想说的话；</a:t>
            </a:r>
            <a:endParaRPr kumimoji="1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1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我们所想说的话，我们都吐肚子说出来了，毫无余蕴。</a:t>
            </a:r>
            <a:endParaRPr kumimoji="1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66738" y="1826075"/>
            <a:ext cx="7929562" cy="2978150"/>
            <a:chOff x="567076" y="1826236"/>
            <a:chExt cx="7929360" cy="297776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575013" y="1826236"/>
              <a:ext cx="0" cy="105237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567076" y="1829411"/>
              <a:ext cx="792936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496436" y="1865919"/>
              <a:ext cx="0" cy="293807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567076" y="2897659"/>
              <a:ext cx="474332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5310405" y="2923056"/>
              <a:ext cx="0" cy="187141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5331042" y="4794474"/>
              <a:ext cx="316539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901700" y="3385952"/>
            <a:ext cx="3883025" cy="82994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完全的传情达意</a:t>
            </a:r>
            <a:endParaRPr kumimoji="1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19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charRg st="19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charRg st="19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charRg st="19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8610" y="570865"/>
            <a:ext cx="8630285" cy="11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3</a:t>
            </a:r>
            <a:r>
              <a:rPr kumimoji="1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.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怎样理解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“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假使能够，也并非文学所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应希求的”这句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话？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47700" y="2103888"/>
            <a:ext cx="7669213" cy="2425700"/>
            <a:chOff x="539751" y="3321415"/>
            <a:chExt cx="7297326" cy="1101576"/>
          </a:xfrm>
          <a:solidFill>
            <a:schemeClr val="accent2">
              <a:alpha val="30000"/>
            </a:schemeClr>
          </a:solidFill>
        </p:grpSpPr>
        <p:sp>
          <p:nvSpPr>
            <p:cNvPr id="9" name="圆角矩形 8"/>
            <p:cNvSpPr/>
            <p:nvPr/>
          </p:nvSpPr>
          <p:spPr bwMode="auto">
            <a:xfrm>
              <a:off x="539751" y="3321415"/>
              <a:ext cx="7245968" cy="1101576"/>
            </a:xfrm>
            <a:prstGeom prst="roundRect">
              <a:avLst>
                <a:gd name="adj" fmla="val 8085"/>
              </a:avLst>
            </a:prstGeom>
            <a:grpFill/>
            <a:ln w="190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34914" y="3375484"/>
              <a:ext cx="7202163" cy="98017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   这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一句话的意思是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如果真的能做到“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笔之于书的和存之于心的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铢两悉称，丝毫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不爽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”，也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不是文学上所应希求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的。强调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了文学上要做到“无言之美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”。</a:t>
              </a:r>
              <a:endPara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09575" y="508635"/>
            <a:ext cx="8324850" cy="11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4.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作者在论述“文学不必完全尽意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”时，采用了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什么论证方法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？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76600" y="1921325"/>
            <a:ext cx="2303463" cy="612775"/>
            <a:chOff x="2591780" y="1888185"/>
            <a:chExt cx="2304256" cy="611925"/>
          </a:xfrm>
        </p:grpSpPr>
        <p:sp>
          <p:nvSpPr>
            <p:cNvPr id="3" name="圆角矩形 2"/>
            <p:cNvSpPr/>
            <p:nvPr/>
          </p:nvSpPr>
          <p:spPr>
            <a:xfrm>
              <a:off x="2591780" y="1888185"/>
              <a:ext cx="2304256" cy="611925"/>
            </a:xfrm>
            <a:prstGeom prst="roundRect">
              <a:avLst/>
            </a:prstGeom>
            <a:solidFill>
              <a:srgbClr val="7030A0">
                <a:alpha val="30000"/>
              </a:srgbClr>
            </a:solidFill>
            <a:ln w="28575" cmpd="dbl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717236" y="1947318"/>
              <a:ext cx="2053344" cy="5332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举例论证</a:t>
              </a:r>
              <a:endPara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27088" y="2923038"/>
            <a:ext cx="7669212" cy="1762125"/>
            <a:chOff x="539751" y="3321415"/>
            <a:chExt cx="7297326" cy="800000"/>
          </a:xfrm>
          <a:solidFill>
            <a:schemeClr val="accent2">
              <a:alpha val="30000"/>
            </a:schemeClr>
          </a:solidFill>
        </p:grpSpPr>
        <p:sp>
          <p:nvSpPr>
            <p:cNvPr id="7" name="圆角矩形 6"/>
            <p:cNvSpPr/>
            <p:nvPr/>
          </p:nvSpPr>
          <p:spPr bwMode="auto">
            <a:xfrm>
              <a:off x="539751" y="3321415"/>
              <a:ext cx="7245968" cy="800000"/>
            </a:xfrm>
            <a:prstGeom prst="roundRect">
              <a:avLst>
                <a:gd name="adj" fmla="val 8085"/>
              </a:avLst>
            </a:prstGeom>
            <a:grpFill/>
            <a:ln w="190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34913" y="3375469"/>
              <a:ext cx="7202164" cy="7452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   以相片和图画为例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，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具体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说明文学创作需要含蓄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美感，化抽象为具体，便于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读者理解和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接受。</a:t>
              </a:r>
              <a:endPara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4993" y="680853"/>
            <a:ext cx="7993063" cy="11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5</a:t>
            </a:r>
            <a:r>
              <a:rPr kumimoji="1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.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作者是怎么从文学、音乐、雕塑三个方面来具体论证“无言之美”的？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513715" y="3006725"/>
            <a:ext cx="675005" cy="124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文学</a:t>
            </a:r>
            <a:endParaRPr kumimoji="0" lang="zh-CN" altLang="en-US" sz="3200" b="1" i="0" u="none" strike="noStrike" kern="1200" cap="none" spc="6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1428750" y="2383288"/>
            <a:ext cx="263525" cy="21971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92275" y="2195645"/>
            <a:ext cx="44640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逝者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如斯夫，不舍昼夜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微雨从东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来，好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风与之俱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曲终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不见，江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上数峰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青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9" name="右大括号 8"/>
          <p:cNvSpPr/>
          <p:nvPr/>
        </p:nvSpPr>
        <p:spPr>
          <a:xfrm>
            <a:off x="5862638" y="2475363"/>
            <a:ext cx="293688" cy="211772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6355080" y="3220535"/>
            <a:ext cx="2387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言不必尽意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7" grpId="0"/>
      <p:bldP spid="9" grpId="0" bldLvl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1125855" y="1510030"/>
            <a:ext cx="67500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音乐</a:t>
            </a:r>
            <a:endParaRPr kumimoji="0" lang="zh-CN" altLang="en-US" sz="3200" b="1" i="0" u="none" strike="noStrike" kern="1200" cap="none" spc="6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789113" y="1475238"/>
            <a:ext cx="263525" cy="9525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960563" y="1283150"/>
            <a:ext cx="25558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琵琶行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60563" y="1880050"/>
            <a:ext cx="32035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希腊花瓶歌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082675" y="3185160"/>
            <a:ext cx="675005" cy="129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雕塑</a:t>
            </a:r>
            <a:endParaRPr kumimoji="0" lang="zh-CN" altLang="en-US" sz="3200" b="1" i="0" u="none" strike="noStrike" kern="1200" cap="none" spc="6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1789113" y="3184975"/>
            <a:ext cx="263525" cy="9525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052638" y="2950025"/>
            <a:ext cx="46640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金刚怒目，不如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菩萨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低眉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960563" y="3594550"/>
            <a:ext cx="46640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拉奥孔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右大括号 16"/>
          <p:cNvSpPr/>
          <p:nvPr/>
        </p:nvSpPr>
        <p:spPr>
          <a:xfrm>
            <a:off x="4578350" y="1475238"/>
            <a:ext cx="293688" cy="9525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8" name="TextBox 28"/>
          <p:cNvSpPr txBox="1">
            <a:spLocks noChangeArrowheads="1"/>
          </p:cNvSpPr>
          <p:nvPr/>
        </p:nvSpPr>
        <p:spPr bwMode="auto">
          <a:xfrm>
            <a:off x="4932363" y="1726063"/>
            <a:ext cx="2387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无声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胜有声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右大括号 18"/>
          <p:cNvSpPr/>
          <p:nvPr/>
        </p:nvSpPr>
        <p:spPr>
          <a:xfrm>
            <a:off x="6197600" y="3184975"/>
            <a:ext cx="293688" cy="9525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6551613" y="3435800"/>
            <a:ext cx="17653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含蓄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不露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6" grpId="0"/>
      <p:bldP spid="7" grpId="0"/>
      <p:bldP spid="8" grpId="0"/>
      <p:bldP spid="9" grpId="0" bldLvl="0" animBg="1"/>
      <p:bldP spid="12" grpId="0"/>
      <p:bldP spid="13" grpId="0"/>
      <p:bldP spid="17" grpId="0" bldLvl="0" animBg="1"/>
      <p:bldP spid="18" grpId="0"/>
      <p:bldP spid="19" grpId="0" bldLvl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5310" y="482415"/>
            <a:ext cx="7993063" cy="11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6.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作者最后在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文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中阐述了“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无言之美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”，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你觉得“无言之美”的内涵是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什么？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27088" y="1995938"/>
            <a:ext cx="7669212" cy="2771775"/>
            <a:chOff x="539751" y="3259260"/>
            <a:chExt cx="7297326" cy="862156"/>
          </a:xfrm>
          <a:solidFill>
            <a:schemeClr val="accent2">
              <a:alpha val="30000"/>
            </a:schemeClr>
          </a:solidFill>
        </p:grpSpPr>
        <p:sp>
          <p:nvSpPr>
            <p:cNvPr id="4" name="圆角矩形 3"/>
            <p:cNvSpPr/>
            <p:nvPr/>
          </p:nvSpPr>
          <p:spPr bwMode="auto">
            <a:xfrm>
              <a:off x="539751" y="3259260"/>
              <a:ext cx="7245968" cy="862156"/>
            </a:xfrm>
            <a:prstGeom prst="roundRect">
              <a:avLst>
                <a:gd name="adj" fmla="val 8085"/>
              </a:avLst>
            </a:prstGeom>
            <a:grpFill/>
            <a:ln w="190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634913" y="3288393"/>
              <a:ext cx="7202164" cy="8321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   以无言之美指的是大音希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声，大象无形，</a:t>
              </a:r>
              <a:r>
                <a:rPr kumimoji="1" lang="en-US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“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无言”中包含着无限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深远的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情绪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意旨；</a:t>
              </a:r>
              <a:r>
                <a:rPr kumimoji="1" lang="en-US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“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无言”是一种含蓄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艺术，简单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的表述常常比冗长的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演绎更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值得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玩味；</a:t>
              </a:r>
              <a:r>
                <a:rPr kumimoji="1" lang="en-US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“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无言”留下广阔的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艺术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空间</a:t>
              </a:r>
              <a:r>
                <a:rPr kumimoji="1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,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让欣赏者获得美的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体验。</a:t>
              </a:r>
              <a:endPara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15010" y="643705"/>
            <a:ext cx="7993063" cy="11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7.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最后一段中作者不主张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“吐肚子”，与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前文的表述是否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矛盾？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27088" y="1995938"/>
            <a:ext cx="7669212" cy="2771775"/>
            <a:chOff x="539751" y="3259260"/>
            <a:chExt cx="7297326" cy="862156"/>
          </a:xfrm>
        </p:grpSpPr>
        <p:sp>
          <p:nvSpPr>
            <p:cNvPr id="4" name="圆角矩形 3"/>
            <p:cNvSpPr/>
            <p:nvPr/>
          </p:nvSpPr>
          <p:spPr bwMode="auto">
            <a:xfrm>
              <a:off x="539751" y="3259260"/>
              <a:ext cx="7245968" cy="862156"/>
            </a:xfrm>
            <a:prstGeom prst="roundRect">
              <a:avLst>
                <a:gd name="adj" fmla="val 8085"/>
              </a:avLst>
            </a:prstGeom>
            <a:solidFill>
              <a:schemeClr val="accent2">
                <a:alpha val="45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634913" y="3289183"/>
              <a:ext cx="7202164" cy="8321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   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不矛盾。前面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的“吐肚子”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强调的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是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“和自然逼真”，要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把想说的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都要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说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出来。这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是做到尽善尽美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的条件；这里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的不“吐肚子”强调的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是艺术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要懂得留一大部分让欣赏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者自己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去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领会。侧重点不同，故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不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矛盾。</a:t>
              </a:r>
              <a:endPara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8470" y="774065"/>
            <a:ext cx="8227695" cy="11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8.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学习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本文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后，你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懂得如何去欣赏或创作艺术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作品？谈谈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你的见解和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看法。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575628" y="2290260"/>
            <a:ext cx="7991475" cy="2158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学习本文之后，我懂得欣赏艺术作品不仅要关注有形有象的部分，而且要关注艺术的“无言”之处，将二者结合起来，才能感受到艺术家的匠心，感受到艺术的美好。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/>
          <p:nvPr/>
        </p:nvSpPr>
        <p:spPr>
          <a:xfrm>
            <a:off x="576263" y="866273"/>
            <a:ext cx="8208962" cy="164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学习本文之后，我懂得我们在写作或艺术创作时，要注意留出让欣赏者自己去领会的地方，创造出艺术的“无言之美”，增加艺术创作的情趣。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576263" y="2643638"/>
            <a:ext cx="8208962" cy="2158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学习本文之后，我在欣赏艺术作品时，会和作者一样，善于发现各种艺术作品的共通之处，并用自己了解的艺术欣赏形式去理解新的、陌生的艺术形式。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1313" y="2017528"/>
            <a:ext cx="67500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无言之美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1141413" y="1506988"/>
            <a:ext cx="263525" cy="252888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68425" y="1294263"/>
            <a:ext cx="456088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引出问题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言和意的关系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3175" y="2270575"/>
            <a:ext cx="1122363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分析问题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47788" y="3672338"/>
            <a:ext cx="504348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解决问题：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懂得“无言之美”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2300288" y="2186438"/>
            <a:ext cx="192088" cy="116998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13013" y="1943550"/>
            <a:ext cx="38782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文学：言不必尽意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513013" y="2962725"/>
            <a:ext cx="40306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雕塑：含蓄不露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6" name="右大括号 15"/>
          <p:cNvSpPr/>
          <p:nvPr/>
        </p:nvSpPr>
        <p:spPr>
          <a:xfrm>
            <a:off x="5929313" y="1599063"/>
            <a:ext cx="293688" cy="243681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192838" y="2124525"/>
            <a:ext cx="238760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不“吐肚子”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懂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无言之美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2513013" y="2453138"/>
            <a:ext cx="40306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音乐：无声胜有声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9705" y="229870"/>
            <a:ext cx="2346325" cy="649104"/>
            <a:chOff x="923" y="1552"/>
            <a:chExt cx="3695" cy="882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板书设计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10" grpId="0"/>
      <p:bldP spid="11" grpId="0"/>
      <p:bldP spid="12" grpId="0"/>
      <p:bldP spid="19" grpId="0" bldLvl="0" animBg="1"/>
      <p:bldP spid="20" grpId="0"/>
      <p:bldP spid="21" grpId="0"/>
      <p:bldP spid="16" grpId="0" bldLvl="0" animBg="1"/>
      <p:bldP spid="2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4"/>
          <p:cNvSpPr txBox="1"/>
          <p:nvPr/>
        </p:nvSpPr>
        <p:spPr>
          <a:xfrm>
            <a:off x="614998" y="1096963"/>
            <a:ext cx="5148262" cy="3415030"/>
          </a:xfrm>
          <a:prstGeom prst="rect">
            <a:avLst/>
          </a:prstGeom>
          <a:solidFill>
            <a:schemeClr val="bg1">
              <a:alpha val="26000"/>
            </a:schemeClr>
          </a:solidFill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冰泉冷涩弦凝绝，</a:t>
            </a:r>
            <a:endParaRPr lang="en-US" altLang="zh-CN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凝绝不通声暂歇。</a:t>
            </a:r>
            <a:endParaRPr lang="en-US" altLang="zh-CN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别有幽愁暗恨生，</a:t>
            </a:r>
            <a:endParaRPr lang="en-US" altLang="zh-CN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此时无声胜有声。</a:t>
            </a:r>
            <a:endParaRPr lang="zh-CN" altLang="en-US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49825" y="933900"/>
            <a:ext cx="3708400" cy="3973513"/>
            <a:chOff x="4950608" y="932872"/>
            <a:chExt cx="3707484" cy="3974114"/>
          </a:xfrm>
        </p:grpSpPr>
        <p:pic>
          <p:nvPicPr>
            <p:cNvPr id="3077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50608" y="1383618"/>
              <a:ext cx="3523368" cy="35233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8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8144" y="932872"/>
              <a:ext cx="2789948" cy="322754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组合 6"/>
          <p:cNvGrpSpPr/>
          <p:nvPr/>
        </p:nvGrpSpPr>
        <p:grpSpPr>
          <a:xfrm>
            <a:off x="265430" y="344170"/>
            <a:ext cx="2346325" cy="649104"/>
            <a:chOff x="923" y="1552"/>
            <a:chExt cx="3695" cy="882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9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情景导入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4"/>
          <p:cNvSpPr txBox="1"/>
          <p:nvPr/>
        </p:nvSpPr>
        <p:spPr>
          <a:xfrm>
            <a:off x="539750" y="1167263"/>
            <a:ext cx="7935913" cy="3782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通俗易懂，明白如话。</a:t>
            </a:r>
            <a:endParaRPr lang="en-US" altLang="zh-CN" sz="2800" b="1" dirty="0">
              <a:solidFill>
                <a:srgbClr val="CC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文章论述艺术欣赏要懂得感受作品的“无言之美”，这是一个深奥、抽象的话题，然而作者用朴实无华、浅显易懂的语言，将原本深奥、枯燥的理论分析说得如此浅显，如此明白，让普通的读者也能领会作者的思想和观点，显示出作者高超的语言技巧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9705" y="229870"/>
            <a:ext cx="2346325" cy="649104"/>
            <a:chOff x="923" y="1552"/>
            <a:chExt cx="3695" cy="882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写作特色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charRg st="13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13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charRg st="13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/>
          <p:nvPr/>
        </p:nvSpPr>
        <p:spPr>
          <a:xfrm>
            <a:off x="400050" y="977265"/>
            <a:ext cx="8388985" cy="3265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多角分析，结构井然。</a:t>
            </a:r>
            <a:endParaRPr lang="en-US" altLang="zh-CN" sz="2800" b="1" dirty="0">
              <a:solidFill>
                <a:srgbClr val="CC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文章论述“无言”到底指什么，它又美在何处？以相片和图画、文学、音乐、雕塑等各类艺术作品为例，多角度、多层面分析，或举例，或对比，论述了艺术作品的美更在于含蓄不露的道理。结构上则运用并列式的结构，层次井然，让读者一目了然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3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charRg st="13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charRg st="13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charRg st="13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Rectangle 5"/>
          <p:cNvSpPr/>
          <p:nvPr/>
        </p:nvSpPr>
        <p:spPr>
          <a:xfrm>
            <a:off x="411163" y="1139190"/>
            <a:ext cx="8123237" cy="12731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请你结合作者的任意一则论据，说说你对“无言之美”的感受。</a:t>
            </a:r>
            <a:endParaRPr lang="zh-CN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563" name="文本框 1"/>
          <p:cNvSpPr txBox="1"/>
          <p:nvPr/>
        </p:nvSpPr>
        <p:spPr>
          <a:xfrm>
            <a:off x="510223" y="2545715"/>
            <a:ext cx="8123237" cy="2159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正如作者探讨文学作品时的数个例子，诗歌本是极其简短的几句话，但是其包含的意境却是极其宽广的。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9705" y="229870"/>
            <a:ext cx="2346325" cy="649104"/>
            <a:chOff x="923" y="1552"/>
            <a:chExt cx="3695" cy="882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拓展提升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ldLvl="0" animBg="1"/>
      <p:bldP spid="1024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6147"/>
          <p:cNvSpPr txBox="1"/>
          <p:nvPr/>
        </p:nvSpPr>
        <p:spPr>
          <a:xfrm>
            <a:off x="161290" y="467360"/>
            <a:ext cx="8822055" cy="2848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  <a:buClr>
                <a:srgbClr val="00CCFF"/>
              </a:buClr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如“大漠孤烟直，长河落日圆”，言语只有短短的十个字，但是读来却似看见大漠的一切宽阔宏伟之景，一切悲凉之意，给人以悲凉雄壮的美感。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236208" y="2718435"/>
            <a:ext cx="3227707" cy="212471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6147"/>
          <p:cNvSpPr txBox="1"/>
          <p:nvPr/>
        </p:nvSpPr>
        <p:spPr>
          <a:xfrm>
            <a:off x="473710" y="1049338"/>
            <a:ext cx="800735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  <a:buClr>
                <a:srgbClr val="00CCFF"/>
              </a:buClr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然而，作者要描写出这宽阔宏伟之景，悲凉之意，恐怕树万言都是难以说尽的，这不是意味着作者将它们寓于无言之中了吗？这就是古典文学中深蕴的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无言之美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6147"/>
          <p:cNvSpPr txBox="1"/>
          <p:nvPr/>
        </p:nvSpPr>
        <p:spPr>
          <a:xfrm>
            <a:off x="536575" y="2171700"/>
            <a:ext cx="8070850" cy="2308225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  <a:buClr>
                <a:srgbClr val="00CCFF"/>
              </a:buClr>
            </a:pP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</a:t>
            </a:r>
            <a:r>
              <a:rPr lang="zh-CN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拿美术来表现思想和情感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因为在欣赏者的头脑里所生的印象和美感，有含蓄比较尽量流露的还要更加深刻。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82" name="Rectangle 5"/>
          <p:cNvSpPr/>
          <p:nvPr/>
        </p:nvSpPr>
        <p:spPr>
          <a:xfrm>
            <a:off x="483870" y="727075"/>
            <a:ext cx="8123238" cy="12731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品味下面一段话，说说你品味到“无言之美”的例子。</a:t>
            </a:r>
            <a:endParaRPr lang="zh-CN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2"/>
          <p:cNvSpPr txBox="1"/>
          <p:nvPr/>
        </p:nvSpPr>
        <p:spPr>
          <a:xfrm>
            <a:off x="95885" y="904875"/>
            <a:ext cx="8952865" cy="3068955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US" altLang="zh-CN" sz="30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</a:t>
            </a:r>
            <a:r>
              <a:rPr lang="zh-CN" altLang="zh-CN" sz="30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如《孤独之旅》，文章结尾仅以鸭子下蛋结尾，这就给读者留下了足够大的想象空间，鸭下蛋了杜小康可能就要回去了；杜小康也许要抒发自己长大的感慨了。作者不出一言，而像是以千言万言促使着我们在脑中构造图景，这就是一种“无言之美”。</a:t>
            </a:r>
            <a:endParaRPr lang="zh-CN" altLang="zh-CN" sz="30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2355850" y="1716405"/>
            <a:ext cx="5286375" cy="1198880"/>
          </a:xfrm>
          <a:prstGeom prst="rect">
            <a:avLst/>
          </a:prstGeom>
          <a:solidFill>
            <a:schemeClr val="bg1">
              <a:alpha val="27058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sz="6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  <a:endParaRPr lang="zh-CN" altLang="en-US" sz="6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259080" y="1311910"/>
            <a:ext cx="8684260" cy="3091815"/>
          </a:xfrm>
          <a:prstGeom prst="rect">
            <a:avLst/>
          </a:prstGeom>
          <a:solidFill>
            <a:schemeClr val="bg1">
              <a:alpha val="26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hangingPunct="1">
              <a:lnSpc>
                <a:spcPct val="13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【朱光潜】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(1897—1986)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字孟实，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hangingPunct="1">
              <a:lnSpc>
                <a:spcPct val="13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桐城人。现当代著名美学家、文艺理论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hangingPunct="1">
              <a:lnSpc>
                <a:spcPct val="13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家、教育家、翻译家，我国现代美学的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hangingPunct="1">
              <a:lnSpc>
                <a:spcPct val="13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开拓者和奠基者之一。主要著作有</a:t>
            </a:r>
            <a:r>
              <a:rPr lang="en-US" altLang="zh-CN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文艺心理学</a:t>
            </a:r>
            <a:r>
              <a:rPr lang="en-US" altLang="zh-CN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西方美学史</a:t>
            </a:r>
            <a:r>
              <a:rPr lang="en-US" altLang="zh-CN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谈美</a:t>
            </a:r>
            <a:r>
              <a:rPr lang="en-US" altLang="zh-CN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等。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0885" y="376555"/>
            <a:ext cx="1985645" cy="2612390"/>
          </a:xfrm>
          <a:prstGeom prst="round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334645" y="376555"/>
            <a:ext cx="2346325" cy="649104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作者简介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" name="TextBox 14"/>
          <p:cNvSpPr txBox="1"/>
          <p:nvPr/>
        </p:nvSpPr>
        <p:spPr>
          <a:xfrm>
            <a:off x="147955" y="1319530"/>
            <a:ext cx="897636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20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寂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寥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	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缥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缈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	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心旷神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怡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</a:t>
            </a:r>
            <a:endParaRPr lang="en-US" altLang="zh-CN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擒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住（    ）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	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顷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刻（    ）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	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栩栩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如生（    ）</a:t>
            </a:r>
            <a:endParaRPr lang="en-US" altLang="zh-CN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颦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  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意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蕴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  铢两悉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称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52868" y="1649228"/>
            <a:ext cx="901700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liáo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24948" y="1649228"/>
            <a:ext cx="901700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miǎo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87310" y="1649228"/>
            <a:ext cx="542290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yí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53185" y="2599505"/>
            <a:ext cx="721995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qín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24948" y="2599505"/>
            <a:ext cx="901700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qǐnɡ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86993" y="2599505"/>
            <a:ext cx="542290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xǔ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31875" y="3416115"/>
            <a:ext cx="721995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pín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13810" y="3506285"/>
            <a:ext cx="721995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yùn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218045" y="3466280"/>
            <a:ext cx="901700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chèn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5910" y="272415"/>
            <a:ext cx="2346325" cy="649104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识文辩字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8194" name="TextBox 1"/>
          <p:cNvSpPr txBox="1"/>
          <p:nvPr/>
        </p:nvSpPr>
        <p:spPr>
          <a:xfrm>
            <a:off x="3061335" y="850265"/>
            <a:ext cx="22669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514350" indent="-514350" algn="ctr" eaLnBrk="1" hangingPunct="1">
              <a:buFont typeface="Wingdings" panose="05000000000000000000" charset="0"/>
              <a:buChar char="u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生难字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58775" y="1132338"/>
            <a:ext cx="8316913" cy="344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意蕴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包含的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意思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笼统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缺乏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具体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分析，不明确；含混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铢两悉称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形容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两方面轻重相当或优劣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相等。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心旷神怡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心情舒畅，精神愉快。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目不忍睹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眼睛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不忍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看，形容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景象很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凄惨。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惟妙惟肖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描写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或模仿得非常逼真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生动。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43" name="圆角矩形 1"/>
          <p:cNvSpPr/>
          <p:nvPr/>
        </p:nvSpPr>
        <p:spPr>
          <a:xfrm>
            <a:off x="3399155" y="354330"/>
            <a:ext cx="2668905" cy="688975"/>
          </a:xfrm>
          <a:prstGeom prst="roundRect">
            <a:avLst>
              <a:gd name="adj" fmla="val 6394"/>
            </a:avLst>
          </a:prstGeom>
          <a:noFill/>
          <a:ln w="28575">
            <a:noFill/>
          </a:ln>
        </p:spPr>
        <p:txBody>
          <a:bodyPr lIns="91438" tIns="45719" rIns="91438" bIns="45719" anchor="ctr"/>
          <a:p>
            <a:pPr marL="457200" indent="-457200" algn="ctr" eaLnBrk="1" hangingPunct="1">
              <a:buFont typeface="Wingdings" panose="05000000000000000000" charset="0"/>
              <a:buChar char="u"/>
            </a:pPr>
            <a:r>
              <a:rPr lang="zh-CN" altLang="en-US" sz="3200" b="1" dirty="0">
                <a:solidFill>
                  <a:srgbClr val="0000FF"/>
                </a:solidFill>
                <a:latin typeface="Franklin Gothic Medium" panose="020B0603020102020204" pitchFamily="34" charset="0"/>
                <a:ea typeface="黑体" panose="02010609060101010101" pitchFamily="49" charset="-122"/>
              </a:rPr>
              <a:t>词语解释</a:t>
            </a:r>
            <a:endParaRPr lang="zh-CN" altLang="en-US" sz="3200" b="1" dirty="0">
              <a:solidFill>
                <a:srgbClr val="0000FF"/>
              </a:solidFill>
              <a:latin typeface="Franklin Gothic Medium" panose="020B06030201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2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1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31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3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53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0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70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1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91" end="1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4"/>
          <p:cNvSpPr txBox="1"/>
          <p:nvPr/>
        </p:nvSpPr>
        <p:spPr>
          <a:xfrm>
            <a:off x="270510" y="1645285"/>
            <a:ext cx="8833485" cy="1715770"/>
          </a:xfrm>
          <a:prstGeom prst="rect">
            <a:avLst/>
          </a:prstGeom>
          <a:solidFill>
            <a:schemeClr val="bg1">
              <a:alpha val="26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marL="571500" indent="-571500">
              <a:lnSpc>
                <a:spcPct val="140000"/>
              </a:lnSpc>
              <a:spcBef>
                <a:spcPct val="50000"/>
              </a:spcBef>
              <a:buFont typeface="Wingdings" panose="05000000000000000000" charset="0"/>
              <a:buChar char="u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快速朗读课文，理清本文的论证思路，说说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ct val="50000"/>
              </a:spcBef>
              <a:buFont typeface="Wingdings" panose="05000000000000000000" charset="0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作者是从哪几个方面来论证“无言之美”的。 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70510" y="537845"/>
            <a:ext cx="2346325" cy="649104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5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感知</a:t>
              </a:r>
              <a:endParaRPr lang="en-US" altLang="zh-CN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MH_SubTitle_1"/>
          <p:cNvSpPr/>
          <p:nvPr>
            <p:custDataLst>
              <p:tags r:id="rId1"/>
            </p:custDataLst>
          </p:nvPr>
        </p:nvSpPr>
        <p:spPr>
          <a:xfrm>
            <a:off x="2159000" y="1962785"/>
            <a:ext cx="1184275" cy="1080770"/>
          </a:xfrm>
          <a:prstGeom prst="roundRect">
            <a:avLst>
              <a:gd name="adj" fmla="val 11764"/>
            </a:avLst>
          </a:prstGeom>
          <a:solidFill>
            <a:srgbClr val="8DCE46"/>
          </a:solidFill>
          <a:ln w="9525">
            <a:noFill/>
          </a:ln>
        </p:spPr>
        <p:txBody>
          <a:bodyPr lIns="0" tIns="0" rIns="0" bIns="0" anchor="ctr"/>
          <a:p>
            <a:pPr algn="ctr" eaLnBrk="1" latinLnBrk="1" hangingPunct="1">
              <a:lnSpc>
                <a:spcPct val="80000"/>
              </a:lnSpc>
            </a:pPr>
            <a:r>
              <a:rPr lang="zh-CN" altLang="en-US" sz="3600" b="1" dirty="0">
                <a:solidFill>
                  <a:srgbClr val="FFFFFF"/>
                </a:solidFill>
                <a:latin typeface="宋体" panose="02010600030101010101" pitchFamily="2" charset="-122"/>
              </a:rPr>
              <a:t>文学</a:t>
            </a:r>
            <a:endParaRPr lang="zh-CN" altLang="en-US" sz="36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MH_SubTitle_2"/>
          <p:cNvSpPr/>
          <p:nvPr>
            <p:custDataLst>
              <p:tags r:id="rId2"/>
            </p:custDataLst>
          </p:nvPr>
        </p:nvSpPr>
        <p:spPr>
          <a:xfrm>
            <a:off x="3878580" y="1932305"/>
            <a:ext cx="1182370" cy="1128395"/>
          </a:xfrm>
          <a:prstGeom prst="roundRect">
            <a:avLst>
              <a:gd name="adj" fmla="val 11764"/>
            </a:avLst>
          </a:prstGeom>
          <a:solidFill>
            <a:srgbClr val="FEC200"/>
          </a:solidFill>
          <a:ln w="9525">
            <a:noFill/>
          </a:ln>
        </p:spPr>
        <p:txBody>
          <a:bodyPr lIns="0" tIns="0" rIns="0" bIns="0" anchor="ctr"/>
          <a:p>
            <a:pPr algn="ctr" eaLnBrk="1" latinLnBrk="1" hangingPunct="1">
              <a:lnSpc>
                <a:spcPct val="80000"/>
              </a:lnSpc>
            </a:pPr>
            <a:r>
              <a:rPr lang="zh-CN" altLang="en-US" sz="3600" b="1" dirty="0">
                <a:solidFill>
                  <a:srgbClr val="FFFFFF"/>
                </a:solidFill>
                <a:latin typeface="宋体" panose="02010600030101010101" pitchFamily="2" charset="-122"/>
              </a:rPr>
              <a:t>音乐</a:t>
            </a:r>
            <a:endParaRPr lang="zh-CN" altLang="en-US" sz="36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MH_SubTitle_3"/>
          <p:cNvSpPr/>
          <p:nvPr>
            <p:custDataLst>
              <p:tags r:id="rId3"/>
            </p:custDataLst>
          </p:nvPr>
        </p:nvSpPr>
        <p:spPr>
          <a:xfrm>
            <a:off x="5599430" y="1932305"/>
            <a:ext cx="1182370" cy="1129030"/>
          </a:xfrm>
          <a:prstGeom prst="roundRect">
            <a:avLst>
              <a:gd name="adj" fmla="val 11764"/>
            </a:avLst>
          </a:prstGeom>
          <a:solidFill>
            <a:srgbClr val="54BDFE"/>
          </a:solidFill>
          <a:ln w="9525">
            <a:noFill/>
          </a:ln>
        </p:spPr>
        <p:txBody>
          <a:bodyPr lIns="0" tIns="0" rIns="0" bIns="0" anchor="ctr"/>
          <a:p>
            <a:pPr algn="ctr" eaLnBrk="1" latinLnBrk="1" hangingPunct="1">
              <a:lnSpc>
                <a:spcPct val="80000"/>
              </a:lnSpc>
            </a:pPr>
            <a:r>
              <a:rPr lang="zh-CN" altLang="en-US" sz="3600" b="1" dirty="0">
                <a:solidFill>
                  <a:srgbClr val="FFFFFF"/>
                </a:solidFill>
                <a:latin typeface="宋体" panose="02010600030101010101" pitchFamily="2" charset="-122"/>
              </a:rPr>
              <a:t>雕塑</a:t>
            </a:r>
            <a:endParaRPr lang="zh-CN" altLang="en-US" sz="36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843213" y="3250063"/>
            <a:ext cx="3279775" cy="1539875"/>
            <a:chOff x="2842874" y="3250055"/>
            <a:chExt cx="3279426" cy="1538980"/>
          </a:xfrm>
        </p:grpSpPr>
        <p:sp>
          <p:nvSpPr>
            <p:cNvPr id="2" name="MH_Other_1"/>
            <p:cNvSpPr/>
            <p:nvPr>
              <p:custDataLst>
                <p:tags r:id="rId4"/>
              </p:custDataLst>
            </p:nvPr>
          </p:nvSpPr>
          <p:spPr bwMode="gray">
            <a:xfrm>
              <a:off x="2842874" y="3250055"/>
              <a:ext cx="1477805" cy="844059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MH_Other_2"/>
            <p:cNvSpPr/>
            <p:nvPr>
              <p:custDataLst>
                <p:tags r:id="rId5"/>
              </p:custDataLst>
            </p:nvPr>
          </p:nvSpPr>
          <p:spPr bwMode="gray">
            <a:xfrm>
              <a:off x="4334965" y="3250055"/>
              <a:ext cx="285720" cy="844059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MH_Other_3"/>
            <p:cNvSpPr/>
            <p:nvPr>
              <p:custDataLst>
                <p:tags r:id="rId6"/>
              </p:custDataLst>
            </p:nvPr>
          </p:nvSpPr>
          <p:spPr bwMode="gray">
            <a:xfrm flipH="1">
              <a:off x="4644494" y="3250055"/>
              <a:ext cx="1477806" cy="844059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03" name="圆角矩形 1"/>
            <p:cNvSpPr/>
            <p:nvPr/>
          </p:nvSpPr>
          <p:spPr>
            <a:xfrm>
              <a:off x="3131840" y="4100060"/>
              <a:ext cx="2790656" cy="688975"/>
            </a:xfrm>
            <a:prstGeom prst="roundRect">
              <a:avLst>
                <a:gd name="adj" fmla="val 6394"/>
              </a:avLst>
            </a:prstGeom>
            <a:noFill/>
            <a:ln w="28575">
              <a:noFill/>
            </a:ln>
          </p:spPr>
          <p:txBody>
            <a:bodyPr lIns="91438" tIns="45719" rIns="91438" bIns="45719" anchor="ctr"/>
            <a:p>
              <a:pPr algn="ctr" eaLnBrk="1" hangingPunct="1"/>
              <a:r>
                <a:rPr lang="zh-CN" altLang="en-US" sz="48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无言之美</a:t>
              </a:r>
              <a:endPara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1688" y="919613"/>
            <a:ext cx="7639050" cy="688975"/>
            <a:chOff x="626937" y="1096421"/>
            <a:chExt cx="7638098" cy="688975"/>
          </a:xfrm>
        </p:grpSpPr>
        <p:sp>
          <p:nvSpPr>
            <p:cNvPr id="12395" name="圆角矩形 1"/>
            <p:cNvSpPr/>
            <p:nvPr/>
          </p:nvSpPr>
          <p:spPr>
            <a:xfrm>
              <a:off x="626937" y="1096421"/>
              <a:ext cx="1928839" cy="688975"/>
            </a:xfrm>
            <a:prstGeom prst="roundRect">
              <a:avLst>
                <a:gd name="adj" fmla="val 6394"/>
              </a:avLst>
            </a:prstGeom>
            <a:noFill/>
            <a:ln w="28575">
              <a:noFill/>
            </a:ln>
          </p:spPr>
          <p:txBody>
            <a:bodyPr lIns="91438" tIns="45719" rIns="91438" bIns="45719" anchor="ctr"/>
            <a:p>
              <a:pPr eaLnBrk="1" hangingPunct="1"/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提出观点</a:t>
              </a:r>
              <a:endPara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2555509" y="1440908"/>
              <a:ext cx="4317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97" name="圆角矩形 1"/>
            <p:cNvSpPr/>
            <p:nvPr/>
          </p:nvSpPr>
          <p:spPr>
            <a:xfrm>
              <a:off x="3342232" y="1096421"/>
              <a:ext cx="1928839" cy="688975"/>
            </a:xfrm>
            <a:prstGeom prst="roundRect">
              <a:avLst>
                <a:gd name="adj" fmla="val 6394"/>
              </a:avLst>
            </a:prstGeom>
            <a:noFill/>
            <a:ln w="28575">
              <a:noFill/>
            </a:ln>
          </p:spPr>
          <p:txBody>
            <a:bodyPr lIns="91438" tIns="45719" rIns="91438" bIns="45719" anchor="ctr"/>
            <a:p>
              <a:pPr eaLnBrk="1" hangingPunct="1"/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论证观点</a:t>
              </a:r>
              <a:endPara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>
              <a:off x="5544399" y="1440908"/>
              <a:ext cx="43015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99" name="圆角矩形 1"/>
            <p:cNvSpPr/>
            <p:nvPr/>
          </p:nvSpPr>
          <p:spPr>
            <a:xfrm>
              <a:off x="6336196" y="1096421"/>
              <a:ext cx="1928839" cy="688975"/>
            </a:xfrm>
            <a:prstGeom prst="roundRect">
              <a:avLst>
                <a:gd name="adj" fmla="val 6394"/>
              </a:avLst>
            </a:prstGeom>
            <a:noFill/>
            <a:ln w="28575">
              <a:noFill/>
            </a:ln>
          </p:spPr>
          <p:txBody>
            <a:bodyPr lIns="91438" tIns="45719" rIns="91438" bIns="45719" anchor="ctr"/>
            <a:p>
              <a:pPr eaLnBrk="1" hangingPunct="1"/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得出结论</a:t>
              </a:r>
              <a:endPara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5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9140" y="1153928"/>
            <a:ext cx="3981450" cy="398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00113" y="1527625"/>
            <a:ext cx="4581525" cy="203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1.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作者开篇通过引用孔子的话引出“无言”，为什么说“无言”是美的？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70510" y="537845"/>
            <a:ext cx="2346325" cy="649104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5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文章解析</a:t>
              </a:r>
              <a:endParaRPr lang="en-US" altLang="zh-CN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19250" y="303028"/>
            <a:ext cx="900113" cy="82994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言</a:t>
            </a:r>
            <a:endParaRPr kumimoji="1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56325" y="303028"/>
            <a:ext cx="900113" cy="82994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意</a:t>
            </a:r>
            <a:endParaRPr kumimoji="1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2663825" y="635450"/>
            <a:ext cx="3313113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2657475" y="781500"/>
            <a:ext cx="3313113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635375" y="136499"/>
            <a:ext cx="1765300" cy="5708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可以表达</a:t>
            </a:r>
            <a:endParaRPr kumimoji="1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08288" y="783405"/>
            <a:ext cx="3419475" cy="5708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但不能完全由言表达</a:t>
            </a:r>
            <a:endParaRPr kumimoji="1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rot="16200000" flipH="1" flipV="1">
            <a:off x="1905000" y="1448250"/>
            <a:ext cx="3302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rot="16200000" flipH="1" flipV="1">
            <a:off x="6442075" y="1448250"/>
            <a:ext cx="3302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241425" y="1595094"/>
            <a:ext cx="1655763" cy="20097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固定的</a:t>
            </a:r>
            <a:endParaRPr kumimoji="1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有迹象</a:t>
            </a:r>
            <a:r>
              <a:rPr kumimoji="1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</a:t>
            </a:r>
            <a:endParaRPr kumimoji="1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散碎</a:t>
            </a:r>
            <a:r>
              <a:rPr kumimoji="1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</a:t>
            </a:r>
            <a:endParaRPr kumimoji="1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有限的</a:t>
            </a:r>
            <a:endParaRPr kumimoji="1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780088" y="1595094"/>
            <a:ext cx="1655763" cy="20097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瞬息万变</a:t>
            </a:r>
            <a:endParaRPr kumimoji="1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缥缈无</a:t>
            </a:r>
            <a:r>
              <a:rPr kumimoji="1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踪</a:t>
            </a:r>
            <a:endParaRPr kumimoji="1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混整的</a:t>
            </a:r>
            <a:endParaRPr kumimoji="1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无限的</a:t>
            </a:r>
            <a:endParaRPr kumimoji="1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995738" y="1815756"/>
            <a:ext cx="900113" cy="15684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对比</a:t>
            </a:r>
            <a:endParaRPr kumimoji="1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50938" y="3688213"/>
            <a:ext cx="6926262" cy="1144905"/>
            <a:chOff x="539751" y="3321415"/>
            <a:chExt cx="7297326" cy="1145248"/>
          </a:xfrm>
          <a:solidFill>
            <a:schemeClr val="accent2">
              <a:alpha val="30000"/>
            </a:schemeClr>
          </a:solidFill>
        </p:grpSpPr>
        <p:sp>
          <p:nvSpPr>
            <p:cNvPr id="22" name="圆角矩形 21"/>
            <p:cNvSpPr/>
            <p:nvPr/>
          </p:nvSpPr>
          <p:spPr bwMode="auto">
            <a:xfrm>
              <a:off x="539751" y="3321415"/>
              <a:ext cx="7245478" cy="1102055"/>
            </a:xfrm>
            <a:prstGeom prst="roundRect">
              <a:avLst>
                <a:gd name="adj" fmla="val 8085"/>
              </a:avLst>
            </a:prstGeom>
            <a:grpFill/>
            <a:ln w="190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635086" y="3341741"/>
              <a:ext cx="7201991" cy="112492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   以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言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达意，好像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用断续的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虚线画实物，只能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得其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近似。 </a:t>
              </a:r>
              <a:endPara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9" grpId="0" bldLvl="0" animBg="1"/>
      <p:bldP spid="10" grpId="0" bldLvl="0" animBg="1"/>
      <p:bldP spid="16" grpId="0" bldLvl="0" animBg="1"/>
      <p:bldP spid="17" grpId="0" bldLvl="0" animBg="1"/>
      <p:bldP spid="20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MH" val="20180929094849"/>
  <p:tag name="MH_LIBRARY" val="GRAPHIC"/>
  <p:tag name="MH_TYPE" val="SubTitle"/>
  <p:tag name="MH_ORDER" val="1"/>
</p:tagLst>
</file>

<file path=ppt/tags/tag64.xml><?xml version="1.0" encoding="utf-8"?>
<p:tagLst xmlns:p="http://schemas.openxmlformats.org/presentationml/2006/main">
  <p:tag name="MH" val="20180929094849"/>
  <p:tag name="MH_LIBRARY" val="GRAPHIC"/>
  <p:tag name="MH_TYPE" val="SubTitle"/>
  <p:tag name="MH_ORDER" val="2"/>
</p:tagLst>
</file>

<file path=ppt/tags/tag65.xml><?xml version="1.0" encoding="utf-8"?>
<p:tagLst xmlns:p="http://schemas.openxmlformats.org/presentationml/2006/main">
  <p:tag name="MH" val="20180929094849"/>
  <p:tag name="MH_LIBRARY" val="GRAPHIC"/>
  <p:tag name="MH_TYPE" val="SubTitle"/>
  <p:tag name="MH_ORDER" val="3"/>
</p:tagLst>
</file>

<file path=ppt/tags/tag66.xml><?xml version="1.0" encoding="utf-8"?>
<p:tagLst xmlns:p="http://schemas.openxmlformats.org/presentationml/2006/main">
  <p:tag name="MH" val="20180929094849"/>
  <p:tag name="MH_LIBRARY" val="GRAPHIC"/>
  <p:tag name="MH_TYPE" val="Other"/>
  <p:tag name="MH_ORDER" val="1"/>
</p:tagLst>
</file>

<file path=ppt/tags/tag67.xml><?xml version="1.0" encoding="utf-8"?>
<p:tagLst xmlns:p="http://schemas.openxmlformats.org/presentationml/2006/main">
  <p:tag name="MH" val="20180929094849"/>
  <p:tag name="MH_LIBRARY" val="GRAPHIC"/>
  <p:tag name="MH_TYPE" val="Other"/>
  <p:tag name="MH_ORDER" val="2"/>
</p:tagLst>
</file>

<file path=ppt/tags/tag68.xml><?xml version="1.0" encoding="utf-8"?>
<p:tagLst xmlns:p="http://schemas.openxmlformats.org/presentationml/2006/main">
  <p:tag name="MH" val="20180929094849"/>
  <p:tag name="MH_LIBRARY" val="GRAPHIC"/>
  <p:tag name="MH_TYPE" val="Other"/>
  <p:tag name="MH_ORDER" val="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2229</Words>
  <Application>WPS 演示</Application>
  <PresentationFormat/>
  <Paragraphs>207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宋体</vt:lpstr>
      <vt:lpstr>Wingdings</vt:lpstr>
      <vt:lpstr>Times New Roman</vt:lpstr>
      <vt:lpstr>黑体</vt:lpstr>
      <vt:lpstr>楷体</vt:lpstr>
      <vt:lpstr>华文新魏</vt:lpstr>
      <vt:lpstr>Wingdings</vt:lpstr>
      <vt:lpstr>Franklin Gothic Medium</vt:lpstr>
      <vt:lpstr>微软雅黑</vt:lpstr>
      <vt:lpstr>Arial Unicode MS</vt:lpstr>
      <vt:lpstr>Calibri</vt:lpstr>
      <vt:lpstr>华文楷体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aa</cp:lastModifiedBy>
  <cp:revision>5</cp:revision>
  <dcterms:created xsi:type="dcterms:W3CDTF">2019-10-14T07:06:00Z</dcterms:created>
  <dcterms:modified xsi:type="dcterms:W3CDTF">2020-04-07T02:45:26Z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