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318" r:id="rId4"/>
    <p:sldId id="261" r:id="rId5"/>
    <p:sldId id="347" r:id="rId6"/>
    <p:sldId id="349" r:id="rId7"/>
    <p:sldId id="348" r:id="rId8"/>
    <p:sldId id="262" r:id="rId9"/>
    <p:sldId id="378" r:id="rId10"/>
    <p:sldId id="360" r:id="rId11"/>
    <p:sldId id="361" r:id="rId12"/>
    <p:sldId id="362" r:id="rId13"/>
    <p:sldId id="363" r:id="rId14"/>
    <p:sldId id="364" r:id="rId15"/>
    <p:sldId id="365" r:id="rId16"/>
    <p:sldId id="366" r:id="rId17"/>
    <p:sldId id="263" r:id="rId18"/>
    <p:sldId id="264" r:id="rId19"/>
    <p:sldId id="265" r:id="rId20"/>
    <p:sldId id="266" r:id="rId21"/>
    <p:sldId id="267" r:id="rId22"/>
    <p:sldId id="268" r:id="rId23"/>
    <p:sldId id="269" r:id="rId24"/>
    <p:sldId id="270" r:id="rId25"/>
    <p:sldId id="271" r:id="rId26"/>
    <p:sldId id="350" r:id="rId27"/>
    <p:sldId id="272" r:id="rId28"/>
    <p:sldId id="273" r:id="rId29"/>
    <p:sldId id="274" r:id="rId30"/>
    <p:sldId id="275" r:id="rId31"/>
    <p:sldId id="367" r:id="rId32"/>
    <p:sldId id="368" r:id="rId33"/>
    <p:sldId id="276" r:id="rId34"/>
    <p:sldId id="277" r:id="rId35"/>
    <p:sldId id="278" r:id="rId36"/>
    <p:sldId id="279" r:id="rId37"/>
    <p:sldId id="280" r:id="rId38"/>
    <p:sldId id="281" r:id="rId39"/>
    <p:sldId id="282" r:id="rId40"/>
    <p:sldId id="283" r:id="rId41"/>
    <p:sldId id="284" r:id="rId42"/>
    <p:sldId id="285" r:id="rId43"/>
    <p:sldId id="286" r:id="rId44"/>
    <p:sldId id="372" r:id="rId45"/>
    <p:sldId id="373" r:id="rId46"/>
    <p:sldId id="375" r:id="rId47"/>
    <p:sldId id="374" r:id="rId48"/>
    <p:sldId id="346" r:id="rId49"/>
  </p:sldIdLst>
  <p:sldSz cx="9144000" cy="5144135" type="screen16x9"/>
  <p:notesSz cx="6858000" cy="9144000"/>
  <p:custDataLst>
    <p:tags r:id="rId54"/>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ky123.Org" initials="S" lastIdx="11" clrIdx="0"/>
  <p:cmAuthor id="2" name="Administrat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4590F"/>
    <a:srgbClr val="C49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1678"/>
        <p:guide pos="2934"/>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4" Type="http://schemas.openxmlformats.org/officeDocument/2006/relationships/tags" Target="tags/tag63.xml"/><Relationship Id="rId53" Type="http://schemas.openxmlformats.org/officeDocument/2006/relationships/commentAuthors" Target="commentAuthors.xml"/><Relationship Id="rId52" Type="http://schemas.openxmlformats.org/officeDocument/2006/relationships/tableStyles" Target="tableStyles.xml"/><Relationship Id="rId51" Type="http://schemas.openxmlformats.org/officeDocument/2006/relationships/viewProps" Target="viewProps.xml"/><Relationship Id="rId50" Type="http://schemas.openxmlformats.org/officeDocument/2006/relationships/presProps" Target="presProps.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456300" y="580572"/>
            <a:ext cx="8229600" cy="4112608"/>
          </a:xfrm>
        </p:spPr>
        <p:txBody>
          <a:bodyPr/>
          <a:lstStyle>
            <a:lvl1pPr marL="171450" indent="-171450">
              <a:lnSpc>
                <a:spcPct val="130000"/>
              </a:lnSpc>
              <a:buFont typeface="Wingdings" panose="05000000000000000000" pitchFamily="2" charset="2"/>
              <a:buChar char="l"/>
              <a:defRPr spc="150" baseline="0">
                <a:solidFill>
                  <a:schemeClr val="tx1">
                    <a:lumMod val="65000"/>
                    <a:lumOff val="35000"/>
                  </a:schemeClr>
                </a:solidFill>
              </a:defRPr>
            </a:lvl1pPr>
            <a:lvl2pPr marL="514350" indent="-171450">
              <a:lnSpc>
                <a:spcPct val="130000"/>
              </a:lnSpc>
              <a:buFont typeface="Wingdings" panose="05000000000000000000" pitchFamily="2" charset="2"/>
              <a:buChar char="l"/>
              <a:defRPr spc="150" baseline="0">
                <a:solidFill>
                  <a:schemeClr val="tx1">
                    <a:lumMod val="65000"/>
                    <a:lumOff val="35000"/>
                  </a:schemeClr>
                </a:solidFill>
              </a:defRPr>
            </a:lvl2pPr>
            <a:lvl3pPr marL="857250" indent="-171450">
              <a:lnSpc>
                <a:spcPct val="130000"/>
              </a:lnSpc>
              <a:buFont typeface="Wingdings" panose="05000000000000000000" pitchFamily="2" charset="2"/>
              <a:buChar char="l"/>
              <a:defRPr spc="150" baseline="0">
                <a:solidFill>
                  <a:schemeClr val="tx1">
                    <a:lumMod val="65000"/>
                    <a:lumOff val="35000"/>
                  </a:schemeClr>
                </a:solidFill>
              </a:defRPr>
            </a:lvl3pPr>
            <a:lvl4pPr marL="1200150" indent="-171450">
              <a:lnSpc>
                <a:spcPct val="130000"/>
              </a:lnSpc>
              <a:buFont typeface="Wingdings" panose="05000000000000000000" pitchFamily="2" charset="2"/>
              <a:buChar char="l"/>
              <a:defRPr spc="150" baseline="0">
                <a:solidFill>
                  <a:schemeClr val="tx1">
                    <a:lumMod val="65000"/>
                    <a:lumOff val="35000"/>
                  </a:schemeClr>
                </a:solidFill>
              </a:defRPr>
            </a:lvl4pPr>
            <a:lvl5pPr marL="1543050" indent="-171450">
              <a:lnSpc>
                <a:spcPct val="130000"/>
              </a:lnSpc>
              <a:buFont typeface="Wingdings" panose="05000000000000000000" pitchFamily="2" charset="2"/>
              <a:buChar char="l"/>
              <a:defRPr spc="150" baseline="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456300" y="1117938"/>
            <a:ext cx="8226900" cy="3569841"/>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3429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6858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028700"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3716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4" name="内容占位符 3"/>
          <p:cNvSpPr>
            <a:spLocks noGrp="1"/>
          </p:cNvSpPr>
          <p:nvPr>
            <p:ph sz="half" idx="2"/>
            <p:custDataLst>
              <p:tags r:id="rId4"/>
            </p:custDataLst>
          </p:nvPr>
        </p:nvSpPr>
        <p:spPr>
          <a:xfrm>
            <a:off x="4808700" y="1126039"/>
            <a:ext cx="3882600" cy="3561740"/>
          </a:xfrm>
        </p:spPr>
        <p:txBody>
          <a:bodyPr lIns="90000" tIns="46800" rIns="90000" bIns="46800">
            <a:normAutofit/>
          </a:bodyPr>
          <a:lstStyle>
            <a:lvl1pPr marL="171450" indent="-171450">
              <a:lnSpc>
                <a:spcPct val="130000"/>
              </a:lnSpc>
              <a:buFont typeface="Wingdings" panose="05000000000000000000" pitchFamily="2" charset="2"/>
              <a:buChar char="l"/>
              <a:defRPr sz="1200" spc="150" baseline="0">
                <a:solidFill>
                  <a:schemeClr val="tx1">
                    <a:lumMod val="65000"/>
                    <a:lumOff val="35000"/>
                  </a:schemeClr>
                </a:solidFill>
                <a:latin typeface="Arial" panose="020B0604020202020204" pitchFamily="34" charset="0"/>
                <a:ea typeface="微软雅黑" panose="020B0503020204020204" charset="-122"/>
              </a:defRPr>
            </a:lvl1pPr>
            <a:lvl2pPr marL="514350" indent="-171450">
              <a:lnSpc>
                <a:spcPct val="130000"/>
              </a:lnSpc>
              <a:buFont typeface="Wingdings" panose="05000000000000000000" pitchFamily="2" charset="2"/>
              <a:buChar char="l"/>
              <a:defRPr sz="1200" spc="150" baseline="0">
                <a:solidFill>
                  <a:schemeClr val="tx1">
                    <a:lumMod val="65000"/>
                    <a:lumOff val="35000"/>
                  </a:schemeClr>
                </a:solidFill>
                <a:latin typeface="Arial" panose="020B0604020202020204" pitchFamily="34" charset="0"/>
                <a:ea typeface="微软雅黑" panose="020B0503020204020204" charset="-122"/>
              </a:defRPr>
            </a:lvl2pPr>
            <a:lvl3pPr marL="857250" indent="-171450">
              <a:lnSpc>
                <a:spcPct val="130000"/>
              </a:lnSpc>
              <a:buFont typeface="Wingdings" panose="05000000000000000000" pitchFamily="2" charset="2"/>
              <a:buChar char="l"/>
              <a:defRPr sz="1200" spc="150" baseline="0">
                <a:solidFill>
                  <a:schemeClr val="tx1">
                    <a:lumMod val="65000"/>
                    <a:lumOff val="35000"/>
                  </a:schemeClr>
                </a:solidFill>
                <a:latin typeface="Arial" panose="020B0604020202020204" pitchFamily="34" charset="0"/>
                <a:ea typeface="微软雅黑" panose="020B0503020204020204" charset="-122"/>
              </a:defRPr>
            </a:lvl3pPr>
            <a:lvl4pPr marL="1200150" indent="-171450">
              <a:lnSpc>
                <a:spcPct val="130000"/>
              </a:lnSpc>
              <a:buFont typeface="Wingdings" panose="05000000000000000000" pitchFamily="2" charset="2"/>
              <a:buChar char="l"/>
              <a:defRPr sz="1200" spc="150" baseline="0">
                <a:solidFill>
                  <a:schemeClr val="tx1">
                    <a:lumMod val="65000"/>
                    <a:lumOff val="35000"/>
                  </a:schemeClr>
                </a:solidFill>
                <a:latin typeface="Arial" panose="020B0604020202020204" pitchFamily="34" charset="0"/>
                <a:ea typeface="微软雅黑" panose="020B0503020204020204" charset="-122"/>
              </a:defRPr>
            </a:lvl4pPr>
            <a:lvl5pPr>
              <a:lnSpc>
                <a:spcPct val="130000"/>
              </a:lnSpc>
              <a:defRPr sz="12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5" name="文本占位符 4"/>
          <p:cNvSpPr>
            <a:spLocks noGrp="1"/>
          </p:cNvSpPr>
          <p:nvPr>
            <p:ph type="body" sz="quarter" idx="3" hasCustomPrompt="1"/>
            <p:custDataLst>
              <p:tags r:id="rId5"/>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456300" y="1166544"/>
            <a:ext cx="38448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hasCustomPrompt="1"/>
            <p:custDataLst>
              <p:tags r:id="rId3"/>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40000"/>
              </a:lnSpc>
              <a:spcBef>
                <a:spcPts val="0"/>
              </a:spcBef>
              <a:spcAft>
                <a:spcPts val="1000"/>
              </a:spcAft>
              <a:buFont typeface="Wingdings" panose="05000000000000000000" pitchFamily="2" charset="2"/>
              <a:buChar char="l"/>
              <a:defRPr kumimoji="0" lang="zh-CN" altLang="en-US" sz="12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stStyle>
          <a:p>
            <a:pPr lvl="0"/>
            <a:r>
              <a:rPr dirty="0">
                <a:sym typeface="+mn-ea"/>
              </a:rPr>
              <a:t>单击此处编辑文本</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hasCustomPrompt="1"/>
            <p:custDataLst>
              <p:tags r:id="rId3"/>
            </p:custDataLst>
          </p:nvPr>
        </p:nvSpPr>
        <p:spPr>
          <a:xfrm>
            <a:off x="685800" y="685885"/>
            <a:ext cx="6876900" cy="3772366"/>
          </a:xfrm>
        </p:spPr>
        <p:txBody>
          <a:bodyPr vert="eaVert" lIns="46800" tIns="46800" rIns="46800" bIns="46800"/>
          <a:lstStyle>
            <a:lvl1pPr indent="0" eaLnBrk="1" fontAlgn="auto" latinLnBrk="0" hangingPunct="1">
              <a:lnSpc>
                <a:spcPct val="160000"/>
              </a:lnSpc>
              <a:spcAft>
                <a:spcPts val="1600"/>
              </a:spcAft>
              <a:buNone/>
              <a:defRPr spc="300" baseline="0">
                <a:solidFill>
                  <a:schemeClr val="tx1">
                    <a:lumMod val="65000"/>
                    <a:lumOff val="35000"/>
                  </a:schemeClr>
                </a:solidFill>
              </a:defRPr>
            </a:lvl1pPr>
            <a:lvl2pPr indent="0" eaLnBrk="1" fontAlgn="auto" latinLnBrk="0" hangingPunct="1">
              <a:lnSpc>
                <a:spcPct val="160000"/>
              </a:lnSpc>
              <a:spcAft>
                <a:spcPts val="1600"/>
              </a:spcAft>
              <a:buNone/>
              <a:defRPr spc="300" baseline="0">
                <a:solidFill>
                  <a:schemeClr val="tx1">
                    <a:lumMod val="65000"/>
                    <a:lumOff val="35000"/>
                  </a:schemeClr>
                </a:solidFill>
              </a:defRPr>
            </a:lvl2pPr>
            <a:lvl3pPr indent="0" eaLnBrk="1" fontAlgn="auto" latinLnBrk="0" hangingPunct="1">
              <a:lnSpc>
                <a:spcPct val="160000"/>
              </a:lnSpc>
              <a:spcAft>
                <a:spcPts val="1600"/>
              </a:spcAft>
              <a:buNone/>
              <a:defRPr spc="300" baseline="0">
                <a:solidFill>
                  <a:schemeClr val="tx1">
                    <a:lumMod val="65000"/>
                    <a:lumOff val="35000"/>
                  </a:schemeClr>
                </a:solidFill>
              </a:defRPr>
            </a:lvl3pPr>
            <a:lvl4pPr indent="0" eaLnBrk="1" fontAlgn="auto" latinLnBrk="0" hangingPunct="1">
              <a:lnSpc>
                <a:spcPct val="160000"/>
              </a:lnSpc>
              <a:spcAft>
                <a:spcPts val="1600"/>
              </a:spcAft>
              <a:buNone/>
              <a:defRPr spc="300" baseline="0">
                <a:solidFill>
                  <a:schemeClr val="tx1">
                    <a:lumMod val="65000"/>
                    <a:lumOff val="35000"/>
                  </a:schemeClr>
                </a:solidFill>
              </a:defRPr>
            </a:lvl4pPr>
            <a:lvl5pPr indent="0" eaLnBrk="1" fontAlgn="auto" latinLnBrk="0" hangingPunct="1">
              <a:lnSpc>
                <a:spcPct val="160000"/>
              </a:lnSpc>
              <a:spcAft>
                <a:spcPts val="1600"/>
              </a:spcAft>
              <a:buNone/>
              <a:defRPr spc="300" baseline="0">
                <a:solidFill>
                  <a:schemeClr val="tx1">
                    <a:lumMod val="65000"/>
                    <a:lumOff val="35000"/>
                  </a:schemeClr>
                </a:solidFill>
              </a:defRPr>
            </a:lvl5pPr>
          </a:lstStyle>
          <a:p>
            <a:pPr lvl="0"/>
            <a:r>
              <a:rPr lang="zh-CN" altLang="en-US" dirty="0"/>
              <a:t>单击此处编辑文本</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3" Type="http://schemas.openxmlformats.org/officeDocument/2006/relationships/theme" Target="../theme/theme1.xml"/><Relationship Id="rId22" Type="http://schemas.openxmlformats.org/officeDocument/2006/relationships/tags" Target="../tags/tag62.xml"/><Relationship Id="rId21" Type="http://schemas.openxmlformats.org/officeDocument/2006/relationships/tags" Target="../tags/tag61.xml"/><Relationship Id="rId20" Type="http://schemas.openxmlformats.org/officeDocument/2006/relationships/tags" Target="../tags/tag60.xml"/><Relationship Id="rId2" Type="http://schemas.openxmlformats.org/officeDocument/2006/relationships/slideLayout" Target="../slideLayouts/slideLayout2.xml"/><Relationship Id="rId19" Type="http://schemas.openxmlformats.org/officeDocument/2006/relationships/tags" Target="../tags/tag59.xml"/><Relationship Id="rId18" Type="http://schemas.openxmlformats.org/officeDocument/2006/relationships/tags" Target="../tags/tag58.xml"/><Relationship Id="rId17" Type="http://schemas.openxmlformats.org/officeDocument/2006/relationships/tags" Target="../tags/tag5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7"/>
            </p:custDataLst>
          </p:nvPr>
        </p:nvSpPr>
        <p:spPr>
          <a:xfrm>
            <a:off x="456300" y="456356"/>
            <a:ext cx="8226900" cy="486060"/>
          </a:xfrm>
          <a:prstGeom prst="rect">
            <a:avLst/>
          </a:prstGeom>
        </p:spPr>
        <p:txBody>
          <a:bodyPr vert="horz" lIns="101600" tIns="38100" rIns="76200" bIns="3810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8"/>
            </p:custDataLst>
          </p:nvPr>
        </p:nvSpPr>
        <p:spPr>
          <a:xfrm>
            <a:off x="456300" y="1136840"/>
            <a:ext cx="8226900" cy="3553099"/>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9"/>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0"/>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1"/>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2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42.xml.rels><?xml version="1.0" encoding="UTF-8" standalone="yes"?>
<Relationships xmlns="http://schemas.openxmlformats.org/package/2006/relationships"><Relationship Id="rId4" Type="http://schemas.openxmlformats.org/officeDocument/2006/relationships/slideLayout" Target="../slideLayouts/slideLayout15.xml"/><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image" Target="../media/image2.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grpSp>
        <p:nvGrpSpPr>
          <p:cNvPr id="3" name="组合 2"/>
          <p:cNvGrpSpPr/>
          <p:nvPr/>
        </p:nvGrpSpPr>
        <p:grpSpPr>
          <a:xfrm>
            <a:off x="-15875" y="3626485"/>
            <a:ext cx="9135110" cy="829945"/>
            <a:chOff x="-25" y="5711"/>
            <a:chExt cx="14386" cy="1307"/>
          </a:xfrm>
        </p:grpSpPr>
        <p:sp>
          <p:nvSpPr>
            <p:cNvPr id="3075" name="文本框 4130"/>
            <p:cNvSpPr txBox="1">
              <a:spLocks noChangeArrowheads="1"/>
            </p:cNvSpPr>
            <p:nvPr/>
          </p:nvSpPr>
          <p:spPr bwMode="auto">
            <a:xfrm>
              <a:off x="-25" y="5711"/>
              <a:ext cx="14386" cy="1307"/>
            </a:xfrm>
            <a:prstGeom prst="rect">
              <a:avLst/>
            </a:prstGeom>
            <a:solidFill>
              <a:schemeClr val="bg1">
                <a:alpha val="42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zh-CN" altLang="en-US" sz="4800" b="1" i="0" u="none" strike="noStrike" kern="1200" cap="none" spc="0" normalizeH="0" baseline="0" noProof="0" dirty="0" smtClean="0">
                  <a:ln>
                    <a:noFill/>
                  </a:ln>
                  <a:solidFill>
                    <a:schemeClr val="tx2"/>
                  </a:solidFill>
                  <a:effectLst/>
                  <a:uLnTx/>
                  <a:uFillTx/>
                  <a:latin typeface="楷体" panose="02010609060101010101" pitchFamily="49" charset="-122"/>
                  <a:ea typeface="楷体" panose="02010609060101010101" pitchFamily="49" charset="-122"/>
                  <a:cs typeface="+mj-cs"/>
                </a:rPr>
                <a:t>鱼</a:t>
              </a:r>
              <a:r>
                <a:rPr kumimoji="0" lang="zh-CN" altLang="en-US" sz="4800" b="1" i="0" u="none" strike="noStrike" kern="1200" cap="none" spc="0" normalizeH="0" baseline="0" noProof="0" dirty="0">
                  <a:ln>
                    <a:noFill/>
                  </a:ln>
                  <a:solidFill>
                    <a:schemeClr val="tx2"/>
                  </a:solidFill>
                  <a:effectLst/>
                  <a:uLnTx/>
                  <a:uFillTx/>
                  <a:latin typeface="楷体" panose="02010609060101010101" pitchFamily="49" charset="-122"/>
                  <a:ea typeface="楷体" panose="02010609060101010101" pitchFamily="49" charset="-122"/>
                  <a:cs typeface="+mj-cs"/>
                </a:rPr>
                <a:t>我所欲也</a:t>
              </a:r>
              <a:endParaRPr kumimoji="0" lang="zh-CN" altLang="en-US" sz="4800" b="1" i="0" u="none" strike="noStrike" kern="1200" cap="none" spc="0" normalizeH="0" baseline="0" noProof="0" dirty="0">
                <a:ln>
                  <a:noFill/>
                </a:ln>
                <a:solidFill>
                  <a:schemeClr val="tx2"/>
                </a:solidFill>
                <a:effectLst/>
                <a:uLnTx/>
                <a:uFillTx/>
                <a:latin typeface="楷体" panose="02010609060101010101" pitchFamily="49" charset="-122"/>
                <a:ea typeface="楷体" panose="02010609060101010101" pitchFamily="49" charset="-122"/>
                <a:cs typeface="+mj-cs"/>
              </a:endParaRPr>
            </a:p>
          </p:txBody>
        </p:sp>
        <p:cxnSp>
          <p:nvCxnSpPr>
            <p:cNvPr id="38" name="直接连接符 37"/>
            <p:cNvCxnSpPr/>
            <p:nvPr/>
          </p:nvCxnSpPr>
          <p:spPr>
            <a:xfrm>
              <a:off x="4378" y="6920"/>
              <a:ext cx="5645" cy="0"/>
            </a:xfrm>
            <a:prstGeom prst="line">
              <a:avLst/>
            </a:prstGeom>
            <a:ln w="31750"/>
            <a:effectLst/>
          </p:spPr>
          <p:style>
            <a:lnRef idx="3">
              <a:schemeClr val="dk1"/>
            </a:lnRef>
            <a:fillRef idx="0">
              <a:schemeClr val="dk1"/>
            </a:fillRef>
            <a:effectRef idx="2">
              <a:schemeClr val="dk1"/>
            </a:effectRef>
            <a:fontRef idx="minor">
              <a:schemeClr val="tx1"/>
            </a:fontRef>
          </p:style>
        </p:cxn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5368" name="矩形 25"/>
          <p:cNvSpPr>
            <a:spLocks noChangeArrowheads="1"/>
          </p:cNvSpPr>
          <p:nvPr/>
        </p:nvSpPr>
        <p:spPr bwMode="auto">
          <a:xfrm>
            <a:off x="329565" y="910590"/>
            <a:ext cx="8695690" cy="4009390"/>
          </a:xfrm>
          <a:prstGeom prst="rect">
            <a:avLst/>
          </a:prstGeom>
          <a:solidFill>
            <a:schemeClr val="accent1">
              <a:alpha val="9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457200" rtl="0" eaLnBrk="1" fontAlgn="base" latinLnBrk="0" hangingPunct="1">
              <a:lnSpc>
                <a:spcPct val="13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1.</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一</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豆</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羹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古义：一种食器；今义：豆子</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a:p>
            <a:pPr marL="0" marR="0" lvl="0" indent="0" algn="l" defTabSz="457200" rtl="0" eaLnBrk="1" fontAlgn="base" latinLnBrk="0" hangingPunct="1">
              <a:lnSpc>
                <a:spcPct val="13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2.</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万</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钟</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则不辨礼义而受之</a:t>
            </a:r>
            <a:endPar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457200" rtl="0" eaLnBrk="1" fontAlgn="base" latinLnBrk="0" hangingPunct="1">
              <a:lnSpc>
                <a:spcPct val="13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古义：容量单位；今义：一种计时工具    </a:t>
            </a:r>
            <a:endPar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457200" rtl="0" eaLnBrk="1" fontAlgn="base" latinLnBrk="0" hangingPunct="1">
              <a:lnSpc>
                <a:spcPct val="13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3.</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非独贤者有</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是</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心也</a:t>
            </a:r>
            <a:endPar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457200" rtl="0" eaLnBrk="1" fontAlgn="base" latinLnBrk="0" hangingPunct="1">
              <a:lnSpc>
                <a:spcPct val="13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古义：代词，这，这种；今义：动词，联系两种事物，表明两者同一或后者说明前者的种类、属性</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a:p>
            <a:pPr marL="0" marR="0" lvl="0" algn="l" defTabSz="457200" rtl="0" eaLnBrk="1" fontAlgn="base" latinLnBrk="0" hangingPunct="1">
              <a:lnSpc>
                <a:spcPct val="130000"/>
              </a:lnSpc>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4.</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向</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为身死而不受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古义：从前；今义：方向</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p:txBody>
      </p:sp>
      <p:grpSp>
        <p:nvGrpSpPr>
          <p:cNvPr id="6" name="组合 5"/>
          <p:cNvGrpSpPr/>
          <p:nvPr/>
        </p:nvGrpSpPr>
        <p:grpSpPr>
          <a:xfrm>
            <a:off x="2780030" y="144780"/>
            <a:ext cx="3428215" cy="948690"/>
            <a:chOff x="4601" y="1210"/>
            <a:chExt cx="5815" cy="1817"/>
          </a:xfrm>
        </p:grpSpPr>
        <p:pic>
          <p:nvPicPr>
            <p:cNvPr id="19" name="图片 18"/>
            <p:cNvPicPr>
              <a:picLocks noChangeAspect="1"/>
            </p:cNvPicPr>
            <p:nvPr/>
          </p:nvPicPr>
          <p:blipFill>
            <a:blip r:embed="rId2" cstate="screen"/>
            <a:stretch>
              <a:fillRect/>
            </a:stretch>
          </p:blipFill>
          <p:spPr>
            <a:xfrm>
              <a:off x="4601" y="1210"/>
              <a:ext cx="5815" cy="1817"/>
            </a:xfrm>
            <a:prstGeom prst="rect">
              <a:avLst/>
            </a:prstGeom>
          </p:spPr>
        </p:pic>
        <p:sp>
          <p:nvSpPr>
            <p:cNvPr id="44039" name="Text Box 8"/>
            <p:cNvSpPr txBox="1">
              <a:spLocks noChangeArrowheads="1"/>
            </p:cNvSpPr>
            <p:nvPr/>
          </p:nvSpPr>
          <p:spPr bwMode="auto">
            <a:xfrm>
              <a:off x="5579" y="1559"/>
              <a:ext cx="4219" cy="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u"/>
              </a:pPr>
              <a:r>
                <a:rPr lang="zh-CN" altLang="en-US" sz="3200" b="1">
                  <a:ea typeface="黑体" panose="02010609060101010101" pitchFamily="49" charset="-122"/>
                </a:rPr>
                <a:t>古今异义</a:t>
              </a:r>
              <a:endParaRPr lang="zh-CN" altLang="en-US" sz="3200" b="1">
                <a:ea typeface="黑体" panose="02010609060101010101" pitchFamily="49" charset="-122"/>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blinds(horizontal)">
                                      <p:cBhvr>
                                        <p:cTn id="7" dur="5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6392" name="矩形 25"/>
          <p:cNvSpPr>
            <a:spLocks noChangeArrowheads="1"/>
          </p:cNvSpPr>
          <p:nvPr/>
        </p:nvSpPr>
        <p:spPr bwMode="auto">
          <a:xfrm>
            <a:off x="128270" y="1013460"/>
            <a:ext cx="8888095" cy="3709035"/>
          </a:xfrm>
          <a:prstGeom prst="rect">
            <a:avLst/>
          </a:prstGeom>
          <a:solidFill>
            <a:schemeClr val="accent1">
              <a:alpha val="9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457200" rtl="0" eaLnBrk="1" fontAlgn="base" latinLnBrk="0" hangingPunct="1">
              <a:lnSpc>
                <a:spcPct val="12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1.</a:t>
            </a: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则：</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则</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凡可以得生者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那么，连词</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a:p>
            <a:pPr marL="0" marR="0" lvl="0" algn="l" defTabSz="457200" rtl="0" eaLnBrk="1" fontAlgn="base" latinLnBrk="0" hangingPunct="1">
              <a:lnSpc>
                <a:spcPct val="120000"/>
              </a:lnSpc>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      得之</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则</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生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就，副词</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a:p>
            <a:pPr marL="0" marR="0" lvl="0" algn="l" defTabSz="457200" rtl="0" eaLnBrk="1" fontAlgn="base" latinLnBrk="0" hangingPunct="1">
              <a:lnSpc>
                <a:spcPct val="120000"/>
              </a:lnSpc>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2.</a:t>
            </a: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生：</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舍</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生</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而取义者也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生命，名词</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a:p>
            <a:pPr marL="0" marR="0" lvl="0" algn="l" defTabSz="457200" rtl="0" eaLnBrk="1" fontAlgn="base" latinLnBrk="0" hangingPunct="1">
              <a:lnSpc>
                <a:spcPct val="120000"/>
              </a:lnSpc>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      得之则</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生</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生存，动词</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a:p>
            <a:pPr marL="0" marR="0" lvl="0" algn="l" defTabSz="457200" rtl="0" eaLnBrk="1" fontAlgn="base" latinLnBrk="0" hangingPunct="1">
              <a:lnSpc>
                <a:spcPct val="120000"/>
              </a:lnSpc>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3.</a:t>
            </a: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得：</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故不为苟</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得</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也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得到，动词</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a:p>
            <a:pPr marL="0" marR="0" lvl="0" algn="l" defTabSz="457200" rtl="0" eaLnBrk="1" fontAlgn="base" latinLnBrk="0" hangingPunct="1">
              <a:lnSpc>
                <a:spcPct val="120000"/>
              </a:lnSpc>
              <a:buClrTx/>
              <a:buSzTx/>
              <a:buFontTx/>
              <a:buNone/>
              <a:defRPr/>
            </a:pP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      </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所识穷乏者</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得</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我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通“德”，感激，动词</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a:p>
            <a:pPr marL="0" marR="0" lvl="0" algn="l" defTabSz="457200" rtl="0" eaLnBrk="1" fontAlgn="base" latinLnBrk="0" hangingPunct="1">
              <a:lnSpc>
                <a:spcPct val="120000"/>
              </a:lnSpc>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      山水之乐，</a:t>
            </a:r>
            <a:r>
              <a:rPr kumimoji="0" lang="zh-CN" altLang="en-US" sz="2800" b="1" i="0" u="sng" strike="noStrike" kern="1200" cap="none" spc="0" normalizeH="0" baseline="0" dirty="0">
                <a:solidFill>
                  <a:srgbClr val="FF0000"/>
                </a:solidFill>
                <a:latin typeface="黑体" panose="02010609060101010101" pitchFamily="49" charset="-122"/>
                <a:ea typeface="黑体" panose="02010609060101010101" pitchFamily="49" charset="-122"/>
              </a:rPr>
              <a:t>得</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之心而寓之酒也  </a:t>
            </a:r>
            <a:r>
              <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rPr>
              <a:t>领会，动词</a:t>
            </a:r>
            <a:endParaRPr kumimoji="0" lang="zh-CN" altLang="en-US" sz="2800" b="1" i="0" u="none" strike="noStrike" kern="1200" cap="none" spc="0" normalizeH="0" baseline="0" dirty="0">
              <a:solidFill>
                <a:srgbClr val="0000FF"/>
              </a:solidFill>
              <a:latin typeface="黑体" panose="02010609060101010101" pitchFamily="49" charset="-122"/>
              <a:ea typeface="黑体" panose="02010609060101010101" pitchFamily="49" charset="-122"/>
            </a:endParaRPr>
          </a:p>
        </p:txBody>
      </p:sp>
      <p:grpSp>
        <p:nvGrpSpPr>
          <p:cNvPr id="6" name="组合 5"/>
          <p:cNvGrpSpPr/>
          <p:nvPr/>
        </p:nvGrpSpPr>
        <p:grpSpPr>
          <a:xfrm>
            <a:off x="2858135" y="144780"/>
            <a:ext cx="3428215" cy="948690"/>
            <a:chOff x="4601" y="1210"/>
            <a:chExt cx="5815" cy="1817"/>
          </a:xfrm>
        </p:grpSpPr>
        <p:pic>
          <p:nvPicPr>
            <p:cNvPr id="19" name="图片 18"/>
            <p:cNvPicPr>
              <a:picLocks noChangeAspect="1"/>
            </p:cNvPicPr>
            <p:nvPr/>
          </p:nvPicPr>
          <p:blipFill>
            <a:blip r:embed="rId2" cstate="screen"/>
            <a:stretch>
              <a:fillRect/>
            </a:stretch>
          </p:blipFill>
          <p:spPr>
            <a:xfrm>
              <a:off x="4601" y="1210"/>
              <a:ext cx="5815" cy="1817"/>
            </a:xfrm>
            <a:prstGeom prst="rect">
              <a:avLst/>
            </a:prstGeom>
          </p:spPr>
        </p:pic>
        <p:sp>
          <p:nvSpPr>
            <p:cNvPr id="44039" name="Text Box 8"/>
            <p:cNvSpPr txBox="1">
              <a:spLocks noChangeArrowheads="1"/>
            </p:cNvSpPr>
            <p:nvPr/>
          </p:nvSpPr>
          <p:spPr bwMode="auto">
            <a:xfrm>
              <a:off x="5579" y="1559"/>
              <a:ext cx="4219" cy="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u"/>
              </a:pPr>
              <a:r>
                <a:rPr lang="zh-CN" altLang="en-US" sz="3200" b="1">
                  <a:ea typeface="黑体" panose="02010609060101010101" pitchFamily="49" charset="-122"/>
                </a:rPr>
                <a:t>一词多义</a:t>
              </a:r>
              <a:endParaRPr lang="zh-CN" altLang="en-US" sz="3200" b="1">
                <a:ea typeface="黑体" panose="02010609060101010101" pitchFamily="49" charset="-122"/>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blinds(horizontal)">
                                      <p:cBhvr>
                                        <p:cTn id="7" dur="5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31745" name="矩形 25"/>
          <p:cNvSpPr/>
          <p:nvPr/>
        </p:nvSpPr>
        <p:spPr>
          <a:xfrm>
            <a:off x="881063" y="1928178"/>
            <a:ext cx="7594600" cy="2168525"/>
          </a:xfrm>
          <a:prstGeom prst="rect">
            <a:avLst/>
          </a:prstGeom>
          <a:solidFill>
            <a:schemeClr val="bg1">
              <a:alpha val="33000"/>
            </a:schemeClr>
          </a:solidFill>
          <a:ln w="9525">
            <a:noFill/>
          </a:ln>
        </p:spPr>
        <p:txBody>
          <a:bodyPr anchor="t">
            <a:spAutoFit/>
          </a:bodyPr>
          <a:p>
            <a:pPr algn="l">
              <a:lnSpc>
                <a:spcPct val="150000"/>
              </a:lnSpc>
            </a:pPr>
            <a:r>
              <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1.</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判断句</a:t>
            </a:r>
            <a:endPar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zh-CN" altLang="en-US" sz="3000" b="1" dirty="0">
                <a:latin typeface="黑体" panose="02010609060101010101" pitchFamily="49" charset="-122"/>
                <a:ea typeface="黑体" panose="02010609060101010101" pitchFamily="49" charset="-122"/>
                <a:cs typeface="黑体" panose="02010609060101010101" pitchFamily="49" charset="-122"/>
              </a:rPr>
              <a:t>     鱼，我所欲也    </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zh-CN" altLang="en-US" sz="3000" b="1" dirty="0">
                <a:latin typeface="黑体" panose="02010609060101010101" pitchFamily="49" charset="-122"/>
                <a:ea typeface="黑体" panose="02010609060101010101" pitchFamily="49" charset="-122"/>
                <a:cs typeface="黑体" panose="02010609060101010101" pitchFamily="49" charset="-122"/>
              </a:rPr>
              <a:t>    </a:t>
            </a:r>
            <a:r>
              <a:rPr lang="zh-CN" altLang="en-US" sz="3000" b="1" dirty="0">
                <a:solidFill>
                  <a:srgbClr val="0000FF"/>
                </a:solidFill>
                <a:latin typeface="黑体" panose="02010609060101010101" pitchFamily="49" charset="-122"/>
                <a:ea typeface="黑体" panose="02010609060101010101" pitchFamily="49" charset="-122"/>
              </a:rPr>
              <a:t>“……也”表</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判断</a:t>
            </a:r>
            <a:endPar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endParaRPr>
          </a:p>
        </p:txBody>
      </p:sp>
      <p:grpSp>
        <p:nvGrpSpPr>
          <p:cNvPr id="6" name="组合 5"/>
          <p:cNvGrpSpPr/>
          <p:nvPr/>
        </p:nvGrpSpPr>
        <p:grpSpPr>
          <a:xfrm>
            <a:off x="2858770" y="537845"/>
            <a:ext cx="3428215" cy="948690"/>
            <a:chOff x="4601" y="1210"/>
            <a:chExt cx="5815" cy="1817"/>
          </a:xfrm>
        </p:grpSpPr>
        <p:pic>
          <p:nvPicPr>
            <p:cNvPr id="19" name="图片 18"/>
            <p:cNvPicPr>
              <a:picLocks noChangeAspect="1"/>
            </p:cNvPicPr>
            <p:nvPr/>
          </p:nvPicPr>
          <p:blipFill>
            <a:blip r:embed="rId2" cstate="screen"/>
            <a:stretch>
              <a:fillRect/>
            </a:stretch>
          </p:blipFill>
          <p:spPr>
            <a:xfrm>
              <a:off x="4601" y="1210"/>
              <a:ext cx="5815" cy="1817"/>
            </a:xfrm>
            <a:prstGeom prst="rect">
              <a:avLst/>
            </a:prstGeom>
          </p:spPr>
        </p:pic>
        <p:sp>
          <p:nvSpPr>
            <p:cNvPr id="44039" name="Text Box 8"/>
            <p:cNvSpPr txBox="1">
              <a:spLocks noChangeArrowheads="1"/>
            </p:cNvSpPr>
            <p:nvPr/>
          </p:nvSpPr>
          <p:spPr bwMode="auto">
            <a:xfrm>
              <a:off x="5579" y="1559"/>
              <a:ext cx="4219" cy="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u"/>
              </a:pPr>
              <a:r>
                <a:rPr lang="zh-CN" altLang="en-US" sz="3200" b="1">
                  <a:ea typeface="黑体" panose="02010609060101010101" pitchFamily="49" charset="-122"/>
                  <a:sym typeface="+mn-ea"/>
                </a:rPr>
                <a:t>文言句式</a:t>
              </a:r>
              <a:endParaRPr lang="zh-CN" altLang="en-US" sz="3200" b="1">
                <a:ea typeface="黑体" panose="02010609060101010101" pitchFamily="49" charset="-122"/>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5"/>
                                        </p:tgtEl>
                                        <p:attrNameLst>
                                          <p:attrName>style.visibility</p:attrName>
                                        </p:attrNameLst>
                                      </p:cBhvr>
                                      <p:to>
                                        <p:strVal val="visible"/>
                                      </p:to>
                                    </p:set>
                                    <p:animEffect transition="in" filter="blinds(horizontal)">
                                      <p:cBhvr>
                                        <p:cTn id="7" dur="500"/>
                                        <p:tgtEl>
                                          <p:spTgt spid="31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32769" name="矩形 25"/>
          <p:cNvSpPr/>
          <p:nvPr/>
        </p:nvSpPr>
        <p:spPr>
          <a:xfrm>
            <a:off x="193675" y="372110"/>
            <a:ext cx="8756650" cy="4399915"/>
          </a:xfrm>
          <a:prstGeom prst="rect">
            <a:avLst/>
          </a:prstGeom>
          <a:solidFill>
            <a:schemeClr val="bg1">
              <a:alpha val="33000"/>
            </a:schemeClr>
          </a:solidFill>
          <a:ln w="9525">
            <a:noFill/>
          </a:ln>
        </p:spPr>
        <p:txBody>
          <a:bodyPr wrap="square" anchor="t">
            <a:spAutoFit/>
          </a:bodyPr>
          <a:p>
            <a:pPr>
              <a:lnSpc>
                <a:spcPct val="100000"/>
              </a:lnSpc>
            </a:pPr>
            <a:r>
              <a:rPr lang="en-US" altLang="zh-CN"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2.</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倒装句</a:t>
            </a:r>
            <a:endPar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nSpc>
                <a:spcPct val="100000"/>
              </a:lnSpc>
            </a:pPr>
            <a:r>
              <a:rPr lang="zh-CN" altLang="en-US" sz="2800" b="1" dirty="0">
                <a:latin typeface="黑体" panose="02010609060101010101" pitchFamily="49" charset="-122"/>
                <a:ea typeface="黑体" panose="02010609060101010101" pitchFamily="49" charset="-122"/>
                <a:cs typeface="黑体" panose="02010609060101010101" pitchFamily="49" charset="-122"/>
              </a:rPr>
              <a:t> （</a:t>
            </a:r>
            <a:r>
              <a:rPr lang="en-US" altLang="zh-CN" sz="2800" b="1" dirty="0">
                <a:latin typeface="黑体" panose="02010609060101010101" pitchFamily="49" charset="-122"/>
                <a:ea typeface="黑体" panose="02010609060101010101" pitchFamily="49" charset="-122"/>
                <a:cs typeface="黑体" panose="02010609060101010101" pitchFamily="49" charset="-122"/>
              </a:rPr>
              <a:t>1</a:t>
            </a:r>
            <a:r>
              <a:rPr lang="zh-CN" altLang="en-US" sz="2800" b="1" dirty="0">
                <a:latin typeface="黑体" panose="02010609060101010101" pitchFamily="49" charset="-122"/>
                <a:ea typeface="黑体" panose="02010609060101010101" pitchFamily="49" charset="-122"/>
                <a:cs typeface="黑体" panose="02010609060101010101" pitchFamily="49" charset="-122"/>
              </a:rPr>
              <a:t>）所欲有甚于生者</a:t>
            </a:r>
            <a:endParaRPr lang="zh-CN" altLang="en-US" sz="2800" b="1" dirty="0">
              <a:latin typeface="黑体" panose="02010609060101010101" pitchFamily="49" charset="-122"/>
              <a:ea typeface="黑体" panose="02010609060101010101" pitchFamily="49" charset="-122"/>
              <a:cs typeface="黑体" panose="02010609060101010101" pitchFamily="49" charset="-122"/>
            </a:endParaRPr>
          </a:p>
          <a:p>
            <a:pPr>
              <a:lnSpc>
                <a:spcPct val="100000"/>
              </a:lnSpc>
            </a:pP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      </a:t>
            </a:r>
            <a:r>
              <a:rPr lang="zh-CN" altLang="en-US" sz="2800" b="1" dirty="0">
                <a:solidFill>
                  <a:srgbClr val="FF00FF"/>
                </a:solidFill>
                <a:latin typeface="黑体" panose="02010609060101010101" pitchFamily="49" charset="-122"/>
                <a:ea typeface="黑体" panose="02010609060101010101" pitchFamily="49" charset="-122"/>
                <a:cs typeface="黑体" panose="02010609060101010101" pitchFamily="49" charset="-122"/>
              </a:rPr>
              <a:t>状语后置</a:t>
            </a:r>
            <a:r>
              <a:rPr lang="zh-CN" altLang="en-US" sz="2800" b="1" dirty="0">
                <a:solidFill>
                  <a:srgbClr val="0000FF"/>
                </a:solidFill>
                <a:latin typeface="黑体" panose="02010609060101010101" pitchFamily="49" charset="-122"/>
                <a:ea typeface="黑体" panose="02010609060101010101" pitchFamily="49" charset="-122"/>
              </a:rPr>
              <a:t>，“甚”的状语“于生者”后置，</a:t>
            </a:r>
            <a:endParaRPr lang="zh-CN" altLang="en-US" sz="2800" b="1" dirty="0">
              <a:solidFill>
                <a:srgbClr val="0000FF"/>
              </a:solidFill>
              <a:latin typeface="黑体" panose="02010609060101010101" pitchFamily="49" charset="-122"/>
              <a:ea typeface="黑体" panose="02010609060101010101" pitchFamily="49" charset="-122"/>
            </a:endParaRPr>
          </a:p>
          <a:p>
            <a:pPr>
              <a:lnSpc>
                <a:spcPct val="100000"/>
              </a:lnSpc>
            </a:pPr>
            <a:r>
              <a:rPr lang="zh-CN" altLang="en-US" sz="2800" b="1" dirty="0">
                <a:solidFill>
                  <a:srgbClr val="0000FF"/>
                </a:solidFill>
                <a:latin typeface="黑体" panose="02010609060101010101" pitchFamily="49" charset="-122"/>
                <a:ea typeface="黑体" panose="02010609060101010101" pitchFamily="49" charset="-122"/>
              </a:rPr>
              <a:t>      应为“所欲有于生甚者”</a:t>
            </a:r>
            <a:endParaRPr lang="zh-CN" altLang="en-US" sz="2800" b="1" dirty="0">
              <a:solidFill>
                <a:srgbClr val="0000FF"/>
              </a:solidFill>
              <a:latin typeface="黑体" panose="02010609060101010101" pitchFamily="49" charset="-122"/>
              <a:ea typeface="黑体" panose="02010609060101010101" pitchFamily="49" charset="-122"/>
            </a:endParaRPr>
          </a:p>
          <a:p>
            <a:pPr>
              <a:lnSpc>
                <a:spcPct val="100000"/>
              </a:lnSpc>
            </a:pPr>
            <a:r>
              <a:rPr lang="zh-CN" altLang="en-US" sz="2800" b="1" dirty="0">
                <a:latin typeface="黑体" panose="02010609060101010101" pitchFamily="49" charset="-122"/>
                <a:ea typeface="黑体" panose="02010609060101010101" pitchFamily="49" charset="-122"/>
                <a:cs typeface="黑体" panose="02010609060101010101" pitchFamily="49" charset="-122"/>
              </a:rPr>
              <a:t> （</a:t>
            </a:r>
            <a:r>
              <a:rPr lang="en-US" altLang="zh-CN" sz="2800" b="1" dirty="0">
                <a:latin typeface="黑体" panose="02010609060101010101" pitchFamily="49" charset="-122"/>
                <a:ea typeface="黑体" panose="02010609060101010101" pitchFamily="49" charset="-122"/>
                <a:cs typeface="黑体" panose="02010609060101010101" pitchFamily="49" charset="-122"/>
              </a:rPr>
              <a:t>2</a:t>
            </a:r>
            <a:r>
              <a:rPr lang="zh-CN" altLang="en-US" sz="2800" b="1" dirty="0">
                <a:latin typeface="黑体" panose="02010609060101010101" pitchFamily="49" charset="-122"/>
                <a:ea typeface="黑体" panose="02010609060101010101" pitchFamily="49" charset="-122"/>
                <a:cs typeface="黑体" panose="02010609060101010101" pitchFamily="49" charset="-122"/>
              </a:rPr>
              <a:t>）万钟于我何加焉</a:t>
            </a:r>
            <a:endParaRPr lang="zh-CN" altLang="en-US" sz="2800" b="1" dirty="0">
              <a:latin typeface="黑体" panose="02010609060101010101" pitchFamily="49" charset="-122"/>
              <a:ea typeface="黑体" panose="02010609060101010101" pitchFamily="49" charset="-122"/>
              <a:cs typeface="黑体" panose="02010609060101010101" pitchFamily="49" charset="-122"/>
            </a:endParaRPr>
          </a:p>
          <a:p>
            <a:pPr>
              <a:lnSpc>
                <a:spcPct val="100000"/>
              </a:lnSpc>
            </a:pP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      </a:t>
            </a:r>
            <a:r>
              <a:rPr lang="zh-CN" altLang="en-US" sz="2800" b="1" dirty="0">
                <a:solidFill>
                  <a:srgbClr val="FF00FF"/>
                </a:solidFill>
                <a:latin typeface="黑体" panose="02010609060101010101" pitchFamily="49" charset="-122"/>
                <a:ea typeface="黑体" panose="02010609060101010101" pitchFamily="49" charset="-122"/>
                <a:cs typeface="黑体" panose="02010609060101010101" pitchFamily="49" charset="-122"/>
              </a:rPr>
              <a:t>宾语前置</a:t>
            </a:r>
            <a:r>
              <a:rPr lang="zh-CN" altLang="en-US" sz="2800" b="1" dirty="0">
                <a:solidFill>
                  <a:srgbClr val="0000FF"/>
                </a:solidFill>
                <a:latin typeface="黑体" panose="02010609060101010101" pitchFamily="49" charset="-122"/>
                <a:ea typeface="黑体" panose="02010609060101010101" pitchFamily="49" charset="-122"/>
              </a:rPr>
              <a:t>，“何”作动词“加”的宾语，正常   </a:t>
            </a:r>
            <a:endParaRPr lang="zh-CN" altLang="en-US" sz="2800" b="1" dirty="0">
              <a:solidFill>
                <a:srgbClr val="0000FF"/>
              </a:solidFill>
              <a:latin typeface="黑体" panose="02010609060101010101" pitchFamily="49" charset="-122"/>
              <a:ea typeface="黑体" panose="02010609060101010101" pitchFamily="49" charset="-122"/>
            </a:endParaRPr>
          </a:p>
          <a:p>
            <a:pPr>
              <a:lnSpc>
                <a:spcPct val="100000"/>
              </a:lnSpc>
            </a:pPr>
            <a:r>
              <a:rPr lang="zh-CN" altLang="en-US" sz="2800" b="1" dirty="0">
                <a:solidFill>
                  <a:srgbClr val="0000FF"/>
                </a:solidFill>
                <a:latin typeface="黑体" panose="02010609060101010101" pitchFamily="49" charset="-122"/>
                <a:ea typeface="黑体" panose="02010609060101010101" pitchFamily="49" charset="-122"/>
              </a:rPr>
              <a:t>      语序为“万钟于我加何焉”</a:t>
            </a:r>
            <a:endParaRPr lang="zh-CN" altLang="en-US" sz="2800" b="1" dirty="0">
              <a:solidFill>
                <a:srgbClr val="0000FF"/>
              </a:solidFill>
              <a:latin typeface="黑体" panose="02010609060101010101" pitchFamily="49" charset="-122"/>
              <a:ea typeface="黑体" panose="02010609060101010101" pitchFamily="49" charset="-122"/>
            </a:endParaRPr>
          </a:p>
          <a:p>
            <a:pPr>
              <a:lnSpc>
                <a:spcPct val="100000"/>
              </a:lnSpc>
            </a:pPr>
            <a:r>
              <a:rPr lang="en-US" altLang="zh-CN"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3.</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省略句</a:t>
            </a:r>
            <a:endPar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nSpc>
                <a:spcPct val="100000"/>
              </a:lnSpc>
            </a:pPr>
            <a:r>
              <a:rPr lang="zh-CN" altLang="en-US" sz="2800" b="1" dirty="0">
                <a:latin typeface="黑体" panose="02010609060101010101" pitchFamily="49" charset="-122"/>
                <a:ea typeface="黑体" panose="02010609060101010101" pitchFamily="49" charset="-122"/>
                <a:cs typeface="黑体" panose="02010609060101010101" pitchFamily="49" charset="-122"/>
              </a:rPr>
              <a:t>        向为身死而不受</a:t>
            </a:r>
            <a:endParaRPr lang="zh-CN" altLang="en-US" sz="2800" b="1" dirty="0">
              <a:latin typeface="黑体" panose="02010609060101010101" pitchFamily="49" charset="-122"/>
              <a:ea typeface="黑体" panose="02010609060101010101" pitchFamily="49" charset="-122"/>
              <a:cs typeface="黑体" panose="02010609060101010101" pitchFamily="49" charset="-122"/>
            </a:endParaRPr>
          </a:p>
          <a:p>
            <a:pPr algn="l">
              <a:lnSpc>
                <a:spcPct val="100000"/>
              </a:lnSpc>
              <a:buClrTx/>
              <a:buSzTx/>
              <a:buNone/>
            </a:pPr>
            <a:r>
              <a:rPr lang="zh-CN" altLang="en-US" sz="2800" b="1" dirty="0">
                <a:latin typeface="黑体" panose="02010609060101010101" pitchFamily="49" charset="-122"/>
                <a:ea typeface="黑体" panose="02010609060101010101" pitchFamily="49" charset="-122"/>
                <a:cs typeface="黑体" panose="02010609060101010101" pitchFamily="49" charset="-122"/>
              </a:rPr>
              <a:t>        </a:t>
            </a:r>
            <a:r>
              <a:rPr lang="zh-CN" altLang="en-US" sz="2800" b="1" dirty="0">
                <a:solidFill>
                  <a:srgbClr val="0000FF"/>
                </a:solidFill>
                <a:latin typeface="黑体" panose="02010609060101010101" pitchFamily="49" charset="-122"/>
                <a:ea typeface="黑体" panose="02010609060101010101" pitchFamily="49" charset="-122"/>
              </a:rPr>
              <a:t>介词“为”的后边省略了宾语“礼义”</a:t>
            </a:r>
            <a:endParaRPr lang="zh-CN" altLang="en-US" sz="2800" b="1" dirty="0">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69"/>
                                        </p:tgtEl>
                                        <p:attrNameLst>
                                          <p:attrName>style.visibility</p:attrName>
                                        </p:attrNameLst>
                                      </p:cBhvr>
                                      <p:to>
                                        <p:strVal val="visible"/>
                                      </p:to>
                                    </p:set>
                                    <p:animEffect transition="in" filter="blinds(horizontal)">
                                      <p:cBhvr>
                                        <p:cTn id="7" dur="500"/>
                                        <p:tgtEl>
                                          <p:spTgt spid="32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矩形 25"/>
          <p:cNvSpPr>
            <a:spLocks noChangeArrowheads="1"/>
          </p:cNvSpPr>
          <p:nvPr/>
        </p:nvSpPr>
        <p:spPr bwMode="auto">
          <a:xfrm>
            <a:off x="266065" y="1739265"/>
            <a:ext cx="8613775" cy="1666240"/>
          </a:xfrm>
          <a:prstGeom prst="rect">
            <a:avLst/>
          </a:prstGeom>
          <a:solidFill>
            <a:schemeClr val="bg1">
              <a:alpha val="3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457200" rtl="0" eaLnBrk="1" latinLnBrk="0" hangingPunct="1">
              <a:lnSpc>
                <a:spcPct val="16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    舍生取义：</a:t>
            </a:r>
            <a:r>
              <a:rPr kumimoji="0" lang="zh-CN" altLang="en-US" sz="32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原意是舍弃生命而选择正义，后指为正义而牺牲生命。</a:t>
            </a:r>
            <a:endParaRPr kumimoji="0" lang="zh-CN" altLang="en-US" sz="32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p:txBody>
      </p:sp>
      <p:grpSp>
        <p:nvGrpSpPr>
          <p:cNvPr id="6" name="组合 5"/>
          <p:cNvGrpSpPr/>
          <p:nvPr/>
        </p:nvGrpSpPr>
        <p:grpSpPr>
          <a:xfrm>
            <a:off x="2858770" y="537845"/>
            <a:ext cx="3428215" cy="948690"/>
            <a:chOff x="4601" y="1210"/>
            <a:chExt cx="5815" cy="1817"/>
          </a:xfrm>
        </p:grpSpPr>
        <p:pic>
          <p:nvPicPr>
            <p:cNvPr id="19" name="图片 18"/>
            <p:cNvPicPr>
              <a:picLocks noChangeAspect="1"/>
            </p:cNvPicPr>
            <p:nvPr/>
          </p:nvPicPr>
          <p:blipFill>
            <a:blip r:embed="rId2" cstate="screen"/>
            <a:stretch>
              <a:fillRect/>
            </a:stretch>
          </p:blipFill>
          <p:spPr>
            <a:xfrm>
              <a:off x="4601" y="1210"/>
              <a:ext cx="5815" cy="1817"/>
            </a:xfrm>
            <a:prstGeom prst="rect">
              <a:avLst/>
            </a:prstGeom>
          </p:spPr>
        </p:pic>
        <p:sp>
          <p:nvSpPr>
            <p:cNvPr id="44039" name="Text Box 8"/>
            <p:cNvSpPr txBox="1">
              <a:spLocks noChangeArrowheads="1"/>
            </p:cNvSpPr>
            <p:nvPr/>
          </p:nvSpPr>
          <p:spPr bwMode="auto">
            <a:xfrm>
              <a:off x="5579" y="1559"/>
              <a:ext cx="4219" cy="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u"/>
              </a:pPr>
              <a:r>
                <a:rPr lang="zh-CN" altLang="en-US" sz="3200" b="1">
                  <a:ea typeface="黑体" panose="02010609060101010101" pitchFamily="49" charset="-122"/>
                </a:rPr>
                <a:t>成语积累</a:t>
              </a:r>
              <a:endParaRPr lang="zh-CN" altLang="en-US" sz="3200" b="1">
                <a:ea typeface="黑体" panose="02010609060101010101" pitchFamily="49" charset="-122"/>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0488" name="矩形 25"/>
          <p:cNvSpPr>
            <a:spLocks noChangeArrowheads="1"/>
          </p:cNvSpPr>
          <p:nvPr/>
        </p:nvSpPr>
        <p:spPr bwMode="auto">
          <a:xfrm>
            <a:off x="59055" y="1160145"/>
            <a:ext cx="8813165" cy="3449955"/>
          </a:xfrm>
          <a:prstGeom prst="rect">
            <a:avLst/>
          </a:prstGeom>
          <a:solidFill>
            <a:schemeClr val="bg1">
              <a:alpha val="3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457200" rtl="0" eaLnBrk="1" fontAlgn="base" latinLnBrk="0" hangingPunct="1">
              <a:lnSpc>
                <a:spcPct val="13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     1.</a:t>
            </a: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鱼，我所欲也，熊掌，亦我所欲也，二者不可得兼，舍鱼而取熊掌者也。</a:t>
            </a:r>
            <a:endPar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457200" rtl="0" eaLnBrk="1" fontAlgn="base" latinLnBrk="0" hangingPunct="1">
              <a:lnSpc>
                <a:spcPct val="13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    </a:t>
            </a:r>
            <a:r>
              <a:rPr kumimoji="0" lang="en-US" altLang="zh-CN"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2.</a:t>
            </a: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生，亦我所欲也，义，亦我所欲也，二者不可得兼，舍生而取义者也。</a:t>
            </a:r>
            <a:endPar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457200" rtl="0" eaLnBrk="1" latinLnBrk="0" hangingPunct="1">
              <a:lnSpc>
                <a:spcPct val="13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    3.</a:t>
            </a: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非独贤者有是心也，人皆有之，贤者能勿丧耳。</a:t>
            </a:r>
            <a:endPar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457200" rtl="0" eaLnBrk="1" latinLnBrk="0" hangingPunct="1">
              <a:lnSpc>
                <a:spcPct val="13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    4.</a:t>
            </a:r>
            <a:r>
              <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万钟则不辨礼义而受之，万钟于我何加焉！</a:t>
            </a:r>
            <a:endParaRPr kumimoji="0" lang="zh-CN" altLang="en-US" sz="28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endParaRPr>
          </a:p>
        </p:txBody>
      </p:sp>
      <p:grpSp>
        <p:nvGrpSpPr>
          <p:cNvPr id="6" name="组合 5"/>
          <p:cNvGrpSpPr/>
          <p:nvPr/>
        </p:nvGrpSpPr>
        <p:grpSpPr>
          <a:xfrm>
            <a:off x="2858135" y="307975"/>
            <a:ext cx="3428215" cy="948690"/>
            <a:chOff x="4601" y="1210"/>
            <a:chExt cx="5815" cy="1817"/>
          </a:xfrm>
        </p:grpSpPr>
        <p:pic>
          <p:nvPicPr>
            <p:cNvPr id="19" name="图片 18"/>
            <p:cNvPicPr>
              <a:picLocks noChangeAspect="1"/>
            </p:cNvPicPr>
            <p:nvPr/>
          </p:nvPicPr>
          <p:blipFill>
            <a:blip r:embed="rId2" cstate="screen"/>
            <a:stretch>
              <a:fillRect/>
            </a:stretch>
          </p:blipFill>
          <p:spPr>
            <a:xfrm>
              <a:off x="4601" y="1210"/>
              <a:ext cx="5815" cy="1817"/>
            </a:xfrm>
            <a:prstGeom prst="rect">
              <a:avLst/>
            </a:prstGeom>
          </p:spPr>
        </p:pic>
        <p:sp>
          <p:nvSpPr>
            <p:cNvPr id="44039" name="Text Box 8"/>
            <p:cNvSpPr txBox="1">
              <a:spLocks noChangeArrowheads="1"/>
            </p:cNvSpPr>
            <p:nvPr/>
          </p:nvSpPr>
          <p:spPr bwMode="auto">
            <a:xfrm>
              <a:off x="5579" y="1559"/>
              <a:ext cx="4219" cy="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u"/>
              </a:pPr>
              <a:r>
                <a:rPr lang="zh-CN" altLang="en-US" sz="3200" b="1">
                  <a:ea typeface="黑体" panose="02010609060101010101" pitchFamily="49" charset="-122"/>
                </a:rPr>
                <a:t>名句积累</a:t>
              </a:r>
              <a:endParaRPr lang="zh-CN" altLang="en-US" sz="3200" b="1">
                <a:ea typeface="黑体" panose="02010609060101010101" pitchFamily="49" charset="-122"/>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blinds(horizontal)">
                                      <p:cBhvr>
                                        <p:cTn id="7" dur="5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9" name="矩形 8"/>
          <p:cNvSpPr/>
          <p:nvPr/>
        </p:nvSpPr>
        <p:spPr>
          <a:xfrm>
            <a:off x="100330" y="774700"/>
            <a:ext cx="8747760" cy="4030980"/>
          </a:xfrm>
          <a:prstGeom prst="rect">
            <a:avLst/>
          </a:prstGeom>
          <a:solidFill>
            <a:schemeClr val="bg1">
              <a:alpha val="32000"/>
            </a:schemeClr>
          </a:solidFill>
          <a:ln w="9525">
            <a:noFill/>
          </a:ln>
        </p:spPr>
        <p:txBody>
          <a:bodyPr wrap="square">
            <a:spAutoFit/>
          </a:bodyPr>
          <a:lstStyle/>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3200" b="1" u="none" strike="noStrike" kern="1200" cap="none" spc="0" normalizeH="0" baseline="0" noProof="1">
                <a:ln>
                  <a:noFill/>
                </a:ln>
                <a:solidFill>
                  <a:schemeClr val="tx1"/>
                </a:solidFill>
                <a:effectLst>
                  <a:outerShdw blurRad="38100" dist="38100" dir="2700000">
                    <a:srgbClr val="FFFFFF"/>
                  </a:outerShdw>
                </a:effectLst>
                <a:uLnTx/>
                <a:uFillTx/>
                <a:latin typeface="黑体" panose="02010609060101010101" pitchFamily="49" charset="-122"/>
                <a:ea typeface="黑体" panose="02010609060101010101" pitchFamily="49" charset="-122"/>
                <a:cs typeface="黑体" panose="02010609060101010101" pitchFamily="49" charset="-122"/>
              </a:rPr>
              <a:t>    鱼，我所</a:t>
            </a:r>
            <a:r>
              <a:rPr kumimoji="0" lang="zh-CN" altLang="en-US" sz="3200" b="1"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欲</a:t>
            </a:r>
            <a:r>
              <a:rPr kumimoji="0" lang="zh-CN" altLang="en-US" sz="3200" b="1" u="none" strike="noStrike" kern="1200" cap="none" spc="0" normalizeH="0" baseline="0" noProof="1">
                <a:ln>
                  <a:noFill/>
                </a:ln>
                <a:solidFill>
                  <a:schemeClr val="tx1"/>
                </a:solidFill>
                <a:effectLst>
                  <a:outerShdw blurRad="38100" dist="38100" dir="2700000">
                    <a:srgbClr val="FFFFFF"/>
                  </a:outerShdw>
                </a:effectLst>
                <a:uLnTx/>
                <a:uFillTx/>
                <a:latin typeface="黑体" panose="02010609060101010101" pitchFamily="49" charset="-122"/>
                <a:ea typeface="黑体" panose="02010609060101010101" pitchFamily="49" charset="-122"/>
                <a:cs typeface="黑体" panose="02010609060101010101" pitchFamily="49" charset="-122"/>
              </a:rPr>
              <a:t>也；熊掌，亦我所欲也。二者不可</a:t>
            </a:r>
            <a:r>
              <a:rPr kumimoji="0" lang="zh-CN" altLang="en-US" sz="3200" b="1"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得</a:t>
            </a:r>
            <a:r>
              <a:rPr kumimoji="0" lang="zh-CN" altLang="en-US" sz="3200" b="1" u="sng"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兼</a:t>
            </a:r>
            <a:r>
              <a:rPr kumimoji="0" lang="zh-CN" altLang="en-US" sz="3200" b="1" u="none" strike="noStrike" kern="1200" cap="none" spc="0" normalizeH="0" baseline="0" noProof="1">
                <a:ln>
                  <a:noFill/>
                </a:ln>
                <a:solidFill>
                  <a:schemeClr val="tx1"/>
                </a:solidFill>
                <a:effectLst>
                  <a:outerShdw blurRad="38100" dist="38100" dir="2700000">
                    <a:srgbClr val="FFFFFF"/>
                  </a:outerShdw>
                </a:effectLst>
                <a:uLnTx/>
                <a:uFillTx/>
                <a:latin typeface="黑体" panose="02010609060101010101" pitchFamily="49" charset="-122"/>
                <a:ea typeface="黑体" panose="02010609060101010101" pitchFamily="49" charset="-122"/>
                <a:cs typeface="黑体" panose="02010609060101010101" pitchFamily="49" charset="-122"/>
              </a:rPr>
              <a:t>，舍鱼而取熊掌者也。</a:t>
            </a:r>
            <a:r>
              <a:rPr kumimoji="0" lang="zh-CN" altLang="en-US" sz="3200" b="1"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生</a:t>
            </a:r>
            <a:r>
              <a:rPr kumimoji="0" lang="zh-CN" altLang="en-US" sz="3200" b="1" u="none" strike="noStrike" kern="1200" cap="none" spc="0" normalizeH="0" baseline="0" noProof="1">
                <a:ln>
                  <a:noFill/>
                </a:ln>
                <a:solidFill>
                  <a:schemeClr val="tx1"/>
                </a:solidFill>
                <a:effectLst>
                  <a:outerShdw blurRad="38100" dist="38100" dir="2700000">
                    <a:srgbClr val="FFFFFF"/>
                  </a:outerShdw>
                </a:effectLst>
                <a:uLnTx/>
                <a:uFillTx/>
                <a:latin typeface="黑体" panose="02010609060101010101" pitchFamily="49" charset="-122"/>
                <a:ea typeface="黑体" panose="02010609060101010101" pitchFamily="49" charset="-122"/>
                <a:cs typeface="黑体" panose="02010609060101010101" pitchFamily="49" charset="-122"/>
              </a:rPr>
              <a:t>，亦我所欲也；</a:t>
            </a:r>
            <a:r>
              <a:rPr kumimoji="0" lang="zh-CN" altLang="en-US" sz="3200" b="1"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义</a:t>
            </a:r>
            <a:r>
              <a:rPr kumimoji="0" lang="zh-CN" altLang="en-US" sz="3200" b="1" u="none" strike="noStrike" kern="1200" cap="none" spc="0" normalizeH="0" baseline="0" noProof="1">
                <a:ln>
                  <a:noFill/>
                </a:ln>
                <a:solidFill>
                  <a:schemeClr val="tx1"/>
                </a:solidFill>
                <a:effectLst>
                  <a:outerShdw blurRad="38100" dist="38100" dir="2700000">
                    <a:srgbClr val="FFFFFF"/>
                  </a:outerShdw>
                </a:effectLst>
                <a:uLnTx/>
                <a:uFillTx/>
                <a:latin typeface="黑体" panose="02010609060101010101" pitchFamily="49" charset="-122"/>
                <a:ea typeface="黑体" panose="02010609060101010101" pitchFamily="49" charset="-122"/>
                <a:cs typeface="黑体" panose="02010609060101010101" pitchFamily="49" charset="-122"/>
              </a:rPr>
              <a:t>，亦我所欲也。二者不可得兼，</a:t>
            </a:r>
            <a:r>
              <a:rPr kumimoji="0" lang="zh-CN" altLang="en-US" sz="3200" b="1"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舍</a:t>
            </a:r>
            <a:r>
              <a:rPr kumimoji="0" lang="zh-CN" altLang="en-US" sz="3200" b="1" u="none" strike="noStrike" kern="1200" cap="none" spc="0" normalizeH="0" baseline="0" noProof="1">
                <a:ln>
                  <a:noFill/>
                </a:ln>
                <a:solidFill>
                  <a:schemeClr val="tx1"/>
                </a:solidFill>
                <a:effectLst>
                  <a:outerShdw blurRad="38100" dist="38100" dir="2700000">
                    <a:srgbClr val="FFFFFF"/>
                  </a:outerShdw>
                </a:effectLst>
                <a:uLnTx/>
                <a:uFillTx/>
                <a:latin typeface="黑体" panose="02010609060101010101" pitchFamily="49" charset="-122"/>
                <a:ea typeface="黑体" panose="02010609060101010101" pitchFamily="49" charset="-122"/>
                <a:cs typeface="黑体" panose="02010609060101010101" pitchFamily="49" charset="-122"/>
              </a:rPr>
              <a:t>生而取义者也。</a:t>
            </a:r>
            <a:endParaRPr kumimoji="0" lang="zh-CN" altLang="en-US" sz="3200" b="1" u="none" strike="noStrike" kern="1200" cap="none" spc="0" normalizeH="0" baseline="0" noProof="1">
              <a:ln>
                <a:noFill/>
              </a:ln>
              <a:solidFill>
                <a:schemeClr val="tx1"/>
              </a:solidFill>
              <a:effectLst>
                <a:outerShdw blurRad="38100" dist="38100" dir="2700000">
                  <a:srgbClr val="FFFFFF"/>
                </a:outerShdw>
              </a:effectLst>
              <a:uLnTx/>
              <a:uFillTx/>
              <a:latin typeface="黑体" panose="02010609060101010101" pitchFamily="49" charset="-122"/>
              <a:ea typeface="黑体" panose="02010609060101010101" pitchFamily="49" charset="-122"/>
              <a:cs typeface="黑体" panose="02010609060101010101" pitchFamily="49" charset="-122"/>
            </a:endParaRPr>
          </a:p>
        </p:txBody>
      </p:sp>
      <p:sp>
        <p:nvSpPr>
          <p:cNvPr id="15" name="Rectangle 6"/>
          <p:cNvSpPr/>
          <p:nvPr/>
        </p:nvSpPr>
        <p:spPr>
          <a:xfrm>
            <a:off x="2059305" y="774833"/>
            <a:ext cx="2520950"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能愿动词，喜爱。</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9" name="Rectangle 5"/>
          <p:cNvSpPr/>
          <p:nvPr/>
        </p:nvSpPr>
        <p:spPr>
          <a:xfrm>
            <a:off x="460375" y="1774323"/>
            <a:ext cx="3446463" cy="460375"/>
          </a:xfrm>
          <a:prstGeom prst="rect">
            <a:avLst/>
          </a:prstGeom>
          <a:noFill/>
          <a:ln w="9525">
            <a:noFill/>
          </a:ln>
        </p:spPr>
        <p:txBody>
          <a:bodyPr anchor="t">
            <a:spAutoFit/>
          </a:bodyPr>
          <a:p>
            <a:r>
              <a:rPr lang="zh-CN" altLang="en-US" sz="2400" b="1" dirty="0">
                <a:solidFill>
                  <a:srgbClr val="0000FF"/>
                </a:solidFill>
                <a:latin typeface="宋体" panose="02010600030101010101" pitchFamily="2" charset="-122"/>
                <a:ea typeface="宋体" panose="02010600030101010101" pitchFamily="2" charset="-122"/>
              </a:rPr>
              <a:t>动词，同时得到或占有。</a:t>
            </a:r>
            <a:endParaRPr lang="zh-CN" altLang="en-US" sz="2400" b="1" dirty="0">
              <a:solidFill>
                <a:srgbClr val="0000FF"/>
              </a:solidFill>
              <a:latin typeface="宋体" panose="02010600030101010101" pitchFamily="2" charset="-122"/>
              <a:ea typeface="宋体" panose="02010600030101010101" pitchFamily="2" charset="-122"/>
            </a:endParaRPr>
          </a:p>
        </p:txBody>
      </p:sp>
      <p:sp>
        <p:nvSpPr>
          <p:cNvPr id="23" name="Rectangle 6"/>
          <p:cNvSpPr/>
          <p:nvPr/>
        </p:nvSpPr>
        <p:spPr>
          <a:xfrm>
            <a:off x="5748338" y="1774005"/>
            <a:ext cx="935037"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生命</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27" name="Rectangle 6"/>
          <p:cNvSpPr/>
          <p:nvPr/>
        </p:nvSpPr>
        <p:spPr>
          <a:xfrm>
            <a:off x="838200" y="3642175"/>
            <a:ext cx="1008063"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大义</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31" name="Rectangle 6"/>
          <p:cNvSpPr/>
          <p:nvPr/>
        </p:nvSpPr>
        <p:spPr>
          <a:xfrm>
            <a:off x="7026275" y="3642175"/>
            <a:ext cx="1008063"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舍弃</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4" name="矩形 3"/>
          <p:cNvSpPr/>
          <p:nvPr/>
        </p:nvSpPr>
        <p:spPr>
          <a:xfrm>
            <a:off x="1382713" y="2716663"/>
            <a:ext cx="3549650" cy="460375"/>
          </a:xfrm>
          <a:prstGeom prst="rect">
            <a:avLst/>
          </a:prstGeom>
          <a:noFill/>
          <a:ln w="9525">
            <a:noFill/>
          </a:ln>
        </p:spPr>
        <p:txBody>
          <a:bodyPr wrap="none" anchor="t">
            <a:spAutoFit/>
          </a:bodyPr>
          <a:p>
            <a:r>
              <a:rPr lang="zh-CN" altLang="en-US" sz="2400" b="1" dirty="0">
                <a:solidFill>
                  <a:srgbClr val="0000FF"/>
                </a:solidFill>
                <a:latin typeface="宋体" panose="02010600030101010101" pitchFamily="2" charset="-122"/>
                <a:ea typeface="宋体" panose="02010600030101010101" pitchFamily="2" charset="-122"/>
              </a:rPr>
              <a:t>“兼”是副词状语置后。</a:t>
            </a:r>
            <a:endParaRPr lang="zh-CN" altLang="en-US" sz="2400" b="1" dirty="0">
              <a:solidFill>
                <a:srgbClr val="0000FF"/>
              </a:solidFill>
              <a:latin typeface="宋体" panose="02010600030101010101" pitchFamily="2" charset="-122"/>
              <a:ea typeface="宋体" panose="02010600030101010101" pitchFamily="2" charset="-122"/>
            </a:endParaRPr>
          </a:p>
        </p:txBody>
      </p:sp>
      <p:grpSp>
        <p:nvGrpSpPr>
          <p:cNvPr id="2" name="组合 1"/>
          <p:cNvGrpSpPr/>
          <p:nvPr/>
        </p:nvGrpSpPr>
        <p:grpSpPr>
          <a:xfrm>
            <a:off x="100330" y="125730"/>
            <a:ext cx="2346325" cy="649104"/>
            <a:chOff x="923" y="1552"/>
            <a:chExt cx="3695" cy="882"/>
          </a:xfrm>
        </p:grpSpPr>
        <p:pic>
          <p:nvPicPr>
            <p:cNvPr id="7" name="图片 6" descr="00 图标-04"/>
            <p:cNvPicPr>
              <a:picLocks noChangeAspect="1"/>
            </p:cNvPicPr>
            <p:nvPr/>
          </p:nvPicPr>
          <p:blipFill>
            <a:blip r:embed="rId2" cstate="print"/>
            <a:stretch>
              <a:fillRect/>
            </a:stretch>
          </p:blipFill>
          <p:spPr>
            <a:xfrm>
              <a:off x="923" y="1552"/>
              <a:ext cx="3695" cy="882"/>
            </a:xfrm>
            <a:prstGeom prst="rect">
              <a:avLst/>
            </a:prstGeom>
          </p:spPr>
        </p:pic>
        <p:sp>
          <p:nvSpPr>
            <p:cNvPr id="3" name="文本框 3"/>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文言释义</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
        <p:nvSpPr>
          <p:cNvPr id="5" name="文本框 4"/>
          <p:cNvSpPr txBox="1"/>
          <p:nvPr/>
        </p:nvSpPr>
        <p:spPr>
          <a:xfrm>
            <a:off x="8524875" y="4524375"/>
            <a:ext cx="628650" cy="632460"/>
          </a:xfrm>
          <a:prstGeom prst="rect">
            <a:avLst/>
          </a:prstGeom>
          <a:noFill/>
        </p:spPr>
        <p:txBody>
          <a:bodyPr wrap="square" rtlCol="0">
            <a:spAutoFit/>
          </a:bodyPr>
          <a:p>
            <a:pPr>
              <a:lnSpc>
                <a:spcPct val="110000"/>
              </a:lnSpc>
            </a:pPr>
            <a:r>
              <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rPr>
              <a:t>①</a:t>
            </a:r>
            <a:endPar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dow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down)">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down)">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wipe(down)">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5" grpId="0"/>
      <p:bldP spid="19" grpId="0"/>
      <p:bldP spid="23" grpId="0"/>
      <p:bldP spid="27" grpId="0"/>
      <p:bldP spid="31"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Rectangle 7"/>
          <p:cNvSpPr/>
          <p:nvPr/>
        </p:nvSpPr>
        <p:spPr>
          <a:xfrm>
            <a:off x="255905" y="705935"/>
            <a:ext cx="8632825" cy="3731895"/>
          </a:xfrm>
          <a:prstGeom prst="rect">
            <a:avLst/>
          </a:prstGeom>
          <a:solidFill>
            <a:schemeClr val="bg1">
              <a:alpha val="32000"/>
            </a:schemeClr>
          </a:solidFill>
          <a:ln w="9525">
            <a:noFill/>
          </a:ln>
        </p:spPr>
        <p:txBody>
          <a:bodyPr anchor="t">
            <a:spAutoFit/>
          </a:bodyPr>
          <a:p>
            <a:pPr>
              <a:lnSpc>
                <a:spcPct val="130000"/>
              </a:lnSpc>
            </a:pPr>
            <a:r>
              <a:rPr lang="en-US" altLang="zh-CN" sz="32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cs typeface="黑体" panose="02010609060101010101" pitchFamily="49" charset="-122"/>
              </a:rPr>
              <a:t>译文</a:t>
            </a:r>
            <a:r>
              <a:rPr lang="en-US" altLang="zh-CN" sz="32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endParaRPr lang="en-US" altLang="zh-CN" sz="32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lang="zh-CN" altLang="en-US" sz="2800" b="1" dirty="0">
                <a:latin typeface="黑体" panose="02010609060101010101" pitchFamily="49" charset="-122"/>
                <a:ea typeface="黑体" panose="02010609060101010101" pitchFamily="49" charset="-122"/>
                <a:cs typeface="黑体" panose="02010609060101010101" pitchFamily="49" charset="-122"/>
              </a:rPr>
              <a:t>    </a:t>
            </a:r>
            <a:r>
              <a:rPr lang="zh-CN" altLang="en-US" sz="3000" b="1" dirty="0">
                <a:solidFill>
                  <a:srgbClr val="0000FF"/>
                </a:solidFill>
                <a:latin typeface="黑体" panose="02010609060101010101" pitchFamily="49" charset="-122"/>
                <a:ea typeface="黑体" panose="02010609060101010101" pitchFamily="49" charset="-122"/>
              </a:rPr>
              <a:t>鱼，是我喜爱的东西；熊掌，也是我喜爱的东西。</a:t>
            </a:r>
            <a:r>
              <a:rPr lang="en-US" altLang="zh-CN" sz="3000" b="1" dirty="0">
                <a:solidFill>
                  <a:srgbClr val="0000FF"/>
                </a:solidFill>
                <a:latin typeface="黑体" panose="02010609060101010101" pitchFamily="49" charset="-122"/>
                <a:ea typeface="黑体" panose="02010609060101010101" pitchFamily="49" charset="-122"/>
              </a:rPr>
              <a:t>(</a:t>
            </a:r>
            <a:r>
              <a:rPr lang="zh-CN" altLang="en-US" sz="3000" b="1" dirty="0">
                <a:solidFill>
                  <a:srgbClr val="0000FF"/>
                </a:solidFill>
                <a:latin typeface="黑体" panose="02010609060101010101" pitchFamily="49" charset="-122"/>
                <a:ea typeface="黑体" panose="02010609060101010101" pitchFamily="49" charset="-122"/>
              </a:rPr>
              <a:t>如果</a:t>
            </a:r>
            <a:r>
              <a:rPr lang="en-US" altLang="zh-CN" sz="3000" b="1" dirty="0">
                <a:solidFill>
                  <a:srgbClr val="0000FF"/>
                </a:solidFill>
                <a:latin typeface="黑体" panose="02010609060101010101" pitchFamily="49" charset="-122"/>
                <a:ea typeface="黑体" panose="02010609060101010101" pitchFamily="49" charset="-122"/>
              </a:rPr>
              <a:t>)</a:t>
            </a:r>
            <a:r>
              <a:rPr lang="zh-CN" altLang="en-US" sz="3000" b="1" dirty="0">
                <a:solidFill>
                  <a:srgbClr val="0000FF"/>
                </a:solidFill>
                <a:latin typeface="黑体" panose="02010609060101010101" pitchFamily="49" charset="-122"/>
                <a:ea typeface="黑体" panose="02010609060101010101" pitchFamily="49" charset="-122"/>
              </a:rPr>
              <a:t>两种东西不能同时得到，</a:t>
            </a:r>
            <a:r>
              <a:rPr lang="en-US" altLang="zh-CN" sz="3000" b="1" dirty="0">
                <a:solidFill>
                  <a:srgbClr val="0000FF"/>
                </a:solidFill>
                <a:latin typeface="黑体" panose="02010609060101010101" pitchFamily="49" charset="-122"/>
                <a:ea typeface="黑体" panose="02010609060101010101" pitchFamily="49" charset="-122"/>
              </a:rPr>
              <a:t>(</a:t>
            </a:r>
            <a:r>
              <a:rPr lang="zh-CN" altLang="en-US" sz="3000" b="1" dirty="0">
                <a:solidFill>
                  <a:srgbClr val="0000FF"/>
                </a:solidFill>
                <a:latin typeface="黑体" panose="02010609060101010101" pitchFamily="49" charset="-122"/>
                <a:ea typeface="黑体" panose="02010609060101010101" pitchFamily="49" charset="-122"/>
              </a:rPr>
              <a:t>那么我要</a:t>
            </a:r>
            <a:r>
              <a:rPr lang="en-US" altLang="zh-CN" sz="3000" b="1" dirty="0">
                <a:solidFill>
                  <a:srgbClr val="0000FF"/>
                </a:solidFill>
                <a:latin typeface="黑体" panose="02010609060101010101" pitchFamily="49" charset="-122"/>
                <a:ea typeface="黑体" panose="02010609060101010101" pitchFamily="49" charset="-122"/>
              </a:rPr>
              <a:t>)</a:t>
            </a:r>
            <a:r>
              <a:rPr lang="zh-CN" altLang="en-US" sz="3000" b="1" dirty="0">
                <a:solidFill>
                  <a:srgbClr val="0000FF"/>
                </a:solidFill>
                <a:latin typeface="黑体" panose="02010609060101010101" pitchFamily="49" charset="-122"/>
                <a:ea typeface="黑体" panose="02010609060101010101" pitchFamily="49" charset="-122"/>
              </a:rPr>
              <a:t>舍弃鱼而选取熊掌。生命是我所喜爱的，大义也是我所喜爱的；如果这两样东西不能同时得到的话，那么我就只好牺牲生命而选取大义了。</a:t>
            </a:r>
            <a:endParaRPr lang="zh-CN" altLang="en-US" sz="3000" b="1" dirty="0">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charRg st="4294967295" end="429496729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charRg st="0"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charRg st="5" end="1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3" name="Rectangle 7"/>
          <p:cNvSpPr/>
          <p:nvPr/>
        </p:nvSpPr>
        <p:spPr>
          <a:xfrm>
            <a:off x="255905" y="2181675"/>
            <a:ext cx="8632825" cy="2663825"/>
          </a:xfrm>
          <a:prstGeom prst="rect">
            <a:avLst/>
          </a:prstGeom>
          <a:solidFill>
            <a:schemeClr val="bg1">
              <a:alpha val="32000"/>
            </a:schemeClr>
          </a:solidFill>
          <a:ln w="9525">
            <a:noFill/>
          </a:ln>
        </p:spPr>
        <p:txBody>
          <a:bodyPr anchor="t">
            <a:spAutoFit/>
          </a:bodyPr>
          <a:p>
            <a:pPr>
              <a:lnSpc>
                <a:spcPct val="110000"/>
              </a:lnSpc>
            </a:pPr>
            <a:r>
              <a:rPr lang="en-US" altLang="zh-CN" sz="3200" b="1" dirty="0">
                <a:solidFill>
                  <a:srgbClr val="FF0000"/>
                </a:solidFill>
                <a:latin typeface="黑体" panose="02010609060101010101" pitchFamily="49" charset="-122"/>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译文</a:t>
            </a:r>
            <a:r>
              <a:rPr lang="en-US" altLang="zh-CN" sz="3200" b="1" dirty="0">
                <a:solidFill>
                  <a:srgbClr val="FF0000"/>
                </a:solidFill>
                <a:latin typeface="黑体" panose="02010609060101010101" pitchFamily="49" charset="-122"/>
                <a:ea typeface="黑体" panose="02010609060101010101" pitchFamily="49" charset="-122"/>
              </a:rPr>
              <a:t>】</a:t>
            </a:r>
            <a:endParaRPr lang="en-US" altLang="zh-CN" sz="3200" b="1" dirty="0">
              <a:solidFill>
                <a:srgbClr val="FF0000"/>
              </a:solidFill>
              <a:latin typeface="黑体" panose="02010609060101010101" pitchFamily="49" charset="-122"/>
              <a:ea typeface="黑体" panose="02010609060101010101" pitchFamily="49" charset="-122"/>
            </a:endParaRPr>
          </a:p>
          <a:p>
            <a:pPr>
              <a:lnSpc>
                <a:spcPct val="110000"/>
              </a:lnSpc>
            </a:pPr>
            <a:r>
              <a:rPr lang="zh-CN" altLang="en-US" sz="2800" b="1" dirty="0">
                <a:latin typeface="Arial" panose="020B0604020202020204" pitchFamily="34" charset="0"/>
                <a:ea typeface="宋体" panose="02010600030101010101" pitchFamily="2" charset="-122"/>
              </a:rPr>
              <a:t>       </a:t>
            </a:r>
            <a:r>
              <a:rPr lang="en-US" altLang="zh-CN" sz="3000" b="1" dirty="0">
                <a:solidFill>
                  <a:srgbClr val="0000FF"/>
                </a:solidFill>
                <a:latin typeface="黑体" panose="02010609060101010101" pitchFamily="49" charset="-122"/>
                <a:ea typeface="黑体" panose="02010609060101010101" pitchFamily="49" charset="-122"/>
              </a:rPr>
              <a:t>生命是我所喜爱的，但我所喜爱的还有胜过生命的东西，所以我不做苟且偷生的事；死亡是我所厌恶的，但我所厌恶的还有超过死亡的事，所以有灾祸我不躲避。</a:t>
            </a:r>
            <a:endParaRPr lang="en-US" altLang="zh-CN" sz="3000" b="1" dirty="0">
              <a:solidFill>
                <a:srgbClr val="0000FF"/>
              </a:solidFill>
              <a:latin typeface="黑体" panose="02010609060101010101" pitchFamily="49" charset="-122"/>
              <a:ea typeface="黑体" panose="02010609060101010101" pitchFamily="49" charset="-122"/>
            </a:endParaRPr>
          </a:p>
        </p:txBody>
      </p:sp>
      <p:sp>
        <p:nvSpPr>
          <p:cNvPr id="2" name="矩形 1"/>
          <p:cNvSpPr/>
          <p:nvPr/>
        </p:nvSpPr>
        <p:spPr>
          <a:xfrm>
            <a:off x="241300" y="196030"/>
            <a:ext cx="8642350" cy="1845310"/>
          </a:xfrm>
          <a:prstGeom prst="rect">
            <a:avLst/>
          </a:prstGeom>
          <a:solidFill>
            <a:schemeClr val="bg1">
              <a:alpha val="32000"/>
            </a:schemeClr>
          </a:solidFill>
          <a:ln w="9525">
            <a:noFill/>
          </a:ln>
        </p:spPr>
        <p:txBody>
          <a:bodyPr anchor="t">
            <a:spAutoFit/>
          </a:bodyPr>
          <a:p>
            <a:pPr>
              <a:lnSpc>
                <a:spcPct val="190000"/>
              </a:lnSpc>
            </a:pPr>
            <a:r>
              <a:rPr lang="zh-CN" altLang="en-US" sz="3000" b="1" dirty="0">
                <a:latin typeface="黑体" panose="02010609060101010101" pitchFamily="49" charset="-122"/>
                <a:ea typeface="黑体" panose="02010609060101010101" pitchFamily="49" charset="-122"/>
              </a:rPr>
              <a:t>生亦我所欲，所欲有</a:t>
            </a:r>
            <a:r>
              <a:rPr lang="zh-CN" altLang="en-US" sz="3000" b="1" dirty="0">
                <a:solidFill>
                  <a:srgbClr val="FF0000"/>
                </a:solidFill>
                <a:latin typeface="黑体" panose="02010609060101010101" pitchFamily="49" charset="-122"/>
                <a:ea typeface="黑体" panose="02010609060101010101" pitchFamily="49" charset="-122"/>
              </a:rPr>
              <a:t>甚于</a:t>
            </a:r>
            <a:r>
              <a:rPr lang="zh-CN" altLang="en-US" sz="3000" b="1" dirty="0">
                <a:latin typeface="黑体" panose="02010609060101010101" pitchFamily="49" charset="-122"/>
                <a:ea typeface="黑体" panose="02010609060101010101" pitchFamily="49" charset="-122"/>
              </a:rPr>
              <a:t>生者，故不</a:t>
            </a:r>
            <a:r>
              <a:rPr lang="zh-CN" altLang="en-US" sz="3000" b="1" dirty="0">
                <a:solidFill>
                  <a:srgbClr val="FF0000"/>
                </a:solidFill>
                <a:latin typeface="黑体" panose="02010609060101010101" pitchFamily="49" charset="-122"/>
                <a:ea typeface="黑体" panose="02010609060101010101" pitchFamily="49" charset="-122"/>
              </a:rPr>
              <a:t>为</a:t>
            </a:r>
            <a:r>
              <a:rPr lang="zh-CN" altLang="en-US" sz="3000" b="1" u="sng" dirty="0">
                <a:solidFill>
                  <a:srgbClr val="FF0000"/>
                </a:solidFill>
                <a:latin typeface="黑体" panose="02010609060101010101" pitchFamily="49" charset="-122"/>
                <a:ea typeface="黑体" panose="02010609060101010101" pitchFamily="49" charset="-122"/>
              </a:rPr>
              <a:t>苟</a:t>
            </a:r>
            <a:r>
              <a:rPr lang="zh-CN" altLang="en-US" sz="3000" b="1" dirty="0">
                <a:latin typeface="黑体" panose="02010609060101010101" pitchFamily="49" charset="-122"/>
                <a:ea typeface="黑体" panose="02010609060101010101" pitchFamily="49" charset="-122"/>
              </a:rPr>
              <a:t>得也；死亦我所</a:t>
            </a:r>
            <a:r>
              <a:rPr lang="zh-CN" altLang="en-US" sz="3000" b="1" u="sng" dirty="0">
                <a:solidFill>
                  <a:srgbClr val="C00000"/>
                </a:solidFill>
                <a:latin typeface="黑体" panose="02010609060101010101" pitchFamily="49" charset="-122"/>
                <a:ea typeface="黑体" panose="02010609060101010101" pitchFamily="49" charset="-122"/>
              </a:rPr>
              <a:t>恶</a:t>
            </a:r>
            <a:r>
              <a:rPr lang="zh-CN" altLang="en-US" sz="3000" b="1" dirty="0">
                <a:latin typeface="黑体" panose="02010609060101010101" pitchFamily="49" charset="-122"/>
                <a:ea typeface="黑体" panose="02010609060101010101" pitchFamily="49" charset="-122"/>
              </a:rPr>
              <a:t>，所恶有甚于死者，故</a:t>
            </a:r>
            <a:r>
              <a:rPr lang="zh-CN" altLang="en-US" sz="3000" b="1" dirty="0">
                <a:solidFill>
                  <a:srgbClr val="FF0000"/>
                </a:solidFill>
                <a:latin typeface="黑体" panose="02010609060101010101" pitchFamily="49" charset="-122"/>
                <a:ea typeface="黑体" panose="02010609060101010101" pitchFamily="49" charset="-122"/>
              </a:rPr>
              <a:t>患</a:t>
            </a:r>
            <a:r>
              <a:rPr lang="zh-CN" altLang="en-US" sz="3000" b="1" dirty="0">
                <a:latin typeface="黑体" panose="02010609060101010101" pitchFamily="49" charset="-122"/>
                <a:ea typeface="黑体" panose="02010609060101010101" pitchFamily="49" charset="-122"/>
              </a:rPr>
              <a:t>有所不</a:t>
            </a:r>
            <a:r>
              <a:rPr lang="zh-CN" altLang="en-US" sz="3000" b="1" dirty="0">
                <a:solidFill>
                  <a:srgbClr val="FF0000"/>
                </a:solidFill>
                <a:latin typeface="黑体" panose="02010609060101010101" pitchFamily="49" charset="-122"/>
                <a:ea typeface="黑体" panose="02010609060101010101" pitchFamily="49" charset="-122"/>
              </a:rPr>
              <a:t>辟</a:t>
            </a:r>
            <a:r>
              <a:rPr lang="zh-CN" altLang="en-US" sz="3000" b="1" dirty="0">
                <a:latin typeface="黑体" panose="02010609060101010101" pitchFamily="49" charset="-122"/>
                <a:ea typeface="黑体" panose="02010609060101010101" pitchFamily="49" charset="-122"/>
              </a:rPr>
              <a:t>也。</a:t>
            </a:r>
            <a:endParaRPr lang="zh-CN" altLang="en-US" sz="3000" b="1" dirty="0">
              <a:latin typeface="黑体" panose="02010609060101010101" pitchFamily="49" charset="-122"/>
              <a:ea typeface="黑体" panose="02010609060101010101" pitchFamily="49" charset="-122"/>
            </a:endParaRPr>
          </a:p>
        </p:txBody>
      </p:sp>
      <p:sp>
        <p:nvSpPr>
          <p:cNvPr id="3" name="Rectangle 10"/>
          <p:cNvSpPr/>
          <p:nvPr/>
        </p:nvSpPr>
        <p:spPr>
          <a:xfrm>
            <a:off x="2644775" y="196030"/>
            <a:ext cx="2736850"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动词，超过、胜过</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0" name="Rectangle 10"/>
          <p:cNvSpPr/>
          <p:nvPr/>
        </p:nvSpPr>
        <p:spPr>
          <a:xfrm>
            <a:off x="5706428" y="196030"/>
            <a:ext cx="1152525"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做，干</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4" name="Rectangle 10"/>
          <p:cNvSpPr/>
          <p:nvPr/>
        </p:nvSpPr>
        <p:spPr>
          <a:xfrm>
            <a:off x="6935470" y="196348"/>
            <a:ext cx="900113"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苟且</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8" name="Rectangle 10"/>
          <p:cNvSpPr/>
          <p:nvPr/>
        </p:nvSpPr>
        <p:spPr>
          <a:xfrm>
            <a:off x="4843145" y="1067250"/>
            <a:ext cx="1892300" cy="460375"/>
          </a:xfrm>
          <a:prstGeom prst="rect">
            <a:avLst/>
          </a:prstGeom>
          <a:noFill/>
          <a:ln w="9525">
            <a:noFill/>
          </a:ln>
        </p:spPr>
        <p:txBody>
          <a:bodyPr wrap="square" anchor="t">
            <a:spAutoFit/>
          </a:bodyPr>
          <a:p>
            <a:r>
              <a:rPr lang="zh-CN" altLang="en-US" sz="2400" b="1" dirty="0">
                <a:solidFill>
                  <a:srgbClr val="0000FF"/>
                </a:solidFill>
                <a:latin typeface="Arial" panose="020B0604020202020204" pitchFamily="34" charset="0"/>
                <a:ea typeface="宋体" panose="02010600030101010101" pitchFamily="2" charset="-122"/>
              </a:rPr>
              <a:t>祸患，灾难</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22" name="Rectangle 10"/>
          <p:cNvSpPr/>
          <p:nvPr/>
        </p:nvSpPr>
        <p:spPr>
          <a:xfrm>
            <a:off x="6740525" y="1067250"/>
            <a:ext cx="2147888"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同</a:t>
            </a:r>
            <a:r>
              <a:rPr lang="en-US" altLang="zh-CN" sz="2400" b="1" dirty="0">
                <a:solidFill>
                  <a:srgbClr val="0000FF"/>
                </a:solidFill>
                <a:latin typeface="Arial" panose="020B0604020202020204" pitchFamily="34" charset="0"/>
                <a:ea typeface="宋体" panose="02010600030101010101" pitchFamily="2" charset="-122"/>
              </a:rPr>
              <a:t>“</a:t>
            </a:r>
            <a:r>
              <a:rPr lang="zh-CN" altLang="en-US" sz="2400" b="1" dirty="0">
                <a:solidFill>
                  <a:srgbClr val="0000FF"/>
                </a:solidFill>
                <a:latin typeface="Arial" panose="020B0604020202020204" pitchFamily="34" charset="0"/>
                <a:ea typeface="宋体" panose="02010600030101010101" pitchFamily="2" charset="-122"/>
              </a:rPr>
              <a:t>避</a:t>
            </a:r>
            <a:r>
              <a:rPr lang="en-US" altLang="zh-CN" sz="2400" b="1" dirty="0">
                <a:solidFill>
                  <a:srgbClr val="0000FF"/>
                </a:solidFill>
                <a:latin typeface="Arial" panose="020B0604020202020204" pitchFamily="34" charset="0"/>
                <a:ea typeface="宋体" panose="02010600030101010101" pitchFamily="2" charset="-122"/>
              </a:rPr>
              <a:t>”</a:t>
            </a:r>
            <a:r>
              <a:rPr lang="zh-CN" altLang="en-US" sz="2400" b="1" dirty="0">
                <a:solidFill>
                  <a:srgbClr val="0000FF"/>
                </a:solidFill>
                <a:latin typeface="Arial" panose="020B0604020202020204" pitchFamily="34" charset="0"/>
                <a:ea typeface="宋体" panose="02010600030101010101" pitchFamily="2" charset="-122"/>
              </a:rPr>
              <a:t>，躲避</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5" name="文本框 4"/>
          <p:cNvSpPr txBox="1"/>
          <p:nvPr/>
        </p:nvSpPr>
        <p:spPr>
          <a:xfrm>
            <a:off x="8524875" y="4524375"/>
            <a:ext cx="628650" cy="632460"/>
          </a:xfrm>
          <a:prstGeom prst="rect">
            <a:avLst/>
          </a:prstGeom>
          <a:noFill/>
        </p:spPr>
        <p:txBody>
          <a:bodyPr wrap="square" rtlCol="0">
            <a:spAutoFit/>
          </a:bodyPr>
          <a:p>
            <a:pPr>
              <a:lnSpc>
                <a:spcPct val="110000"/>
              </a:lnSpc>
            </a:pPr>
            <a:r>
              <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rPr>
              <a:t>②</a:t>
            </a:r>
            <a:endPar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endParaRPr>
          </a:p>
        </p:txBody>
      </p:sp>
      <p:sp>
        <p:nvSpPr>
          <p:cNvPr id="4" name="Rectangle 10"/>
          <p:cNvSpPr/>
          <p:nvPr/>
        </p:nvSpPr>
        <p:spPr>
          <a:xfrm>
            <a:off x="752475" y="1067250"/>
            <a:ext cx="1892300" cy="460375"/>
          </a:xfrm>
          <a:prstGeom prst="rect">
            <a:avLst/>
          </a:prstGeom>
          <a:noFill/>
          <a:ln w="9525">
            <a:noFill/>
          </a:ln>
        </p:spPr>
        <p:txBody>
          <a:bodyPr wrap="square" anchor="t">
            <a:spAutoFit/>
          </a:bodyPr>
          <a:p>
            <a:r>
              <a:rPr lang="zh-CN" altLang="en-US" sz="2400" b="1" dirty="0">
                <a:solidFill>
                  <a:srgbClr val="0000FF"/>
                </a:solidFill>
                <a:latin typeface="Arial" panose="020B0604020202020204" pitchFamily="34" charset="0"/>
                <a:ea typeface="宋体" panose="02010600030101010101" pitchFamily="2" charset="-122"/>
              </a:rPr>
              <a:t>讨厌，憎恨</a:t>
            </a:r>
            <a:endParaRPr lang="zh-CN" altLang="en-US" sz="2400" b="1" dirty="0">
              <a:solidFill>
                <a:srgbClr val="0000FF"/>
              </a:solidFill>
              <a:latin typeface="Arial" panose="020B0604020202020204" pitchFamily="34" charset="0"/>
              <a:ea typeface="宋体" panose="02010600030101010101" pitchFamily="2"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linds(horizontal)">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3">
                                            <p:txEl>
                                              <p:charRg st="4294967295" end="4294967295"/>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3">
                                            <p:txEl>
                                              <p:charRg st="0" end="5"/>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3">
                                            <p:txEl>
                                              <p:charRg st="5" end="8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10" grpId="0"/>
      <p:bldP spid="14" grpId="0"/>
      <p:bldP spid="18" grpId="0"/>
      <p:bldP spid="22" grpId="0"/>
      <p:bldP spid="2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5" name="Rectangle 7"/>
          <p:cNvSpPr/>
          <p:nvPr/>
        </p:nvSpPr>
        <p:spPr>
          <a:xfrm>
            <a:off x="194310" y="2067375"/>
            <a:ext cx="8632825" cy="2663825"/>
          </a:xfrm>
          <a:prstGeom prst="rect">
            <a:avLst/>
          </a:prstGeom>
          <a:solidFill>
            <a:schemeClr val="bg1">
              <a:alpha val="32000"/>
            </a:schemeClr>
          </a:solidFill>
          <a:ln w="9525">
            <a:noFill/>
          </a:ln>
        </p:spPr>
        <p:txBody>
          <a:bodyPr anchor="t">
            <a:spAutoFit/>
          </a:bodyPr>
          <a:p>
            <a:pPr>
              <a:lnSpc>
                <a:spcPct val="110000"/>
              </a:lnSpc>
            </a:pPr>
            <a:r>
              <a:rPr lang="en-US" altLang="zh-CN" sz="3200" b="1" dirty="0">
                <a:solidFill>
                  <a:srgbClr val="FF0000"/>
                </a:solidFill>
                <a:latin typeface="黑体" panose="02010609060101010101" pitchFamily="49" charset="-122"/>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译文</a:t>
            </a:r>
            <a:r>
              <a:rPr lang="en-US" altLang="zh-CN" sz="3200" b="1" dirty="0">
                <a:solidFill>
                  <a:srgbClr val="FF0000"/>
                </a:solidFill>
                <a:latin typeface="黑体" panose="02010609060101010101" pitchFamily="49" charset="-122"/>
                <a:ea typeface="黑体" panose="02010609060101010101" pitchFamily="49" charset="-122"/>
              </a:rPr>
              <a:t>】</a:t>
            </a:r>
            <a:endParaRPr lang="en-US" altLang="zh-CN" sz="3200" b="1" dirty="0">
              <a:solidFill>
                <a:srgbClr val="FF0000"/>
              </a:solidFill>
              <a:latin typeface="黑体" panose="02010609060101010101" pitchFamily="49" charset="-122"/>
              <a:ea typeface="黑体" panose="02010609060101010101" pitchFamily="49" charset="-122"/>
            </a:endParaRPr>
          </a:p>
          <a:p>
            <a:pPr>
              <a:lnSpc>
                <a:spcPct val="110000"/>
              </a:lnSpc>
            </a:pPr>
            <a:r>
              <a:rPr lang="zh-CN" altLang="en-US" sz="2800" b="1" dirty="0">
                <a:latin typeface="Arial" panose="020B0604020202020204" pitchFamily="34" charset="0"/>
                <a:ea typeface="宋体" panose="02010600030101010101" pitchFamily="2" charset="-122"/>
              </a:rPr>
              <a:t>      </a:t>
            </a:r>
            <a:r>
              <a:rPr lang="en-US" altLang="zh-CN" sz="3000" b="1" dirty="0">
                <a:solidFill>
                  <a:srgbClr val="0000FF"/>
                </a:solidFill>
                <a:latin typeface="黑体" panose="02010609060101010101" pitchFamily="49" charset="-122"/>
                <a:ea typeface="黑体" panose="02010609060101010101" pitchFamily="49" charset="-122"/>
              </a:rPr>
              <a:t> 如果人们所喜爱的东西没有超过生命的，那么凡是能够用来求得生存的手段，哪一样不可以采用呢？如果人们所厌恶的事情没有超过死亡的，那么凡是能够用来逃避灾祸的坏事，哪一件不可以做呢？</a:t>
            </a:r>
            <a:endParaRPr lang="en-US" altLang="zh-CN" sz="3000" b="1" dirty="0">
              <a:solidFill>
                <a:srgbClr val="0000FF"/>
              </a:solidFill>
              <a:latin typeface="黑体" panose="02010609060101010101" pitchFamily="49" charset="-122"/>
              <a:ea typeface="黑体" panose="02010609060101010101" pitchFamily="49" charset="-122"/>
            </a:endParaRPr>
          </a:p>
        </p:txBody>
      </p:sp>
      <p:sp>
        <p:nvSpPr>
          <p:cNvPr id="2" name="矩形 1"/>
          <p:cNvSpPr/>
          <p:nvPr/>
        </p:nvSpPr>
        <p:spPr>
          <a:xfrm>
            <a:off x="194310" y="348615"/>
            <a:ext cx="8764905" cy="1845310"/>
          </a:xfrm>
          <a:prstGeom prst="rect">
            <a:avLst/>
          </a:prstGeom>
          <a:solidFill>
            <a:schemeClr val="bg1">
              <a:alpha val="32000"/>
            </a:schemeClr>
          </a:solidFill>
          <a:ln w="9525">
            <a:noFill/>
          </a:ln>
        </p:spPr>
        <p:txBody>
          <a:bodyPr wrap="square" anchor="t">
            <a:spAutoFit/>
          </a:bodyPr>
          <a:p>
            <a:pPr>
              <a:lnSpc>
                <a:spcPct val="190000"/>
              </a:lnSpc>
            </a:pPr>
            <a:r>
              <a:rPr lang="zh-CN" altLang="en-US" sz="3000" b="1" dirty="0">
                <a:solidFill>
                  <a:srgbClr val="FF0000"/>
                </a:solidFill>
                <a:latin typeface="黑体" panose="02010609060101010101" pitchFamily="49" charset="-122"/>
                <a:ea typeface="黑体" panose="02010609060101010101" pitchFamily="49" charset="-122"/>
              </a:rPr>
              <a:t>如使</a:t>
            </a:r>
            <a:r>
              <a:rPr lang="zh-CN" altLang="en-US" sz="3000" b="1" dirty="0">
                <a:latin typeface="黑体" panose="02010609060101010101" pitchFamily="49" charset="-122"/>
                <a:ea typeface="黑体" panose="02010609060101010101" pitchFamily="49" charset="-122"/>
              </a:rPr>
              <a:t>人之所欲莫甚于生，</a:t>
            </a:r>
            <a:r>
              <a:rPr lang="zh-CN" altLang="en-US" sz="3000" b="1" dirty="0">
                <a:solidFill>
                  <a:srgbClr val="FF0000"/>
                </a:solidFill>
                <a:latin typeface="黑体" panose="02010609060101010101" pitchFamily="49" charset="-122"/>
                <a:ea typeface="黑体" panose="02010609060101010101" pitchFamily="49" charset="-122"/>
              </a:rPr>
              <a:t>则</a:t>
            </a:r>
            <a:r>
              <a:rPr lang="zh-CN" altLang="en-US" sz="3000" b="1" dirty="0">
                <a:latin typeface="黑体" panose="02010609060101010101" pitchFamily="49" charset="-122"/>
                <a:ea typeface="黑体" panose="02010609060101010101" pitchFamily="49" charset="-122"/>
              </a:rPr>
              <a:t>凡可以得生者</a:t>
            </a:r>
            <a:r>
              <a:rPr lang="zh-CN" altLang="en-US" sz="3000" b="1" u="sng" dirty="0">
                <a:solidFill>
                  <a:srgbClr val="C00000"/>
                </a:solidFill>
                <a:latin typeface="黑体" panose="02010609060101010101" pitchFamily="49" charset="-122"/>
                <a:ea typeface="黑体" panose="02010609060101010101" pitchFamily="49" charset="-122"/>
              </a:rPr>
              <a:t>何不用也</a:t>
            </a:r>
            <a:r>
              <a:rPr lang="zh-CN" altLang="en-US" sz="3000" b="1" dirty="0">
                <a:latin typeface="黑体" panose="02010609060101010101" pitchFamily="49" charset="-122"/>
                <a:ea typeface="黑体" panose="02010609060101010101" pitchFamily="49" charset="-122"/>
              </a:rPr>
              <a:t>？使人之所恶莫甚于死者，则凡可以辟患者何不</a:t>
            </a:r>
            <a:r>
              <a:rPr lang="zh-CN" altLang="en-US" sz="3000" b="1" dirty="0">
                <a:solidFill>
                  <a:srgbClr val="FF0000"/>
                </a:solidFill>
                <a:latin typeface="黑体" panose="02010609060101010101" pitchFamily="49" charset="-122"/>
                <a:ea typeface="黑体" panose="02010609060101010101" pitchFamily="49" charset="-122"/>
              </a:rPr>
              <a:t>为</a:t>
            </a:r>
            <a:r>
              <a:rPr lang="zh-CN" altLang="en-US" sz="3000" b="1" dirty="0">
                <a:latin typeface="黑体" panose="02010609060101010101" pitchFamily="49" charset="-122"/>
                <a:ea typeface="黑体" panose="02010609060101010101" pitchFamily="49" charset="-122"/>
              </a:rPr>
              <a:t>也？</a:t>
            </a:r>
            <a:endParaRPr lang="zh-CN" altLang="en-US" sz="3000" b="1" dirty="0">
              <a:latin typeface="黑体" panose="02010609060101010101" pitchFamily="49" charset="-122"/>
              <a:ea typeface="黑体" panose="02010609060101010101" pitchFamily="49" charset="-122"/>
            </a:endParaRPr>
          </a:p>
        </p:txBody>
      </p:sp>
      <p:sp>
        <p:nvSpPr>
          <p:cNvPr id="6" name="Rectangle 10"/>
          <p:cNvSpPr/>
          <p:nvPr/>
        </p:nvSpPr>
        <p:spPr>
          <a:xfrm>
            <a:off x="260033" y="272548"/>
            <a:ext cx="2016125"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假如，假使。</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0" name="Rectangle 10"/>
          <p:cNvSpPr/>
          <p:nvPr/>
        </p:nvSpPr>
        <p:spPr>
          <a:xfrm>
            <a:off x="4314825" y="272548"/>
            <a:ext cx="1008063"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那么</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4" name="Rectangle 10"/>
          <p:cNvSpPr/>
          <p:nvPr/>
        </p:nvSpPr>
        <p:spPr>
          <a:xfrm>
            <a:off x="7669213" y="2067375"/>
            <a:ext cx="1223962"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做，干</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3" name="Rectangle 10"/>
          <p:cNvSpPr/>
          <p:nvPr/>
        </p:nvSpPr>
        <p:spPr>
          <a:xfrm>
            <a:off x="6061710" y="1177290"/>
            <a:ext cx="2992755" cy="460375"/>
          </a:xfrm>
          <a:prstGeom prst="rect">
            <a:avLst/>
          </a:prstGeom>
          <a:noFill/>
          <a:ln w="9525">
            <a:noFill/>
          </a:ln>
        </p:spPr>
        <p:txBody>
          <a:bodyPr wrap="square" anchor="t">
            <a:spAutoFit/>
          </a:bodyPr>
          <a:p>
            <a:r>
              <a:rPr lang="zh-CN" altLang="en-US" sz="2400" b="1" dirty="0">
                <a:solidFill>
                  <a:srgbClr val="0000FF"/>
                </a:solidFill>
                <a:latin typeface="Arial" panose="020B0604020202020204" pitchFamily="34" charset="0"/>
                <a:ea typeface="宋体" panose="02010600030101010101" pitchFamily="2" charset="-122"/>
              </a:rPr>
              <a:t>什么（手段）不用呢？</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5" name="文本框 4"/>
          <p:cNvSpPr txBox="1"/>
          <p:nvPr/>
        </p:nvSpPr>
        <p:spPr>
          <a:xfrm>
            <a:off x="8524875" y="4524375"/>
            <a:ext cx="628650" cy="632460"/>
          </a:xfrm>
          <a:prstGeom prst="rect">
            <a:avLst/>
          </a:prstGeom>
          <a:noFill/>
        </p:spPr>
        <p:txBody>
          <a:bodyPr wrap="square" rtlCol="0">
            <a:spAutoFit/>
          </a:bodyPr>
          <a:p>
            <a:pPr>
              <a:lnSpc>
                <a:spcPct val="110000"/>
              </a:lnSpc>
            </a:pPr>
            <a:r>
              <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rPr>
              <a:t>③</a:t>
            </a:r>
            <a:endPar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linds(horizont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linds(horizont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
                                            <p:txEl>
                                              <p:charRg st="4294967295" end="429496729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5">
                                            <p:txEl>
                                              <p:charRg st="0"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
                                            <p:txEl>
                                              <p:charRg st="5" end="10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10" grpId="0"/>
      <p:bldP spid="14" grpId="0"/>
      <p:bldP spid="15"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7411" name="矩形 3"/>
          <p:cNvSpPr/>
          <p:nvPr/>
        </p:nvSpPr>
        <p:spPr>
          <a:xfrm>
            <a:off x="725805" y="1066165"/>
            <a:ext cx="7844790" cy="3449955"/>
          </a:xfrm>
          <a:prstGeom prst="rect">
            <a:avLst/>
          </a:prstGeom>
          <a:solidFill>
            <a:schemeClr val="bg1">
              <a:lumMod val="95000"/>
              <a:alpha val="33000"/>
            </a:schemeClr>
          </a:solidFill>
          <a:ln w="9525">
            <a:noFill/>
          </a:ln>
        </p:spPr>
        <p:txBody>
          <a:bodyPr wrap="square" anchor="t">
            <a:spAutoFit/>
          </a:bodyPr>
          <a:p>
            <a:pPr indent="593725">
              <a:lnSpc>
                <a:spcPct val="130000"/>
              </a:lnSpc>
            </a:pPr>
            <a:r>
              <a:rPr lang="en-US" altLang="zh-CN"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  </a:t>
            </a:r>
            <a:r>
              <a:rPr lang="zh-CN" altLang="zh-CN"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同学们，陈毅的《梅岭三章》里有诗句说</a:t>
            </a:r>
            <a:r>
              <a:rPr lang="zh-CN" altLang="en-US" sz="2800" b="1" dirty="0">
                <a:solidFill>
                  <a:srgbClr val="0000FF"/>
                </a:solidFill>
                <a:latin typeface="黑体" panose="02010609060101010101" pitchFamily="49" charset="-122"/>
                <a:ea typeface="黑体" panose="02010609060101010101" pitchFamily="49" charset="-122"/>
                <a:cs typeface="黑体" panose="02010609060101010101" pitchFamily="49" charset="-122"/>
              </a:rPr>
              <a:t>“取义成仁今日事”</a:t>
            </a:r>
            <a:r>
              <a:rPr lang="zh-CN" altLang="zh-CN"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，其中的</a:t>
            </a:r>
            <a:r>
              <a:rPr lang="zh-CN" altLang="en-US" sz="2800" b="1" dirty="0">
                <a:solidFill>
                  <a:srgbClr val="0000FF"/>
                </a:solidFill>
                <a:latin typeface="黑体" panose="02010609060101010101" pitchFamily="49" charset="-122"/>
                <a:ea typeface="黑体" panose="02010609060101010101" pitchFamily="49" charset="-122"/>
                <a:cs typeface="黑体" panose="02010609060101010101" pitchFamily="49" charset="-122"/>
              </a:rPr>
              <a:t>“取义成仁”</a:t>
            </a:r>
            <a:r>
              <a:rPr lang="zh-CN" altLang="zh-CN"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借用了古语</a:t>
            </a:r>
            <a:r>
              <a:rPr lang="zh-CN" altLang="en-US" sz="2800" b="1" dirty="0">
                <a:solidFill>
                  <a:srgbClr val="0000FF"/>
                </a:solidFill>
                <a:latin typeface="黑体" panose="02010609060101010101" pitchFamily="49" charset="-122"/>
                <a:ea typeface="黑体" panose="02010609060101010101" pitchFamily="49" charset="-122"/>
                <a:cs typeface="黑体" panose="02010609060101010101" pitchFamily="49" charset="-122"/>
              </a:rPr>
              <a:t>“舍生取义”“杀身成仁”</a:t>
            </a:r>
            <a:r>
              <a:rPr lang="zh-CN" altLang="zh-CN"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。“舍生取义”是孟子在《鱼我所欲也》一文中提出的，“舍生取义”是什么意思，孟子在文中是如何阐述的？我们一起到</a:t>
            </a:r>
            <a:r>
              <a:rPr lang="zh-CN" altLang="zh-CN"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《鱼我所欲也》</a:t>
            </a:r>
            <a:r>
              <a:rPr lang="zh-CN" altLang="zh-CN"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一文中去寻求解答。</a:t>
            </a:r>
            <a:endParaRPr lang="zh-CN" altLang="zh-CN" sz="2800" b="1"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grpSp>
        <p:nvGrpSpPr>
          <p:cNvPr id="3" name="组合 2"/>
          <p:cNvGrpSpPr/>
          <p:nvPr/>
        </p:nvGrpSpPr>
        <p:grpSpPr>
          <a:xfrm>
            <a:off x="236220" y="244475"/>
            <a:ext cx="2346325" cy="649104"/>
            <a:chOff x="923" y="1552"/>
            <a:chExt cx="3695" cy="882"/>
          </a:xfrm>
        </p:grpSpPr>
        <p:pic>
          <p:nvPicPr>
            <p:cNvPr id="2" name="图片 1" descr="00 图标-04"/>
            <p:cNvPicPr>
              <a:picLocks noChangeAspect="1"/>
            </p:cNvPicPr>
            <p:nvPr/>
          </p:nvPicPr>
          <p:blipFill>
            <a:blip r:embed="rId2" cstate="print"/>
            <a:stretch>
              <a:fillRect/>
            </a:stretch>
          </p:blipFill>
          <p:spPr>
            <a:xfrm>
              <a:off x="923" y="1552"/>
              <a:ext cx="3695" cy="882"/>
            </a:xfrm>
            <a:prstGeom prst="rect">
              <a:avLst/>
            </a:prstGeom>
          </p:spPr>
        </p:pic>
        <p:sp>
          <p:nvSpPr>
            <p:cNvPr id="5" name="文本框 3"/>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情景导入</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linds(horizontal)">
                                      <p:cBhvr>
                                        <p:cTn id="7"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矩形 1"/>
          <p:cNvSpPr/>
          <p:nvPr/>
        </p:nvSpPr>
        <p:spPr>
          <a:xfrm>
            <a:off x="255270" y="219843"/>
            <a:ext cx="8632825" cy="1863725"/>
          </a:xfrm>
          <a:prstGeom prst="rect">
            <a:avLst/>
          </a:prstGeom>
          <a:solidFill>
            <a:schemeClr val="bg1">
              <a:alpha val="32000"/>
            </a:schemeClr>
          </a:solidFill>
          <a:ln w="9525">
            <a:noFill/>
          </a:ln>
        </p:spPr>
        <p:txBody>
          <a:bodyPr anchor="t">
            <a:spAutoFit/>
          </a:bodyPr>
          <a:p>
            <a:pPr>
              <a:lnSpc>
                <a:spcPct val="180000"/>
              </a:lnSpc>
            </a:pPr>
            <a:r>
              <a:rPr lang="zh-CN" altLang="en-US" sz="3200" b="1" dirty="0">
                <a:solidFill>
                  <a:srgbClr val="FF0000"/>
                </a:solidFill>
                <a:latin typeface="黑体" panose="02010609060101010101" pitchFamily="49" charset="-122"/>
                <a:ea typeface="黑体" panose="02010609060101010101" pitchFamily="49" charset="-122"/>
              </a:rPr>
              <a:t>由是</a:t>
            </a:r>
            <a:r>
              <a:rPr lang="zh-CN" altLang="en-US" sz="3200" b="1" dirty="0">
                <a:latin typeface="黑体" panose="02010609060101010101" pitchFamily="49" charset="-122"/>
                <a:ea typeface="黑体" panose="02010609060101010101" pitchFamily="49" charset="-122"/>
              </a:rPr>
              <a:t>则生而有不用也，由是则可以辟患而有不为也。</a:t>
            </a:r>
            <a:r>
              <a:rPr lang="zh-CN" altLang="en-US" sz="3200" b="1" dirty="0">
                <a:solidFill>
                  <a:srgbClr val="FF0000"/>
                </a:solidFill>
                <a:latin typeface="黑体" panose="02010609060101010101" pitchFamily="49" charset="-122"/>
                <a:ea typeface="黑体" panose="02010609060101010101" pitchFamily="49" charset="-122"/>
              </a:rPr>
              <a:t>是故</a:t>
            </a:r>
            <a:r>
              <a:rPr lang="zh-CN" altLang="en-US" sz="3200" b="1" dirty="0">
                <a:latin typeface="黑体" panose="02010609060101010101" pitchFamily="49" charset="-122"/>
                <a:ea typeface="黑体" panose="02010609060101010101" pitchFamily="49" charset="-122"/>
              </a:rPr>
              <a:t>所欲有甚于生者，所恶有甚于死者。</a:t>
            </a:r>
            <a:endParaRPr lang="zh-CN" altLang="en-US" sz="3200" b="1" dirty="0">
              <a:latin typeface="黑体" panose="02010609060101010101" pitchFamily="49" charset="-122"/>
              <a:ea typeface="黑体" panose="02010609060101010101" pitchFamily="49" charset="-122"/>
            </a:endParaRPr>
          </a:p>
        </p:txBody>
      </p:sp>
      <p:sp>
        <p:nvSpPr>
          <p:cNvPr id="6" name="Rectangle 10"/>
          <p:cNvSpPr/>
          <p:nvPr/>
        </p:nvSpPr>
        <p:spPr>
          <a:xfrm>
            <a:off x="34925" y="219525"/>
            <a:ext cx="2232025"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由于这个原因</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0" name="Rectangle 10"/>
          <p:cNvSpPr/>
          <p:nvPr/>
        </p:nvSpPr>
        <p:spPr>
          <a:xfrm>
            <a:off x="1136650" y="1033278"/>
            <a:ext cx="2089150"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因为这个缘故</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1" name="Rectangle 7"/>
          <p:cNvSpPr/>
          <p:nvPr/>
        </p:nvSpPr>
        <p:spPr>
          <a:xfrm>
            <a:off x="255270" y="2026418"/>
            <a:ext cx="8632825" cy="2990215"/>
          </a:xfrm>
          <a:prstGeom prst="rect">
            <a:avLst/>
          </a:prstGeom>
          <a:solidFill>
            <a:schemeClr val="bg1">
              <a:alpha val="32000"/>
            </a:schemeClr>
          </a:solidFill>
          <a:ln w="9525">
            <a:noFill/>
          </a:ln>
        </p:spPr>
        <p:txBody>
          <a:bodyPr anchor="t">
            <a:spAutoFit/>
          </a:bodyPr>
          <a:p>
            <a:pPr>
              <a:lnSpc>
                <a:spcPct val="120000"/>
              </a:lnSpc>
            </a:pPr>
            <a:r>
              <a:rPr lang="en-US" altLang="zh-CN" sz="3200" b="1" dirty="0">
                <a:solidFill>
                  <a:srgbClr val="FF0000"/>
                </a:solidFill>
                <a:latin typeface="黑体" panose="02010609060101010101" pitchFamily="49" charset="-122"/>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译文</a:t>
            </a:r>
            <a:r>
              <a:rPr lang="en-US" altLang="zh-CN" sz="3200" b="1" dirty="0">
                <a:solidFill>
                  <a:srgbClr val="FF0000"/>
                </a:solidFill>
                <a:latin typeface="黑体" panose="02010609060101010101" pitchFamily="49" charset="-122"/>
                <a:ea typeface="黑体" panose="02010609060101010101" pitchFamily="49" charset="-122"/>
              </a:rPr>
              <a:t>】</a:t>
            </a:r>
            <a:endParaRPr lang="en-US" altLang="zh-CN" sz="3200" b="1" dirty="0">
              <a:solidFill>
                <a:srgbClr val="FF0000"/>
              </a:solidFill>
              <a:latin typeface="黑体" panose="02010609060101010101" pitchFamily="49" charset="-122"/>
              <a:ea typeface="黑体" panose="02010609060101010101" pitchFamily="49" charset="-122"/>
            </a:endParaRPr>
          </a:p>
          <a:p>
            <a:pPr>
              <a:lnSpc>
                <a:spcPct val="100000"/>
              </a:lnSpc>
            </a:pPr>
            <a:r>
              <a:rPr lang="zh-CN" altLang="en-US" sz="2800" b="1" dirty="0">
                <a:latin typeface="Arial" panose="020B0604020202020204" pitchFamily="34" charset="0"/>
                <a:ea typeface="宋体" panose="02010600030101010101" pitchFamily="2" charset="-122"/>
              </a:rPr>
              <a:t>       </a:t>
            </a:r>
            <a:r>
              <a:rPr lang="en-US" altLang="zh-CN" sz="3000" b="1" dirty="0">
                <a:solidFill>
                  <a:srgbClr val="0000FF"/>
                </a:solidFill>
                <a:latin typeface="黑体" panose="02010609060101010101" pitchFamily="49" charset="-122"/>
                <a:ea typeface="黑体" panose="02010609060101010101" pitchFamily="49" charset="-122"/>
              </a:rPr>
              <a:t>采用某种手段就能够活命，可是有的人却不肯采用；采用某种办法就能够躲避灾祸，可是有的人也不肯采用。由此可见，他们所喜爱的有比生命更宝贵的东西（那就是“义”），他们所厌恶的，有比死亡更严重的事（那就是“不义”）。 </a:t>
            </a:r>
            <a:endParaRPr lang="en-US" altLang="zh-CN" sz="3000" b="1" dirty="0">
              <a:solidFill>
                <a:srgbClr val="0000FF"/>
              </a:solidFill>
              <a:latin typeface="黑体" panose="02010609060101010101" pitchFamily="49" charset="-122"/>
              <a:ea typeface="黑体" panose="02010609060101010101" pitchFamily="49" charset="-122"/>
            </a:endParaRPr>
          </a:p>
        </p:txBody>
      </p:sp>
      <p:sp>
        <p:nvSpPr>
          <p:cNvPr id="5" name="文本框 4"/>
          <p:cNvSpPr txBox="1"/>
          <p:nvPr/>
        </p:nvSpPr>
        <p:spPr>
          <a:xfrm>
            <a:off x="8524875" y="4524375"/>
            <a:ext cx="628650" cy="632460"/>
          </a:xfrm>
          <a:prstGeom prst="rect">
            <a:avLst/>
          </a:prstGeom>
          <a:noFill/>
        </p:spPr>
        <p:txBody>
          <a:bodyPr wrap="square" rtlCol="0">
            <a:spAutoFit/>
          </a:bodyPr>
          <a:p>
            <a:pPr>
              <a:lnSpc>
                <a:spcPct val="110000"/>
              </a:lnSpc>
            </a:pPr>
            <a:r>
              <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rPr>
              <a:t>④</a:t>
            </a:r>
            <a:endPar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xEl>
                                              <p:charRg st="4294967295" end="429496729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xEl>
                                              <p:charRg st="0"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1">
                                            <p:txEl>
                                              <p:charRg st="5" end="1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10" grpId="0"/>
      <p:bldP spid="1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Rectangle 3"/>
          <p:cNvSpPr txBox="1"/>
          <p:nvPr/>
        </p:nvSpPr>
        <p:spPr>
          <a:xfrm>
            <a:off x="603250" y="547820"/>
            <a:ext cx="8280400" cy="649288"/>
          </a:xfrm>
          <a:prstGeom prst="rect">
            <a:avLst/>
          </a:prstGeom>
          <a:solidFill>
            <a:schemeClr val="bg1">
              <a:alpha val="32000"/>
            </a:schemeClr>
          </a:solidFill>
          <a:ln w="9525">
            <a:noFill/>
          </a:ln>
        </p:spPr>
        <p:txBody>
          <a:bodyPr anchor="t"/>
          <a:p>
            <a:pPr eaLnBrk="0" hangingPunct="0"/>
            <a:r>
              <a:rPr lang="zh-CN" altLang="en-US" sz="3000" b="1" dirty="0">
                <a:solidFill>
                  <a:srgbClr val="FF0000"/>
                </a:solidFill>
                <a:latin typeface="黑体" panose="02010609060101010101" pitchFamily="49" charset="-122"/>
                <a:ea typeface="黑体" panose="02010609060101010101" pitchFamily="49" charset="-122"/>
              </a:rPr>
              <a:t>非独</a:t>
            </a:r>
            <a:r>
              <a:rPr lang="zh-CN" altLang="en-US" sz="3000" b="1" dirty="0">
                <a:latin typeface="黑体" panose="02010609060101010101" pitchFamily="49" charset="-122"/>
                <a:ea typeface="黑体" panose="02010609060101010101" pitchFamily="49" charset="-122"/>
              </a:rPr>
              <a:t>贤者有</a:t>
            </a:r>
            <a:r>
              <a:rPr lang="zh-CN" altLang="en-US" sz="3000" b="1" dirty="0">
                <a:solidFill>
                  <a:srgbClr val="FF0000"/>
                </a:solidFill>
                <a:latin typeface="黑体" panose="02010609060101010101" pitchFamily="49" charset="-122"/>
                <a:ea typeface="黑体" panose="02010609060101010101" pitchFamily="49" charset="-122"/>
              </a:rPr>
              <a:t>是心</a:t>
            </a:r>
            <a:r>
              <a:rPr lang="zh-CN" altLang="en-US" sz="3000" b="1" dirty="0">
                <a:latin typeface="黑体" panose="02010609060101010101" pitchFamily="49" charset="-122"/>
                <a:ea typeface="黑体" panose="02010609060101010101" pitchFamily="49" charset="-122"/>
              </a:rPr>
              <a:t>也，人皆有之，贤者能</a:t>
            </a:r>
            <a:r>
              <a:rPr lang="zh-CN" altLang="en-US" sz="3000" b="1" dirty="0">
                <a:solidFill>
                  <a:srgbClr val="FF0000"/>
                </a:solidFill>
                <a:latin typeface="黑体" panose="02010609060101010101" pitchFamily="49" charset="-122"/>
                <a:ea typeface="黑体" panose="02010609060101010101" pitchFamily="49" charset="-122"/>
              </a:rPr>
              <a:t>勿丧</a:t>
            </a:r>
            <a:r>
              <a:rPr lang="zh-CN" altLang="en-US" sz="3000" b="1" dirty="0">
                <a:latin typeface="黑体" panose="02010609060101010101" pitchFamily="49" charset="-122"/>
                <a:ea typeface="黑体" panose="02010609060101010101" pitchFamily="49" charset="-122"/>
              </a:rPr>
              <a:t>耳。 </a:t>
            </a:r>
            <a:endParaRPr lang="zh-CN" altLang="en-US" sz="3000" b="1" dirty="0">
              <a:latin typeface="黑体" panose="02010609060101010101" pitchFamily="49" charset="-122"/>
              <a:ea typeface="黑体" panose="02010609060101010101" pitchFamily="49" charset="-122"/>
            </a:endParaRPr>
          </a:p>
        </p:txBody>
      </p:sp>
      <p:sp>
        <p:nvSpPr>
          <p:cNvPr id="6" name="Rectangle 10"/>
          <p:cNvSpPr/>
          <p:nvPr/>
        </p:nvSpPr>
        <p:spPr>
          <a:xfrm>
            <a:off x="250508" y="162375"/>
            <a:ext cx="2198687" cy="460375"/>
          </a:xfrm>
          <a:prstGeom prst="rect">
            <a:avLst/>
          </a:prstGeom>
          <a:noFill/>
          <a:ln w="9525">
            <a:noFill/>
          </a:ln>
        </p:spPr>
        <p:txBody>
          <a:bodyPr wrap="square" anchor="t">
            <a:spAutoFit/>
          </a:bodyPr>
          <a:p>
            <a:r>
              <a:rPr lang="zh-CN" altLang="en-US" sz="2400" b="1" dirty="0">
                <a:solidFill>
                  <a:srgbClr val="0000FF"/>
                </a:solidFill>
                <a:latin typeface="Arial" panose="020B0604020202020204" pitchFamily="34" charset="0"/>
                <a:ea typeface="宋体" panose="02010600030101010101" pitchFamily="2" charset="-122"/>
              </a:rPr>
              <a:t>不仅，不只是</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0" name="Rectangle 10"/>
          <p:cNvSpPr/>
          <p:nvPr/>
        </p:nvSpPr>
        <p:spPr>
          <a:xfrm>
            <a:off x="2448878" y="1038993"/>
            <a:ext cx="1584325"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这种心</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4" name="Rectangle 10"/>
          <p:cNvSpPr/>
          <p:nvPr/>
        </p:nvSpPr>
        <p:spPr>
          <a:xfrm>
            <a:off x="7194550" y="1038993"/>
            <a:ext cx="1152525"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不丧失</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5" name="Rectangle 7"/>
          <p:cNvSpPr/>
          <p:nvPr/>
        </p:nvSpPr>
        <p:spPr>
          <a:xfrm>
            <a:off x="250825" y="1781625"/>
            <a:ext cx="8632825" cy="2762250"/>
          </a:xfrm>
          <a:prstGeom prst="rect">
            <a:avLst/>
          </a:prstGeom>
          <a:noFill/>
          <a:ln w="9525">
            <a:noFill/>
          </a:ln>
        </p:spPr>
        <p:txBody>
          <a:bodyPr anchor="t">
            <a:spAutoFit/>
          </a:bodyPr>
          <a:p>
            <a:pPr>
              <a:lnSpc>
                <a:spcPct val="130000"/>
              </a:lnSpc>
            </a:pPr>
            <a:r>
              <a:rPr lang="en-US" altLang="zh-CN" sz="3200" b="1" dirty="0">
                <a:solidFill>
                  <a:srgbClr val="FF0000"/>
                </a:solidFill>
                <a:latin typeface="黑体" panose="02010609060101010101" pitchFamily="49" charset="-122"/>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译文</a:t>
            </a:r>
            <a:r>
              <a:rPr lang="en-US" altLang="zh-CN" sz="3200" b="1" dirty="0">
                <a:solidFill>
                  <a:srgbClr val="FF0000"/>
                </a:solidFill>
                <a:latin typeface="黑体" panose="02010609060101010101" pitchFamily="49" charset="-122"/>
                <a:ea typeface="黑体" panose="02010609060101010101" pitchFamily="49" charset="-122"/>
              </a:rPr>
              <a:t>】</a:t>
            </a:r>
            <a:endParaRPr lang="en-US" altLang="zh-CN" sz="3200" b="1" dirty="0">
              <a:solidFill>
                <a:srgbClr val="FF0000"/>
              </a:solidFill>
              <a:latin typeface="黑体" panose="02010609060101010101" pitchFamily="49" charset="-122"/>
              <a:ea typeface="黑体" panose="02010609060101010101" pitchFamily="49" charset="-122"/>
            </a:endParaRPr>
          </a:p>
          <a:p>
            <a:pPr>
              <a:lnSpc>
                <a:spcPct val="110000"/>
              </a:lnSpc>
            </a:pPr>
            <a:r>
              <a:rPr lang="zh-CN" altLang="en-US" sz="2800" b="1" dirty="0">
                <a:latin typeface="Arial" panose="020B0604020202020204" pitchFamily="34" charset="0"/>
                <a:ea typeface="宋体" panose="02010600030101010101" pitchFamily="2" charset="-122"/>
              </a:rPr>
              <a:t>       </a:t>
            </a:r>
            <a:r>
              <a:rPr lang="en-US" altLang="zh-CN" sz="3000" b="1" dirty="0">
                <a:solidFill>
                  <a:srgbClr val="0000FF"/>
                </a:solidFill>
                <a:latin typeface="黑体" panose="02010609060101010101" pitchFamily="49" charset="-122"/>
                <a:ea typeface="黑体" panose="02010609060101010101" pitchFamily="49" charset="-122"/>
              </a:rPr>
              <a:t>不只是有道德的人有这颗心（ 辨别“义”与“不义”，并保持它），人人都有这颗心（ 孟子认为人生下来本性是善良的），只是有道德的人能永远不丧失它罢了。</a:t>
            </a:r>
            <a:endParaRPr lang="en-US" altLang="zh-CN" sz="3000" b="1" dirty="0">
              <a:solidFill>
                <a:srgbClr val="0000FF"/>
              </a:solidFill>
              <a:latin typeface="黑体" panose="02010609060101010101" pitchFamily="49" charset="-122"/>
              <a:ea typeface="黑体" panose="02010609060101010101" pitchFamily="49" charset="-122"/>
            </a:endParaRPr>
          </a:p>
        </p:txBody>
      </p:sp>
      <p:sp>
        <p:nvSpPr>
          <p:cNvPr id="5" name="文本框 4"/>
          <p:cNvSpPr txBox="1"/>
          <p:nvPr/>
        </p:nvSpPr>
        <p:spPr>
          <a:xfrm>
            <a:off x="8524875" y="4524375"/>
            <a:ext cx="628650" cy="632460"/>
          </a:xfrm>
          <a:prstGeom prst="rect">
            <a:avLst/>
          </a:prstGeom>
          <a:noFill/>
        </p:spPr>
        <p:txBody>
          <a:bodyPr wrap="square" rtlCol="0">
            <a:spAutoFit/>
          </a:bodyPr>
          <a:p>
            <a:pPr>
              <a:lnSpc>
                <a:spcPct val="110000"/>
              </a:lnSpc>
            </a:pPr>
            <a:r>
              <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rPr>
              <a:t>⑤</a:t>
            </a:r>
            <a:endPar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xEl>
                                              <p:charRg st="0"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xEl>
                                              <p:charRg st="5" end="8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10" grpId="0"/>
      <p:bldP spid="14" grpId="0"/>
      <p:bldP spid="1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5" name="Rectangle 7"/>
          <p:cNvSpPr/>
          <p:nvPr/>
        </p:nvSpPr>
        <p:spPr>
          <a:xfrm>
            <a:off x="255270" y="2267718"/>
            <a:ext cx="8632825" cy="2663825"/>
          </a:xfrm>
          <a:prstGeom prst="rect">
            <a:avLst/>
          </a:prstGeom>
          <a:solidFill>
            <a:schemeClr val="bg1">
              <a:alpha val="32000"/>
            </a:schemeClr>
          </a:solidFill>
          <a:ln w="9525">
            <a:noFill/>
          </a:ln>
        </p:spPr>
        <p:txBody>
          <a:bodyPr anchor="t">
            <a:spAutoFit/>
          </a:bodyPr>
          <a:p>
            <a:pPr>
              <a:lnSpc>
                <a:spcPct val="110000"/>
              </a:lnSpc>
            </a:pPr>
            <a:r>
              <a:rPr lang="en-US" altLang="zh-CN" sz="3200" b="1" dirty="0">
                <a:solidFill>
                  <a:srgbClr val="FF0000"/>
                </a:solidFill>
                <a:latin typeface="黑体" panose="02010609060101010101" pitchFamily="49" charset="-122"/>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译文</a:t>
            </a:r>
            <a:r>
              <a:rPr lang="en-US" altLang="zh-CN" sz="3200" b="1" dirty="0">
                <a:solidFill>
                  <a:srgbClr val="FF0000"/>
                </a:solidFill>
                <a:latin typeface="黑体" panose="02010609060101010101" pitchFamily="49" charset="-122"/>
                <a:ea typeface="黑体" panose="02010609060101010101" pitchFamily="49" charset="-122"/>
              </a:rPr>
              <a:t>】</a:t>
            </a:r>
            <a:endParaRPr lang="en-US" altLang="zh-CN" sz="3200" b="1" dirty="0">
              <a:solidFill>
                <a:srgbClr val="FF0000"/>
              </a:solidFill>
              <a:latin typeface="黑体" panose="02010609060101010101" pitchFamily="49" charset="-122"/>
              <a:ea typeface="黑体" panose="02010609060101010101" pitchFamily="49" charset="-122"/>
            </a:endParaRPr>
          </a:p>
          <a:p>
            <a:pPr>
              <a:lnSpc>
                <a:spcPct val="110000"/>
              </a:lnSpc>
            </a:pPr>
            <a:r>
              <a:rPr lang="zh-CN" altLang="en-US" sz="2800" b="1" dirty="0">
                <a:latin typeface="Arial" panose="020B0604020202020204" pitchFamily="34" charset="0"/>
                <a:ea typeface="宋体" panose="02010600030101010101" pitchFamily="2" charset="-122"/>
              </a:rPr>
              <a:t>      </a:t>
            </a:r>
            <a:r>
              <a:rPr lang="en-US" altLang="zh-CN" sz="3000" b="1" dirty="0">
                <a:solidFill>
                  <a:srgbClr val="0000FF"/>
                </a:solidFill>
                <a:latin typeface="黑体" panose="02010609060101010101" pitchFamily="49" charset="-122"/>
                <a:ea typeface="黑体" panose="02010609060101010101" pitchFamily="49" charset="-122"/>
              </a:rPr>
              <a:t> 一碗饭，一碗汤，吃了就能活下去，不吃就会饿死。没有礼貌地吆喝着给他，过路的饥民也不肯接受；用脚踢着（或踩过）给别人吃，乞丐也因轻视而不肯接受。</a:t>
            </a:r>
            <a:endParaRPr lang="en-US" altLang="zh-CN" sz="3000" b="1" dirty="0">
              <a:solidFill>
                <a:srgbClr val="0000FF"/>
              </a:solidFill>
              <a:latin typeface="黑体" panose="02010609060101010101" pitchFamily="49" charset="-122"/>
              <a:ea typeface="黑体" panose="02010609060101010101" pitchFamily="49" charset="-122"/>
            </a:endParaRPr>
          </a:p>
        </p:txBody>
      </p:sp>
      <p:sp>
        <p:nvSpPr>
          <p:cNvPr id="2" name="矩形 1"/>
          <p:cNvSpPr/>
          <p:nvPr/>
        </p:nvSpPr>
        <p:spPr>
          <a:xfrm>
            <a:off x="255905" y="144595"/>
            <a:ext cx="8632825" cy="2122805"/>
          </a:xfrm>
          <a:prstGeom prst="rect">
            <a:avLst/>
          </a:prstGeom>
          <a:solidFill>
            <a:schemeClr val="bg1">
              <a:alpha val="32000"/>
            </a:schemeClr>
          </a:solidFill>
          <a:ln w="9525">
            <a:noFill/>
          </a:ln>
        </p:spPr>
        <p:txBody>
          <a:bodyPr anchor="t">
            <a:spAutoFit/>
          </a:bodyPr>
          <a:p>
            <a:pPr>
              <a:lnSpc>
                <a:spcPct val="220000"/>
              </a:lnSpc>
            </a:pPr>
            <a:r>
              <a:rPr lang="zh-CN" altLang="en-US" sz="3000" b="1" dirty="0">
                <a:latin typeface="黑体" panose="02010609060101010101" pitchFamily="49" charset="-122"/>
                <a:ea typeface="黑体" panose="02010609060101010101" pitchFamily="49" charset="-122"/>
              </a:rPr>
              <a:t>   一箪食，一</a:t>
            </a:r>
            <a:r>
              <a:rPr lang="zh-CN" altLang="en-US" sz="3000" b="1" dirty="0">
                <a:solidFill>
                  <a:srgbClr val="FF0000"/>
                </a:solidFill>
                <a:latin typeface="黑体" panose="02010609060101010101" pitchFamily="49" charset="-122"/>
                <a:ea typeface="黑体" panose="02010609060101010101" pitchFamily="49" charset="-122"/>
              </a:rPr>
              <a:t>豆 羹</a:t>
            </a:r>
            <a:r>
              <a:rPr lang="zh-CN" altLang="en-US" sz="3000" b="1" dirty="0">
                <a:latin typeface="黑体" panose="02010609060101010101" pitchFamily="49" charset="-122"/>
                <a:ea typeface="黑体" panose="02010609060101010101" pitchFamily="49" charset="-122"/>
              </a:rPr>
              <a:t>，得之则生，弗得则死。</a:t>
            </a:r>
            <a:r>
              <a:rPr lang="zh-CN" altLang="en-US" sz="3000" b="1" dirty="0">
                <a:solidFill>
                  <a:srgbClr val="FF0000"/>
                </a:solidFill>
                <a:latin typeface="黑体" panose="02010609060101010101" pitchFamily="49" charset="-122"/>
                <a:ea typeface="黑体" panose="02010609060101010101" pitchFamily="49" charset="-122"/>
              </a:rPr>
              <a:t>呼尔而与之</a:t>
            </a:r>
            <a:r>
              <a:rPr lang="zh-CN" altLang="en-US" sz="3000" b="1" dirty="0">
                <a:latin typeface="黑体" panose="02010609060101010101" pitchFamily="49" charset="-122"/>
                <a:ea typeface="黑体" panose="02010609060101010101" pitchFamily="49" charset="-122"/>
              </a:rPr>
              <a:t>，行道之人弗受；</a:t>
            </a:r>
            <a:r>
              <a:rPr lang="zh-CN" altLang="en-US" sz="3000" b="1" dirty="0">
                <a:solidFill>
                  <a:srgbClr val="FF0000"/>
                </a:solidFill>
                <a:latin typeface="黑体" panose="02010609060101010101" pitchFamily="49" charset="-122"/>
                <a:ea typeface="黑体" panose="02010609060101010101" pitchFamily="49" charset="-122"/>
              </a:rPr>
              <a:t>蹴</a:t>
            </a:r>
            <a:r>
              <a:rPr lang="zh-CN" altLang="en-US" sz="3000" b="1" dirty="0">
                <a:latin typeface="黑体" panose="02010609060101010101" pitchFamily="49" charset="-122"/>
                <a:ea typeface="黑体" panose="02010609060101010101" pitchFamily="49" charset="-122"/>
              </a:rPr>
              <a:t>尔而与之，乞人</a:t>
            </a:r>
            <a:r>
              <a:rPr lang="zh-CN" altLang="en-US" sz="3000" b="1" dirty="0">
                <a:solidFill>
                  <a:srgbClr val="FF0000"/>
                </a:solidFill>
                <a:latin typeface="黑体" panose="02010609060101010101" pitchFamily="49" charset="-122"/>
                <a:ea typeface="黑体" panose="02010609060101010101" pitchFamily="49" charset="-122"/>
              </a:rPr>
              <a:t>不屑</a:t>
            </a:r>
            <a:r>
              <a:rPr lang="zh-CN" altLang="en-US" sz="3000" b="1" dirty="0">
                <a:latin typeface="黑体" panose="02010609060101010101" pitchFamily="49" charset="-122"/>
                <a:ea typeface="黑体" panose="02010609060101010101" pitchFamily="49" charset="-122"/>
              </a:rPr>
              <a:t>也。</a:t>
            </a:r>
            <a:endParaRPr lang="zh-CN" altLang="en-US" sz="3000" b="1" dirty="0">
              <a:latin typeface="黑体" panose="02010609060101010101" pitchFamily="49" charset="-122"/>
              <a:ea typeface="黑体" panose="02010609060101010101" pitchFamily="49" charset="-122"/>
            </a:endParaRPr>
          </a:p>
        </p:txBody>
      </p:sp>
      <p:sp>
        <p:nvSpPr>
          <p:cNvPr id="6" name="Rectangle 6"/>
          <p:cNvSpPr/>
          <p:nvPr/>
        </p:nvSpPr>
        <p:spPr>
          <a:xfrm>
            <a:off x="162560" y="1181100"/>
            <a:ext cx="4346575" cy="460375"/>
          </a:xfrm>
          <a:prstGeom prst="rect">
            <a:avLst/>
          </a:prstGeom>
          <a:noFill/>
          <a:ln w="9525">
            <a:noFill/>
          </a:ln>
        </p:spPr>
        <p:txBody>
          <a:bodyPr wrap="square" anchor="t">
            <a:spAutoFit/>
          </a:bodyPr>
          <a:p>
            <a:r>
              <a:rPr lang="zh-CN" altLang="en-US" sz="2400" b="1" dirty="0">
                <a:solidFill>
                  <a:srgbClr val="0000FF"/>
                </a:solidFill>
                <a:latin typeface="Arial" panose="020B0604020202020204" pitchFamily="34" charset="0"/>
                <a:ea typeface="宋体" panose="02010600030101010101" pitchFamily="2" charset="-122"/>
              </a:rPr>
              <a:t>意思是没有礼貌地吆喝着给他。</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0" name="Rectangle 6"/>
          <p:cNvSpPr/>
          <p:nvPr/>
        </p:nvSpPr>
        <p:spPr>
          <a:xfrm>
            <a:off x="6579235" y="1061085"/>
            <a:ext cx="2468245" cy="700405"/>
          </a:xfrm>
          <a:prstGeom prst="rect">
            <a:avLst/>
          </a:prstGeom>
          <a:noFill/>
          <a:ln w="9525">
            <a:noFill/>
          </a:ln>
        </p:spPr>
        <p:txBody>
          <a:bodyPr wrap="square" anchor="t">
            <a:spAutoFit/>
          </a:bodyPr>
          <a:p>
            <a:pPr>
              <a:lnSpc>
                <a:spcPct val="90000"/>
              </a:lnSpc>
            </a:pPr>
            <a:r>
              <a:rPr lang="zh-CN" altLang="en-US" sz="2200" b="1" dirty="0">
                <a:solidFill>
                  <a:srgbClr val="0000FF"/>
                </a:solidFill>
                <a:latin typeface="Arial" panose="020B0604020202020204" pitchFamily="34" charset="0"/>
                <a:ea typeface="宋体" panose="02010600030101010101" pitchFamily="2" charset="-122"/>
              </a:rPr>
              <a:t>不认为值得，表示轻视而不肯接受。</a:t>
            </a:r>
            <a:endParaRPr lang="zh-CN" altLang="en-US" sz="2200" b="1" dirty="0">
              <a:solidFill>
                <a:srgbClr val="0000FF"/>
              </a:solidFill>
              <a:latin typeface="Arial" panose="020B0604020202020204" pitchFamily="34" charset="0"/>
              <a:ea typeface="宋体" panose="02010600030101010101" pitchFamily="2" charset="-122"/>
            </a:endParaRPr>
          </a:p>
        </p:txBody>
      </p:sp>
      <p:sp>
        <p:nvSpPr>
          <p:cNvPr id="14" name="Rectangle 6"/>
          <p:cNvSpPr/>
          <p:nvPr/>
        </p:nvSpPr>
        <p:spPr>
          <a:xfrm>
            <a:off x="4509135" y="1181233"/>
            <a:ext cx="795020" cy="460375"/>
          </a:xfrm>
          <a:prstGeom prst="rect">
            <a:avLst/>
          </a:prstGeom>
          <a:noFill/>
          <a:ln w="9525">
            <a:noFill/>
          </a:ln>
        </p:spPr>
        <p:txBody>
          <a:bodyPr wrap="none" anchor="t">
            <a:spAutoFit/>
          </a:bodyPr>
          <a:p>
            <a:r>
              <a:rPr lang="zh-CN" altLang="en-US" sz="2400" b="1" dirty="0">
                <a:solidFill>
                  <a:srgbClr val="0000FF"/>
                </a:solidFill>
                <a:latin typeface="Arial" panose="020B0604020202020204" pitchFamily="34" charset="0"/>
                <a:ea typeface="宋体" panose="02010600030101010101" pitchFamily="2" charset="-122"/>
              </a:rPr>
              <a:t>踩踏</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3" name="Rectangle 6"/>
          <p:cNvSpPr/>
          <p:nvPr/>
        </p:nvSpPr>
        <p:spPr>
          <a:xfrm>
            <a:off x="1678305" y="46355"/>
            <a:ext cx="1759585" cy="706755"/>
          </a:xfrm>
          <a:prstGeom prst="rect">
            <a:avLst/>
          </a:prstGeom>
          <a:noFill/>
          <a:ln w="9525">
            <a:noFill/>
          </a:ln>
        </p:spPr>
        <p:txBody>
          <a:bodyPr wrap="square" anchor="t">
            <a:spAutoFit/>
          </a:bodyPr>
          <a:p>
            <a:r>
              <a:rPr lang="zh-CN" altLang="en-US" sz="2000" b="1" dirty="0">
                <a:solidFill>
                  <a:srgbClr val="0000FF"/>
                </a:solidFill>
                <a:latin typeface="Arial" panose="020B0604020202020204" pitchFamily="34" charset="0"/>
                <a:ea typeface="宋体" panose="02010600030101010101" pitchFamily="2" charset="-122"/>
              </a:rPr>
              <a:t>古代盛食物用的一种容器。</a:t>
            </a:r>
            <a:endParaRPr lang="zh-CN" altLang="en-US" sz="2000" b="1" dirty="0">
              <a:solidFill>
                <a:srgbClr val="0000FF"/>
              </a:solidFill>
              <a:latin typeface="Arial" panose="020B0604020202020204" pitchFamily="34" charset="0"/>
              <a:ea typeface="宋体" panose="02010600030101010101" pitchFamily="2" charset="-122"/>
            </a:endParaRPr>
          </a:p>
        </p:txBody>
      </p:sp>
      <p:sp>
        <p:nvSpPr>
          <p:cNvPr id="4" name="Rectangle 6"/>
          <p:cNvSpPr/>
          <p:nvPr/>
        </p:nvSpPr>
        <p:spPr>
          <a:xfrm>
            <a:off x="3437890" y="46355"/>
            <a:ext cx="2811780" cy="706755"/>
          </a:xfrm>
          <a:prstGeom prst="rect">
            <a:avLst/>
          </a:prstGeom>
          <a:noFill/>
          <a:ln w="9525">
            <a:noFill/>
          </a:ln>
        </p:spPr>
        <p:txBody>
          <a:bodyPr wrap="square" anchor="t">
            <a:spAutoFit/>
          </a:bodyPr>
          <a:p>
            <a:r>
              <a:rPr lang="zh-CN" altLang="en-US" sz="2000" b="1" dirty="0">
                <a:solidFill>
                  <a:srgbClr val="0000FF"/>
                </a:solidFill>
                <a:latin typeface="Arial" panose="020B0604020202020204" pitchFamily="34" charset="0"/>
                <a:ea typeface="宋体" panose="02010600030101010101" pitchFamily="2" charset="-122"/>
              </a:rPr>
              <a:t>用肉（或肉菜相杂）调和五味做的粥状食物。</a:t>
            </a:r>
            <a:endParaRPr lang="zh-CN" altLang="en-US" sz="2000" b="1" dirty="0">
              <a:solidFill>
                <a:srgbClr val="0000FF"/>
              </a:solidFill>
              <a:latin typeface="Arial" panose="020B0604020202020204" pitchFamily="34" charset="0"/>
              <a:ea typeface="宋体" panose="02010600030101010101" pitchFamily="2" charset="-122"/>
            </a:endParaRPr>
          </a:p>
        </p:txBody>
      </p:sp>
      <p:sp>
        <p:nvSpPr>
          <p:cNvPr id="5" name="文本框 4"/>
          <p:cNvSpPr txBox="1"/>
          <p:nvPr/>
        </p:nvSpPr>
        <p:spPr>
          <a:xfrm>
            <a:off x="8524875" y="4524375"/>
            <a:ext cx="628650" cy="632460"/>
          </a:xfrm>
          <a:prstGeom prst="rect">
            <a:avLst/>
          </a:prstGeom>
          <a:noFill/>
        </p:spPr>
        <p:txBody>
          <a:bodyPr wrap="square" rtlCol="0">
            <a:spAutoFit/>
          </a:bodyPr>
          <a:p>
            <a:pPr>
              <a:lnSpc>
                <a:spcPct val="110000"/>
              </a:lnSpc>
            </a:pPr>
            <a:r>
              <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rPr>
              <a:t>⑥</a:t>
            </a:r>
            <a:endPar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20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xEl>
                                              <p:charRg st="4294967295" end="429496729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xEl>
                                              <p:charRg st="0"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xEl>
                                              <p:charRg st="5" end="8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10" grpId="0" bldLvl="0" animBg="1"/>
      <p:bldP spid="14" grpId="0" bldLvl="0" animBg="1"/>
      <p:bldP spid="15" grpId="0" uiExpand="1" build="p"/>
      <p:bldP spid="3" grpId="0" bldLvl="0" animBg="1"/>
      <p:bldP spid="4"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9" name="Rectangle 7"/>
          <p:cNvSpPr/>
          <p:nvPr/>
        </p:nvSpPr>
        <p:spPr>
          <a:xfrm>
            <a:off x="255905" y="1937518"/>
            <a:ext cx="8632825" cy="3039745"/>
          </a:xfrm>
          <a:prstGeom prst="rect">
            <a:avLst/>
          </a:prstGeom>
          <a:solidFill>
            <a:schemeClr val="bg1">
              <a:alpha val="32000"/>
            </a:schemeClr>
          </a:solidFill>
          <a:ln w="9525">
            <a:noFill/>
          </a:ln>
        </p:spPr>
        <p:txBody>
          <a:bodyPr anchor="t">
            <a:spAutoFit/>
          </a:bodyPr>
          <a:p>
            <a:pPr>
              <a:lnSpc>
                <a:spcPct val="130000"/>
              </a:lnSpc>
            </a:pPr>
            <a:r>
              <a:rPr lang="en-US" altLang="zh-CN" sz="3200" b="1" dirty="0">
                <a:solidFill>
                  <a:srgbClr val="FF0000"/>
                </a:solidFill>
                <a:latin typeface="黑体" panose="02010609060101010101" pitchFamily="49" charset="-122"/>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译文</a:t>
            </a:r>
            <a:r>
              <a:rPr lang="en-US" altLang="zh-CN" sz="3200" b="1" dirty="0">
                <a:solidFill>
                  <a:srgbClr val="FF0000"/>
                </a:solidFill>
                <a:latin typeface="黑体" panose="02010609060101010101" pitchFamily="49" charset="-122"/>
                <a:ea typeface="黑体" panose="02010609060101010101" pitchFamily="49" charset="-122"/>
              </a:rPr>
              <a:t>】</a:t>
            </a:r>
            <a:endParaRPr lang="en-US" altLang="zh-CN" sz="3200" b="1" dirty="0">
              <a:solidFill>
                <a:srgbClr val="FF0000"/>
              </a:solidFill>
              <a:latin typeface="黑体" panose="02010609060101010101" pitchFamily="49" charset="-122"/>
              <a:ea typeface="黑体" panose="02010609060101010101" pitchFamily="49" charset="-122"/>
            </a:endParaRPr>
          </a:p>
          <a:p>
            <a:pPr>
              <a:lnSpc>
                <a:spcPct val="100000"/>
              </a:lnSpc>
            </a:pPr>
            <a:r>
              <a:rPr lang="zh-CN" altLang="en-US" sz="2800" b="1" dirty="0">
                <a:latin typeface="Arial" panose="020B0604020202020204" pitchFamily="34" charset="0"/>
                <a:ea typeface="宋体" panose="02010600030101010101" pitchFamily="2" charset="-122"/>
              </a:rPr>
              <a:t>        </a:t>
            </a:r>
            <a:r>
              <a:rPr lang="en-US" altLang="zh-CN" sz="3000" b="1" dirty="0">
                <a:solidFill>
                  <a:srgbClr val="0000FF"/>
                </a:solidFill>
                <a:latin typeface="黑体" panose="02010609060101010101" pitchFamily="49" charset="-122"/>
                <a:ea typeface="黑体" panose="02010609060101010101" pitchFamily="49" charset="-122"/>
              </a:rPr>
              <a:t>对优厚的俸禄却不辨别是否合乎礼义就接受了，高位厚禄对我有什么益处呢？是为了住宅的华丽、妻妾的侍奉和熟识的穷人感激我吗？ （注：“于我何加焉”即“于我加何焉”，这是一个宾语前置的倒装句。）</a:t>
            </a:r>
            <a:endParaRPr lang="en-US" altLang="zh-CN" sz="3000" b="1" dirty="0">
              <a:solidFill>
                <a:srgbClr val="0000FF"/>
              </a:solidFill>
              <a:latin typeface="黑体" panose="02010609060101010101" pitchFamily="49" charset="-122"/>
              <a:ea typeface="黑体" panose="02010609060101010101" pitchFamily="49" charset="-122"/>
            </a:endParaRPr>
          </a:p>
        </p:txBody>
      </p:sp>
      <p:sp>
        <p:nvSpPr>
          <p:cNvPr id="2" name="矩形 1"/>
          <p:cNvSpPr/>
          <p:nvPr/>
        </p:nvSpPr>
        <p:spPr>
          <a:xfrm>
            <a:off x="255905" y="79375"/>
            <a:ext cx="8251825" cy="1666240"/>
          </a:xfrm>
          <a:prstGeom prst="rect">
            <a:avLst/>
          </a:prstGeom>
          <a:solidFill>
            <a:schemeClr val="bg1">
              <a:alpha val="32000"/>
            </a:schemeClr>
          </a:solidFill>
          <a:ln w="9525">
            <a:noFill/>
          </a:ln>
        </p:spPr>
        <p:txBody>
          <a:bodyPr wrap="square" anchor="t">
            <a:spAutoFit/>
          </a:bodyPr>
          <a:p>
            <a:pPr>
              <a:lnSpc>
                <a:spcPct val="160000"/>
              </a:lnSpc>
            </a:pPr>
            <a:r>
              <a:rPr lang="zh-CN" altLang="en-US" sz="3200" b="1" dirty="0">
                <a:solidFill>
                  <a:srgbClr val="FF0000"/>
                </a:solidFill>
                <a:latin typeface="黑体" panose="02010609060101010101" pitchFamily="49" charset="-122"/>
                <a:ea typeface="黑体" panose="02010609060101010101" pitchFamily="49" charset="-122"/>
              </a:rPr>
              <a:t>万钟</a:t>
            </a:r>
            <a:r>
              <a:rPr lang="zh-CN" altLang="en-US" sz="3200" b="1" dirty="0">
                <a:latin typeface="黑体" panose="02010609060101010101" pitchFamily="49" charset="-122"/>
                <a:ea typeface="黑体" panose="02010609060101010101" pitchFamily="49" charset="-122"/>
              </a:rPr>
              <a:t>则不</a:t>
            </a:r>
            <a:r>
              <a:rPr lang="zh-CN" altLang="en-US" sz="3200" b="1" dirty="0">
                <a:solidFill>
                  <a:srgbClr val="FF0000"/>
                </a:solidFill>
                <a:latin typeface="黑体" panose="02010609060101010101" pitchFamily="49" charset="-122"/>
                <a:ea typeface="黑体" panose="02010609060101010101" pitchFamily="49" charset="-122"/>
              </a:rPr>
              <a:t>辩</a:t>
            </a:r>
            <a:r>
              <a:rPr lang="zh-CN" altLang="en-US" sz="3200" b="1" dirty="0">
                <a:latin typeface="黑体" panose="02010609060101010101" pitchFamily="49" charset="-122"/>
                <a:ea typeface="黑体" panose="02010609060101010101" pitchFamily="49" charset="-122"/>
              </a:rPr>
              <a:t>礼义而受之，万钟于我</a:t>
            </a:r>
            <a:r>
              <a:rPr lang="zh-CN" altLang="en-US" sz="3200" b="1" dirty="0">
                <a:solidFill>
                  <a:srgbClr val="FF0000"/>
                </a:solidFill>
                <a:latin typeface="黑体" panose="02010609060101010101" pitchFamily="49" charset="-122"/>
                <a:ea typeface="黑体" panose="02010609060101010101" pitchFamily="49" charset="-122"/>
              </a:rPr>
              <a:t>何加</a:t>
            </a:r>
            <a:r>
              <a:rPr lang="zh-CN" altLang="en-US" sz="3200" b="1" dirty="0">
                <a:latin typeface="黑体" panose="02010609060101010101" pitchFamily="49" charset="-122"/>
                <a:ea typeface="黑体" panose="02010609060101010101" pitchFamily="49" charset="-122"/>
              </a:rPr>
              <a:t>焉！为宫室之美、妻妾之</a:t>
            </a:r>
            <a:r>
              <a:rPr lang="zh-CN" altLang="en-US" sz="3200" b="1" dirty="0">
                <a:solidFill>
                  <a:srgbClr val="FF0000"/>
                </a:solidFill>
                <a:latin typeface="黑体" panose="02010609060101010101" pitchFamily="49" charset="-122"/>
                <a:ea typeface="黑体" panose="02010609060101010101" pitchFamily="49" charset="-122"/>
              </a:rPr>
              <a:t>奉、所识穷乏者得我与</a:t>
            </a:r>
            <a:r>
              <a:rPr lang="zh-CN" altLang="en-US" sz="3200" b="1" dirty="0">
                <a:latin typeface="黑体" panose="02010609060101010101" pitchFamily="49" charset="-122"/>
                <a:ea typeface="黑体" panose="02010609060101010101" pitchFamily="49" charset="-122"/>
              </a:rPr>
              <a:t>？</a:t>
            </a:r>
            <a:endParaRPr lang="zh-CN" altLang="en-US" sz="3200" b="1" dirty="0">
              <a:latin typeface="黑体" panose="02010609060101010101" pitchFamily="49" charset="-122"/>
              <a:ea typeface="黑体" panose="02010609060101010101" pitchFamily="49" charset="-122"/>
            </a:endParaRPr>
          </a:p>
        </p:txBody>
      </p:sp>
      <p:sp>
        <p:nvSpPr>
          <p:cNvPr id="6" name="Rectangle 6"/>
          <p:cNvSpPr/>
          <p:nvPr/>
        </p:nvSpPr>
        <p:spPr>
          <a:xfrm>
            <a:off x="146050" y="3810"/>
            <a:ext cx="4752340" cy="429895"/>
          </a:xfrm>
          <a:prstGeom prst="rect">
            <a:avLst/>
          </a:prstGeom>
          <a:noFill/>
          <a:ln w="9525">
            <a:noFill/>
          </a:ln>
        </p:spPr>
        <p:txBody>
          <a:bodyPr wrap="square" anchor="t">
            <a:spAutoFit/>
          </a:bodyPr>
          <a:p>
            <a:r>
              <a:rPr lang="zh-CN" altLang="en-US" sz="2200" b="1" dirty="0">
                <a:solidFill>
                  <a:srgbClr val="0000FF"/>
                </a:solidFill>
                <a:latin typeface="Arial" panose="020B0604020202020204" pitchFamily="34" charset="0"/>
                <a:ea typeface="宋体" panose="02010600030101010101" pitchFamily="2" charset="-122"/>
              </a:rPr>
              <a:t>优厚的俸禄。钟，古代的一种量器。</a:t>
            </a:r>
            <a:endParaRPr lang="zh-CN" altLang="en-US" sz="2200" b="1" dirty="0">
              <a:solidFill>
                <a:srgbClr val="0000FF"/>
              </a:solidFill>
              <a:latin typeface="Arial" panose="020B0604020202020204" pitchFamily="34" charset="0"/>
              <a:ea typeface="宋体" panose="02010600030101010101" pitchFamily="2" charset="-122"/>
            </a:endParaRPr>
          </a:p>
        </p:txBody>
      </p:sp>
      <p:sp>
        <p:nvSpPr>
          <p:cNvPr id="10" name="Rectangle 6"/>
          <p:cNvSpPr/>
          <p:nvPr/>
        </p:nvSpPr>
        <p:spPr>
          <a:xfrm>
            <a:off x="1173163" y="765308"/>
            <a:ext cx="2201862"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同</a:t>
            </a:r>
            <a:r>
              <a:rPr lang="en-US" altLang="zh-CN" sz="2400" b="1" dirty="0">
                <a:solidFill>
                  <a:srgbClr val="0000FF"/>
                </a:solidFill>
                <a:latin typeface="Arial" panose="020B0604020202020204" pitchFamily="34" charset="0"/>
                <a:ea typeface="宋体" panose="02010600030101010101" pitchFamily="2" charset="-122"/>
              </a:rPr>
              <a:t>“</a:t>
            </a:r>
            <a:r>
              <a:rPr lang="zh-CN" altLang="en-US" sz="2400" b="1" dirty="0">
                <a:solidFill>
                  <a:srgbClr val="0000FF"/>
                </a:solidFill>
                <a:latin typeface="Arial" panose="020B0604020202020204" pitchFamily="34" charset="0"/>
                <a:ea typeface="宋体" panose="02010600030101010101" pitchFamily="2" charset="-122"/>
              </a:rPr>
              <a:t>辨</a:t>
            </a:r>
            <a:r>
              <a:rPr lang="en-US" altLang="zh-CN" sz="2400" b="1" dirty="0">
                <a:solidFill>
                  <a:srgbClr val="0000FF"/>
                </a:solidFill>
                <a:latin typeface="Arial" panose="020B0604020202020204" pitchFamily="34" charset="0"/>
                <a:ea typeface="宋体" panose="02010600030101010101" pitchFamily="2" charset="-122"/>
              </a:rPr>
              <a:t>”</a:t>
            </a:r>
            <a:r>
              <a:rPr lang="zh-CN" altLang="en-US" sz="2400" b="1" dirty="0">
                <a:solidFill>
                  <a:srgbClr val="0000FF"/>
                </a:solidFill>
                <a:latin typeface="Arial" panose="020B0604020202020204" pitchFamily="34" charset="0"/>
                <a:ea typeface="宋体" panose="02010600030101010101" pitchFamily="2" charset="-122"/>
              </a:rPr>
              <a:t>，辨别</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4" name="Rectangle 6"/>
          <p:cNvSpPr/>
          <p:nvPr/>
        </p:nvSpPr>
        <p:spPr>
          <a:xfrm>
            <a:off x="6261100" y="765308"/>
            <a:ext cx="1728788"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有什么益处</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18" name="Rectangle 6"/>
          <p:cNvSpPr/>
          <p:nvPr/>
        </p:nvSpPr>
        <p:spPr>
          <a:xfrm>
            <a:off x="3863975" y="1584775"/>
            <a:ext cx="863600"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侍奉</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3" name="Rectangle 6"/>
          <p:cNvSpPr/>
          <p:nvPr/>
        </p:nvSpPr>
        <p:spPr>
          <a:xfrm>
            <a:off x="4813300" y="1584960"/>
            <a:ext cx="3984625" cy="922020"/>
          </a:xfrm>
          <a:prstGeom prst="rect">
            <a:avLst/>
          </a:prstGeom>
          <a:noFill/>
          <a:ln w="9525">
            <a:noFill/>
          </a:ln>
        </p:spPr>
        <p:txBody>
          <a:bodyPr wrap="square" anchor="t">
            <a:spAutoFit/>
          </a:bodyPr>
          <a:p>
            <a:pPr>
              <a:lnSpc>
                <a:spcPct val="90000"/>
              </a:lnSpc>
            </a:pPr>
            <a:r>
              <a:rPr lang="zh-CN" altLang="en-US" sz="2000" b="1" dirty="0">
                <a:solidFill>
                  <a:srgbClr val="0000FF"/>
                </a:solidFill>
                <a:latin typeface="Arial" panose="020B0604020202020204" pitchFamily="34" charset="0"/>
                <a:ea typeface="宋体" panose="02010600030101010101" pitchFamily="2" charset="-122"/>
              </a:rPr>
              <a:t>所认识的穷乏的人感激我吗？得，同</a:t>
            </a:r>
            <a:r>
              <a:rPr lang="en-US" altLang="zh-CN" sz="2000" b="1" dirty="0">
                <a:solidFill>
                  <a:srgbClr val="0000FF"/>
                </a:solidFill>
                <a:latin typeface="Arial" panose="020B0604020202020204" pitchFamily="34" charset="0"/>
                <a:ea typeface="宋体" panose="02010600030101010101" pitchFamily="2" charset="-122"/>
              </a:rPr>
              <a:t>“</a:t>
            </a:r>
            <a:r>
              <a:rPr lang="zh-CN" altLang="en-US" sz="2000" b="1" dirty="0">
                <a:solidFill>
                  <a:srgbClr val="0000FF"/>
                </a:solidFill>
                <a:latin typeface="Arial" panose="020B0604020202020204" pitchFamily="34" charset="0"/>
                <a:ea typeface="宋体" panose="02010600030101010101" pitchFamily="2" charset="-122"/>
              </a:rPr>
              <a:t>德</a:t>
            </a:r>
            <a:r>
              <a:rPr lang="en-US" altLang="zh-CN" sz="2000" b="1" dirty="0">
                <a:solidFill>
                  <a:srgbClr val="0000FF"/>
                </a:solidFill>
                <a:latin typeface="Arial" panose="020B0604020202020204" pitchFamily="34" charset="0"/>
                <a:ea typeface="宋体" panose="02010600030101010101" pitchFamily="2" charset="-122"/>
              </a:rPr>
              <a:t>”</a:t>
            </a:r>
            <a:r>
              <a:rPr lang="zh-CN" altLang="en-US" sz="2000" b="1" dirty="0">
                <a:solidFill>
                  <a:srgbClr val="0000FF"/>
                </a:solidFill>
                <a:latin typeface="Arial" panose="020B0604020202020204" pitchFamily="34" charset="0"/>
                <a:ea typeface="宋体" panose="02010600030101010101" pitchFamily="2" charset="-122"/>
              </a:rPr>
              <a:t>，感恩、感激。与，同</a:t>
            </a:r>
            <a:r>
              <a:rPr lang="en-US" altLang="zh-CN" sz="2000" b="1" dirty="0">
                <a:solidFill>
                  <a:srgbClr val="0000FF"/>
                </a:solidFill>
                <a:latin typeface="Arial" panose="020B0604020202020204" pitchFamily="34" charset="0"/>
                <a:ea typeface="宋体" panose="02010600030101010101" pitchFamily="2" charset="-122"/>
              </a:rPr>
              <a:t>“</a:t>
            </a:r>
            <a:r>
              <a:rPr lang="zh-CN" altLang="en-US" sz="2000" b="1" dirty="0">
                <a:solidFill>
                  <a:srgbClr val="0000FF"/>
                </a:solidFill>
                <a:latin typeface="Arial" panose="020B0604020202020204" pitchFamily="34" charset="0"/>
                <a:ea typeface="宋体" panose="02010600030101010101" pitchFamily="2" charset="-122"/>
              </a:rPr>
              <a:t>欤（yú）</a:t>
            </a:r>
            <a:r>
              <a:rPr lang="en-US" altLang="zh-CN" sz="2000" b="1" dirty="0">
                <a:solidFill>
                  <a:srgbClr val="0000FF"/>
                </a:solidFill>
                <a:latin typeface="Arial" panose="020B0604020202020204" pitchFamily="34" charset="0"/>
                <a:ea typeface="宋体" panose="02010600030101010101" pitchFamily="2" charset="-122"/>
              </a:rPr>
              <a:t>”</a:t>
            </a:r>
            <a:r>
              <a:rPr lang="zh-CN" altLang="en-US" sz="2000" b="1" dirty="0">
                <a:solidFill>
                  <a:srgbClr val="0000FF"/>
                </a:solidFill>
                <a:latin typeface="Arial" panose="020B0604020202020204" pitchFamily="34" charset="0"/>
                <a:ea typeface="宋体" panose="02010600030101010101" pitchFamily="2" charset="-122"/>
              </a:rPr>
              <a:t>语气词。</a:t>
            </a:r>
            <a:endParaRPr lang="zh-CN" altLang="en-US" sz="2000" b="1" dirty="0">
              <a:solidFill>
                <a:srgbClr val="0000FF"/>
              </a:solidFill>
              <a:latin typeface="Arial" panose="020B0604020202020204" pitchFamily="34" charset="0"/>
              <a:ea typeface="宋体" panose="02010600030101010101" pitchFamily="2" charset="-122"/>
            </a:endParaRPr>
          </a:p>
        </p:txBody>
      </p:sp>
      <p:sp>
        <p:nvSpPr>
          <p:cNvPr id="5" name="文本框 4"/>
          <p:cNvSpPr txBox="1"/>
          <p:nvPr/>
        </p:nvSpPr>
        <p:spPr>
          <a:xfrm>
            <a:off x="8507730" y="4514850"/>
            <a:ext cx="628650" cy="632460"/>
          </a:xfrm>
          <a:prstGeom prst="rect">
            <a:avLst/>
          </a:prstGeom>
          <a:noFill/>
        </p:spPr>
        <p:txBody>
          <a:bodyPr wrap="square" rtlCol="0">
            <a:spAutoFit/>
          </a:bodyPr>
          <a:p>
            <a:pPr>
              <a:lnSpc>
                <a:spcPct val="110000"/>
              </a:lnSpc>
            </a:pPr>
            <a:r>
              <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rPr>
              <a:t>⑦</a:t>
            </a:r>
            <a:endPar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1599"/>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childTnLst>
                          </p:cTn>
                        </p:par>
                        <p:par>
                          <p:cTn id="14" fill="hold">
                            <p:stCondLst>
                              <p:cond delay="3599"/>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par>
                          <p:cTn id="18" fill="hold">
                            <p:stCondLst>
                              <p:cond delay="5599"/>
                            </p:stCondLst>
                            <p:childTnLst>
                              <p:par>
                                <p:cTn id="19" presetID="10"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2000"/>
                                        <p:tgtEl>
                                          <p:spTgt spid="14"/>
                                        </p:tgtEl>
                                      </p:cBhvr>
                                    </p:animEffect>
                                  </p:childTnLst>
                                </p:cTn>
                              </p:par>
                            </p:childTnLst>
                          </p:cTn>
                        </p:par>
                        <p:par>
                          <p:cTn id="22" fill="hold">
                            <p:stCondLst>
                              <p:cond delay="7599"/>
                            </p:stCondLst>
                            <p:childTnLst>
                              <p:par>
                                <p:cTn id="23" presetID="10"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2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9">
                                            <p:txEl>
                                              <p:charRg st="4294967295" end="429496729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9">
                                            <p:txEl>
                                              <p:charRg st="0"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xEl>
                                              <p:charRg st="5" end="106"/>
                                            </p:txEl>
                                          </p:spTgt>
                                        </p:tgtEl>
                                        <p:attrNameLst>
                                          <p:attrName>style.visibility</p:attrName>
                                        </p:attrNameLst>
                                      </p:cBhvr>
                                      <p:to>
                                        <p:strVal val="visible"/>
                                      </p:to>
                                    </p:set>
                                  </p:childTnLst>
                                </p:cTn>
                              </p:par>
                            </p:childTnLst>
                          </p:cTn>
                        </p:par>
                        <p:par>
                          <p:cTn id="38" fill="hold">
                            <p:stCondLst>
                              <p:cond delay="0"/>
                            </p:stCondLst>
                            <p:childTnLst>
                              <p:par>
                                <p:cTn id="39" presetID="10" presetClass="entr" presetSubtype="0"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10" grpId="0" bldLvl="0" animBg="1"/>
      <p:bldP spid="14" grpId="0" bldLvl="0" animBg="1"/>
      <p:bldP spid="18" grpId="0" bldLvl="0" animBg="1"/>
      <p:bldP spid="19" grpId="0" build="p"/>
      <p:bldP spid="3"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矩形 1"/>
          <p:cNvSpPr>
            <a:spLocks noChangeArrowheads="1"/>
          </p:cNvSpPr>
          <p:nvPr/>
        </p:nvSpPr>
        <p:spPr bwMode="auto">
          <a:xfrm>
            <a:off x="250825" y="706887"/>
            <a:ext cx="8642350" cy="3438525"/>
          </a:xfrm>
          <a:prstGeom prst="rect">
            <a:avLst/>
          </a:prstGeom>
          <a:solidFill>
            <a:schemeClr val="bg1">
              <a:alpha val="32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a:defRPr sz="24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400">
                <a:solidFill>
                  <a:schemeClr val="tx1"/>
                </a:solidFill>
                <a:latin typeface="Arial" panose="020B0604020202020204" pitchFamily="34" charset="0"/>
                <a:ea typeface="宋体" panose="02010600030101010101" pitchFamily="2" charset="-122"/>
              </a:defRPr>
            </a:lvl4pPr>
            <a:lvl5pPr>
              <a:defRPr sz="2400">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70000"/>
              </a:lnSpc>
              <a:spcBef>
                <a:spcPct val="0"/>
              </a:spcBef>
              <a:spcAft>
                <a:spcPct val="0"/>
              </a:spcAft>
              <a:buClrTx/>
              <a:buSzTx/>
              <a:buFontTx/>
              <a:buNone/>
              <a:defRPr/>
            </a:pPr>
            <a:r>
              <a:rPr kumimoji="0" lang="zh-CN" altLang="en-US" sz="3200" b="1" u="none" strike="noStrike" kern="1200" cap="none" spc="0" normalizeH="0" baseline="0" noProof="0" dirty="0" smtClean="0">
                <a:ln>
                  <a:noFill/>
                </a:ln>
                <a:solidFill>
                  <a:srgbClr val="FF0000"/>
                </a:solidFill>
                <a:effectLst/>
                <a:uLnTx/>
                <a:uFillTx/>
                <a:latin typeface="黑体" panose="02010609060101010101" pitchFamily="49" charset="-122"/>
                <a:ea typeface="黑体" panose="02010609060101010101" pitchFamily="49" charset="-122"/>
                <a:cs typeface="+mn-cs"/>
              </a:rPr>
              <a:t>乡为身死而不受</a:t>
            </a:r>
            <a:r>
              <a:rPr kumimoji="0" lang="zh-CN" altLang="en-US" sz="3200" b="1"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rPr>
              <a:t>，今为宫室之美为之；乡为身死而不受，今为妻妾之奉为之；乡为身死而不受，今为所识穷乏者得我而为之：是亦不可以</a:t>
            </a:r>
            <a:r>
              <a:rPr kumimoji="0" lang="zh-CN" altLang="en-US" sz="3200" b="1" u="none" strike="noStrike" kern="1200" cap="none" spc="0" normalizeH="0" baseline="0" noProof="0" dirty="0" smtClean="0">
                <a:ln>
                  <a:noFill/>
                </a:ln>
                <a:solidFill>
                  <a:srgbClr val="FF0000"/>
                </a:solidFill>
                <a:effectLst/>
                <a:uLnTx/>
                <a:uFillTx/>
                <a:latin typeface="黑体" panose="02010609060101010101" pitchFamily="49" charset="-122"/>
                <a:ea typeface="黑体" panose="02010609060101010101" pitchFamily="49" charset="-122"/>
                <a:cs typeface="+mn-cs"/>
              </a:rPr>
              <a:t>已</a:t>
            </a:r>
            <a:r>
              <a:rPr kumimoji="0" lang="zh-CN" altLang="en-US" sz="3200" b="1"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rPr>
              <a:t>乎？</a:t>
            </a:r>
            <a:r>
              <a:rPr kumimoji="0" lang="zh-CN" altLang="en-US" sz="3200" b="1" u="none" strike="noStrike" kern="1200" cap="none" spc="-20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rPr>
              <a:t>此之谓失其</a:t>
            </a:r>
            <a:r>
              <a:rPr kumimoji="0" lang="zh-CN" altLang="en-US" sz="3200" b="1" u="none" strike="noStrike" kern="1200" cap="none" spc="-200" normalizeH="0" baseline="0" noProof="0" dirty="0" smtClean="0">
                <a:ln>
                  <a:noFill/>
                </a:ln>
                <a:solidFill>
                  <a:srgbClr val="FF0000"/>
                </a:solidFill>
                <a:effectLst/>
                <a:uLnTx/>
                <a:uFillTx/>
                <a:latin typeface="黑体" panose="02010609060101010101" pitchFamily="49" charset="-122"/>
                <a:ea typeface="黑体" panose="02010609060101010101" pitchFamily="49" charset="-122"/>
                <a:cs typeface="+mn-cs"/>
              </a:rPr>
              <a:t>本心</a:t>
            </a:r>
            <a:r>
              <a:rPr kumimoji="0" lang="zh-CN" altLang="en-US" sz="3200" b="1" u="none" strike="noStrike" kern="1200" cap="none" spc="-20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rPr>
              <a:t>。</a:t>
            </a:r>
            <a:endParaRPr kumimoji="0" lang="zh-CN" altLang="en-US" sz="3200" b="1" u="none" strike="noStrike" kern="1200" cap="none" spc="-20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endParaRPr>
          </a:p>
        </p:txBody>
      </p:sp>
      <p:sp>
        <p:nvSpPr>
          <p:cNvPr id="6" name="Rectangle 6"/>
          <p:cNvSpPr/>
          <p:nvPr/>
        </p:nvSpPr>
        <p:spPr>
          <a:xfrm>
            <a:off x="250825" y="226060"/>
            <a:ext cx="4490720" cy="768350"/>
          </a:xfrm>
          <a:prstGeom prst="rect">
            <a:avLst/>
          </a:prstGeom>
          <a:noFill/>
          <a:ln w="9525">
            <a:noFill/>
          </a:ln>
        </p:spPr>
        <p:txBody>
          <a:bodyPr wrap="square" anchor="t">
            <a:spAutoFit/>
          </a:bodyPr>
          <a:p>
            <a:pPr>
              <a:lnSpc>
                <a:spcPct val="100000"/>
              </a:lnSpc>
            </a:pPr>
            <a:r>
              <a:rPr lang="zh-CN" altLang="en-US" sz="2200" b="1" dirty="0">
                <a:solidFill>
                  <a:srgbClr val="0000FF"/>
                </a:solidFill>
                <a:latin typeface="Arial" panose="020B0604020202020204" pitchFamily="34" charset="0"/>
                <a:ea typeface="宋体" panose="02010600030101010101" pitchFamily="2" charset="-122"/>
              </a:rPr>
              <a:t>先前为了</a:t>
            </a:r>
            <a:r>
              <a:rPr lang="en-US" altLang="zh-CN" sz="2200" b="1" dirty="0">
                <a:solidFill>
                  <a:srgbClr val="0000FF"/>
                </a:solidFill>
                <a:latin typeface="Arial" panose="020B0604020202020204" pitchFamily="34" charset="0"/>
                <a:ea typeface="宋体" panose="02010600030101010101" pitchFamily="2" charset="-122"/>
              </a:rPr>
              <a:t>“</a:t>
            </a:r>
            <a:r>
              <a:rPr lang="zh-CN" altLang="en-US" sz="2200" b="1" dirty="0">
                <a:solidFill>
                  <a:srgbClr val="0000FF"/>
                </a:solidFill>
                <a:latin typeface="Arial" panose="020B0604020202020204" pitchFamily="34" charset="0"/>
                <a:ea typeface="宋体" panose="02010600030101010101" pitchFamily="2" charset="-122"/>
              </a:rPr>
              <a:t>礼义</a:t>
            </a:r>
            <a:r>
              <a:rPr lang="en-US" altLang="zh-CN" sz="2200" b="1" dirty="0">
                <a:solidFill>
                  <a:srgbClr val="0000FF"/>
                </a:solidFill>
                <a:latin typeface="Arial" panose="020B0604020202020204" pitchFamily="34" charset="0"/>
                <a:ea typeface="宋体" panose="02010600030101010101" pitchFamily="2" charset="-122"/>
              </a:rPr>
              <a:t>”</a:t>
            </a:r>
            <a:r>
              <a:rPr lang="zh-CN" altLang="en-US" sz="2200" b="1" dirty="0">
                <a:solidFill>
                  <a:srgbClr val="0000FF"/>
                </a:solidFill>
                <a:latin typeface="Arial" panose="020B0604020202020204" pitchFamily="34" charset="0"/>
                <a:ea typeface="宋体" panose="02010600030101010101" pitchFamily="2" charset="-122"/>
              </a:rPr>
              <a:t>，宁愿死也不接受施舍。乡，同</a:t>
            </a:r>
            <a:r>
              <a:rPr lang="en-US" altLang="zh-CN" sz="2200" b="1" dirty="0">
                <a:solidFill>
                  <a:srgbClr val="0000FF"/>
                </a:solidFill>
                <a:latin typeface="Arial" panose="020B0604020202020204" pitchFamily="34" charset="0"/>
                <a:ea typeface="宋体" panose="02010600030101010101" pitchFamily="2" charset="-122"/>
              </a:rPr>
              <a:t>“</a:t>
            </a:r>
            <a:r>
              <a:rPr lang="zh-CN" altLang="en-US" sz="2200" b="1" dirty="0">
                <a:solidFill>
                  <a:srgbClr val="0000FF"/>
                </a:solidFill>
                <a:latin typeface="Arial" panose="020B0604020202020204" pitchFamily="34" charset="0"/>
                <a:ea typeface="宋体" panose="02010600030101010101" pitchFamily="2" charset="-122"/>
              </a:rPr>
              <a:t>向</a:t>
            </a:r>
            <a:r>
              <a:rPr lang="en-US" altLang="zh-CN" sz="2200" b="1" dirty="0">
                <a:solidFill>
                  <a:srgbClr val="0000FF"/>
                </a:solidFill>
                <a:latin typeface="Arial" panose="020B0604020202020204" pitchFamily="34" charset="0"/>
                <a:ea typeface="宋体" panose="02010600030101010101" pitchFamily="2" charset="-122"/>
              </a:rPr>
              <a:t>”</a:t>
            </a:r>
            <a:r>
              <a:rPr lang="zh-CN" altLang="en-US" sz="2200" b="1" dirty="0">
                <a:solidFill>
                  <a:srgbClr val="0000FF"/>
                </a:solidFill>
                <a:latin typeface="Arial" panose="020B0604020202020204" pitchFamily="34" charset="0"/>
                <a:ea typeface="宋体" panose="02010600030101010101" pitchFamily="2" charset="-122"/>
              </a:rPr>
              <a:t>，先前、从前。</a:t>
            </a:r>
            <a:endParaRPr lang="zh-CN" altLang="en-US" sz="2200" b="1" dirty="0">
              <a:solidFill>
                <a:srgbClr val="0000FF"/>
              </a:solidFill>
              <a:latin typeface="Arial" panose="020B0604020202020204" pitchFamily="34" charset="0"/>
              <a:ea typeface="宋体" panose="02010600030101010101" pitchFamily="2" charset="-122"/>
            </a:endParaRPr>
          </a:p>
        </p:txBody>
      </p:sp>
      <p:sp>
        <p:nvSpPr>
          <p:cNvPr id="3" name="Rectangle 6"/>
          <p:cNvSpPr/>
          <p:nvPr/>
        </p:nvSpPr>
        <p:spPr>
          <a:xfrm>
            <a:off x="250825" y="4021270"/>
            <a:ext cx="1728788" cy="460375"/>
          </a:xfrm>
          <a:prstGeom prst="rect">
            <a:avLst/>
          </a:prstGeom>
          <a:noFill/>
          <a:ln w="9525">
            <a:noFill/>
          </a:ln>
        </p:spPr>
        <p:txBody>
          <a:bodyPr anchor="t">
            <a:spAutoFit/>
          </a:bodyPr>
          <a:p>
            <a:r>
              <a:rPr lang="zh-CN" altLang="en-US" sz="2400" b="1" dirty="0">
                <a:solidFill>
                  <a:srgbClr val="0000FF"/>
                </a:solidFill>
                <a:latin typeface="Arial" panose="020B0604020202020204" pitchFamily="34" charset="0"/>
                <a:ea typeface="宋体" panose="02010600030101010101" pitchFamily="2" charset="-122"/>
              </a:rPr>
              <a:t>停止，放弃</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4" name="Rectangle 6"/>
          <p:cNvSpPr/>
          <p:nvPr/>
        </p:nvSpPr>
        <p:spPr>
          <a:xfrm>
            <a:off x="3384550" y="4021455"/>
            <a:ext cx="2662555" cy="829945"/>
          </a:xfrm>
          <a:prstGeom prst="rect">
            <a:avLst/>
          </a:prstGeom>
          <a:noFill/>
          <a:ln w="9525">
            <a:noFill/>
          </a:ln>
        </p:spPr>
        <p:txBody>
          <a:bodyPr wrap="square" anchor="t">
            <a:spAutoFit/>
          </a:bodyPr>
          <a:p>
            <a:r>
              <a:rPr lang="zh-CN" altLang="en-US" sz="2400" b="1" dirty="0">
                <a:solidFill>
                  <a:srgbClr val="0000FF"/>
                </a:solidFill>
                <a:latin typeface="Arial" panose="020B0604020202020204" pitchFamily="34" charset="0"/>
                <a:ea typeface="宋体" panose="02010600030101010101" pitchFamily="2" charset="-122"/>
              </a:rPr>
              <a:t>本性。这里指人的羞恶之心。</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5" name="文本框 4"/>
          <p:cNvSpPr txBox="1"/>
          <p:nvPr/>
        </p:nvSpPr>
        <p:spPr>
          <a:xfrm>
            <a:off x="8507730" y="4514850"/>
            <a:ext cx="628650" cy="632460"/>
          </a:xfrm>
          <a:prstGeom prst="rect">
            <a:avLst/>
          </a:prstGeom>
          <a:noFill/>
        </p:spPr>
        <p:txBody>
          <a:bodyPr wrap="square" rtlCol="0">
            <a:spAutoFit/>
          </a:bodyPr>
          <a:p>
            <a:pPr>
              <a:lnSpc>
                <a:spcPct val="110000"/>
              </a:lnSpc>
            </a:pPr>
            <a:r>
              <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rPr>
              <a:t>⑧</a:t>
            </a:r>
            <a:endParaRPr lang="zh-CN" altLang="en-US" sz="3200" b="1" dirty="0">
              <a:solidFill>
                <a:srgbClr val="B4590F"/>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3" grpId="0" bldLvl="0" animBg="1"/>
      <p:bldP spid="4"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7" name="Rectangle 7"/>
          <p:cNvSpPr/>
          <p:nvPr/>
        </p:nvSpPr>
        <p:spPr>
          <a:xfrm>
            <a:off x="255270" y="478605"/>
            <a:ext cx="8632825" cy="4187190"/>
          </a:xfrm>
          <a:prstGeom prst="rect">
            <a:avLst/>
          </a:prstGeom>
          <a:solidFill>
            <a:schemeClr val="bg1">
              <a:alpha val="32000"/>
            </a:schemeClr>
          </a:solidFill>
          <a:ln w="9525">
            <a:noFill/>
          </a:ln>
        </p:spPr>
        <p:txBody>
          <a:bodyPr anchor="t">
            <a:spAutoFit/>
          </a:bodyPr>
          <a:p>
            <a:pPr>
              <a:lnSpc>
                <a:spcPct val="110000"/>
              </a:lnSpc>
            </a:pPr>
            <a:r>
              <a:rPr lang="en-US" altLang="zh-CN" sz="3200" b="1" dirty="0">
                <a:solidFill>
                  <a:srgbClr val="FF0000"/>
                </a:solidFill>
                <a:latin typeface="黑体" panose="02010609060101010101" pitchFamily="49" charset="-122"/>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译文</a:t>
            </a:r>
            <a:r>
              <a:rPr lang="en-US" altLang="zh-CN" sz="3200" b="1" dirty="0">
                <a:solidFill>
                  <a:srgbClr val="FF0000"/>
                </a:solidFill>
                <a:latin typeface="黑体" panose="02010609060101010101" pitchFamily="49" charset="-122"/>
                <a:ea typeface="黑体" panose="02010609060101010101" pitchFamily="49" charset="-122"/>
              </a:rPr>
              <a:t>】</a:t>
            </a:r>
            <a:endParaRPr lang="en-US" altLang="zh-CN" sz="3200" b="1" dirty="0">
              <a:solidFill>
                <a:srgbClr val="FF0000"/>
              </a:solidFill>
              <a:latin typeface="黑体" panose="02010609060101010101" pitchFamily="49" charset="-122"/>
              <a:ea typeface="黑体" panose="02010609060101010101" pitchFamily="49" charset="-122"/>
            </a:endParaRPr>
          </a:p>
          <a:p>
            <a:pPr>
              <a:lnSpc>
                <a:spcPct val="110000"/>
              </a:lnSpc>
            </a:pPr>
            <a:r>
              <a:rPr lang="zh-CN" altLang="en-US" sz="2600" b="1" dirty="0">
                <a:latin typeface="Arial" panose="020B0604020202020204" pitchFamily="34" charset="0"/>
                <a:ea typeface="宋体" panose="02010600030101010101" pitchFamily="2" charset="-122"/>
              </a:rPr>
              <a:t>       </a:t>
            </a:r>
            <a:r>
              <a:rPr lang="en-US" altLang="zh-CN" sz="3000" b="1" dirty="0">
                <a:solidFill>
                  <a:srgbClr val="0000FF"/>
                </a:solidFill>
                <a:latin typeface="黑体" panose="02010609060101010101" pitchFamily="49" charset="-122"/>
                <a:ea typeface="黑体" panose="02010609060101010101" pitchFamily="49" charset="-122"/>
              </a:rPr>
              <a:t>从前（为了“礼义”）宁愿死也不愿接受（施舍），现在为了住宅的华丽却接受了；从前（为了“礼义”）宁愿死也不愿接受（施舍），现在（有人）为了妻妾的侍奉却接受了；从前（为了“礼义”）宁愿死也不愿接受（施舍），现在（有人）为了熟识的穷人感激自己却接受了。这种做法不是可以停止了吗？这就叫做丧失了天性。</a:t>
            </a:r>
            <a:endParaRPr lang="en-US" altLang="zh-CN" sz="3000" b="1" dirty="0">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charRg st="4294967295" end="429496729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charRg st="0"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charRg st="5" end="15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6389" name="Rectangle 2"/>
          <p:cNvSpPr/>
          <p:nvPr/>
        </p:nvSpPr>
        <p:spPr>
          <a:xfrm>
            <a:off x="243205" y="980255"/>
            <a:ext cx="8272463" cy="553085"/>
          </a:xfrm>
          <a:prstGeom prst="rect">
            <a:avLst/>
          </a:prstGeom>
          <a:noFill/>
          <a:ln w="9525">
            <a:noFill/>
          </a:ln>
        </p:spPr>
        <p:txBody>
          <a:bodyPr anchor="t">
            <a:spAutoFit/>
          </a:bodyPr>
          <a:p>
            <a:r>
              <a:rPr lang="en-US" altLang="zh-CN" sz="3000" b="1" dirty="0">
                <a:solidFill>
                  <a:schemeClr val="tx1"/>
                </a:solidFill>
                <a:latin typeface="黑体" panose="02010609060101010101" pitchFamily="49" charset="-122"/>
                <a:ea typeface="黑体" panose="02010609060101010101" pitchFamily="49" charset="-122"/>
                <a:cs typeface="黑体" panose="02010609060101010101" pitchFamily="49" charset="-122"/>
              </a:rPr>
              <a:t>1.</a:t>
            </a:r>
            <a:r>
              <a:rPr lang="zh-CN" altLang="en-US" sz="3000" b="1" dirty="0">
                <a:solidFill>
                  <a:schemeClr val="tx1"/>
                </a:solidFill>
                <a:latin typeface="黑体" panose="02010609060101010101" pitchFamily="49" charset="-122"/>
                <a:ea typeface="黑体" panose="02010609060101010101" pitchFamily="49" charset="-122"/>
                <a:cs typeface="黑体" panose="02010609060101010101" pitchFamily="49" charset="-122"/>
              </a:rPr>
              <a:t>文章开头写“鱼”和“熊掌”有什么作用？</a:t>
            </a:r>
            <a:endParaRPr lang="zh-CN" altLang="en-US" sz="3000" b="1"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2" name="矩形 2"/>
          <p:cNvSpPr/>
          <p:nvPr/>
        </p:nvSpPr>
        <p:spPr>
          <a:xfrm>
            <a:off x="251778" y="1621288"/>
            <a:ext cx="8640762" cy="3192145"/>
          </a:xfrm>
          <a:prstGeom prst="rect">
            <a:avLst/>
          </a:prstGeom>
          <a:solidFill>
            <a:schemeClr val="bg1">
              <a:alpha val="30000"/>
            </a:schemeClr>
          </a:solidFill>
          <a:ln w="9525">
            <a:noFill/>
          </a:ln>
        </p:spPr>
        <p:txBody>
          <a:bodyPr anchor="t">
            <a:spAutoFit/>
          </a:bodyPr>
          <a:p>
            <a:pPr>
              <a:lnSpc>
                <a:spcPct val="120000"/>
              </a:lnSpc>
            </a:pP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    鱼和熊掌两样东西的价值不同，鱼价值低而熊掌珍贵。二者不能同时得到，必然舍弃鱼而选取熊掌。同理，生命和正义的价值也不同，正义要比生命重要得多。二者不能同时得到的情况下，必须舍弃生命选取正义。这里运用了类比论证的方法，提出了“舍生取义”的中心论点。</a:t>
            </a:r>
            <a:endPar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grpSp>
        <p:nvGrpSpPr>
          <p:cNvPr id="3" name="组合 2"/>
          <p:cNvGrpSpPr/>
          <p:nvPr/>
        </p:nvGrpSpPr>
        <p:grpSpPr>
          <a:xfrm>
            <a:off x="90805" y="125730"/>
            <a:ext cx="2346325" cy="649104"/>
            <a:chOff x="923" y="1552"/>
            <a:chExt cx="3695" cy="882"/>
          </a:xfrm>
        </p:grpSpPr>
        <p:pic>
          <p:nvPicPr>
            <p:cNvPr id="7" name="图片 6" descr="00 图标-04"/>
            <p:cNvPicPr>
              <a:picLocks noChangeAspect="1"/>
            </p:cNvPicPr>
            <p:nvPr/>
          </p:nvPicPr>
          <p:blipFill>
            <a:blip r:embed="rId2" cstate="print"/>
            <a:stretch>
              <a:fillRect/>
            </a:stretch>
          </p:blipFill>
          <p:spPr>
            <a:xfrm>
              <a:off x="923" y="1552"/>
              <a:ext cx="3695" cy="882"/>
            </a:xfrm>
            <a:prstGeom prst="rect">
              <a:avLst/>
            </a:prstGeom>
          </p:spPr>
        </p:pic>
        <p:sp>
          <p:nvSpPr>
            <p:cNvPr id="4" name="文本框 3"/>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文章解析</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7409" name="Rectangle 2"/>
          <p:cNvSpPr/>
          <p:nvPr/>
        </p:nvSpPr>
        <p:spPr>
          <a:xfrm>
            <a:off x="189865" y="743585"/>
            <a:ext cx="8747125" cy="553085"/>
          </a:xfrm>
          <a:prstGeom prst="rect">
            <a:avLst/>
          </a:prstGeom>
          <a:noFill/>
          <a:ln w="9525">
            <a:noFill/>
          </a:ln>
        </p:spPr>
        <p:txBody>
          <a:bodyPr wrap="square" anchor="t">
            <a:spAutoFit/>
          </a:bodyPr>
          <a:p>
            <a:r>
              <a:rPr lang="zh-CN" altLang="en-US" sz="3000" b="1" dirty="0">
                <a:latin typeface="黑体" panose="02010609060101010101" pitchFamily="49" charset="-122"/>
                <a:ea typeface="黑体" panose="02010609060101010101" pitchFamily="49" charset="-122"/>
                <a:cs typeface="黑体" panose="02010609060101010101" pitchFamily="49" charset="-122"/>
              </a:rPr>
              <a:t>2.“所欲有甚于生者”，“所欲”可以指哪些事情？</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
        <p:nvSpPr>
          <p:cNvPr id="3" name="矩形 2"/>
          <p:cNvSpPr/>
          <p:nvPr/>
        </p:nvSpPr>
        <p:spPr>
          <a:xfrm>
            <a:off x="242888" y="1807025"/>
            <a:ext cx="8640762" cy="1568450"/>
          </a:xfrm>
          <a:prstGeom prst="rect">
            <a:avLst/>
          </a:prstGeom>
          <a:solidFill>
            <a:schemeClr val="bg1">
              <a:alpha val="30000"/>
            </a:schemeClr>
          </a:solidFill>
          <a:ln w="9525">
            <a:noFill/>
          </a:ln>
        </p:spPr>
        <p:txBody>
          <a:bodyPr anchor="t">
            <a:spAutoFit/>
          </a:bodyPr>
          <a:p>
            <a:pPr>
              <a:lnSpc>
                <a:spcPct val="160000"/>
              </a:lnSpc>
            </a:pPr>
            <a:r>
              <a:rPr lang="zh-CN" altLang="en-US" sz="3000" b="1" dirty="0">
                <a:latin typeface="Arial" panose="020B0604020202020204" pitchFamily="34" charset="0"/>
                <a:ea typeface="宋体" panose="02010600030101010101" pitchFamily="2" charset="-122"/>
              </a:rPr>
              <a:t>       </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这里的“所欲”应指</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正义的事业</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，如为人民谋幸福，为了四化建设，为了别人的安危等。</a:t>
            </a:r>
            <a:endParaRPr lang="zh-CN" altLang="en-US" sz="3000" b="1" dirty="0">
              <a:latin typeface="Arial" panose="020B0604020202020204" pitchFamily="34" charset="0"/>
              <a:ea typeface="宋体" panose="02010600030101010101" pitchFamily="2"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8433" name="Rectangle 2"/>
          <p:cNvSpPr/>
          <p:nvPr/>
        </p:nvSpPr>
        <p:spPr>
          <a:xfrm>
            <a:off x="192405" y="715010"/>
            <a:ext cx="8690610" cy="645160"/>
          </a:xfrm>
          <a:prstGeom prst="rect">
            <a:avLst/>
          </a:prstGeom>
          <a:noFill/>
          <a:ln w="9525">
            <a:noFill/>
          </a:ln>
        </p:spPr>
        <p:txBody>
          <a:bodyPr wrap="square" anchor="t">
            <a:spAutoFit/>
          </a:bodyPr>
          <a:p>
            <a:pPr>
              <a:lnSpc>
                <a:spcPct val="120000"/>
              </a:lnSpc>
            </a:pPr>
            <a:r>
              <a:rPr lang="zh-CN" altLang="en-US" sz="3000" b="1" dirty="0">
                <a:latin typeface="黑体" panose="02010609060101010101" pitchFamily="49" charset="-122"/>
                <a:ea typeface="黑体" panose="02010609060101010101" pitchFamily="49" charset="-122"/>
                <a:cs typeface="黑体" panose="02010609060101010101" pitchFamily="49" charset="-122"/>
              </a:rPr>
              <a:t>3.“所恶有甚于死者”，“所恶”可以指哪些事情？</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
        <p:nvSpPr>
          <p:cNvPr id="3" name="矩形 2"/>
          <p:cNvSpPr/>
          <p:nvPr/>
        </p:nvSpPr>
        <p:spPr>
          <a:xfrm>
            <a:off x="328613" y="1783213"/>
            <a:ext cx="8640762" cy="2445385"/>
          </a:xfrm>
          <a:prstGeom prst="rect">
            <a:avLst/>
          </a:prstGeom>
          <a:solidFill>
            <a:schemeClr val="bg1">
              <a:alpha val="30000"/>
            </a:schemeClr>
          </a:solidFill>
          <a:ln w="9525">
            <a:noFill/>
          </a:ln>
        </p:spPr>
        <p:txBody>
          <a:bodyPr anchor="t">
            <a:spAutoFit/>
          </a:bodyPr>
          <a:p>
            <a:pPr>
              <a:lnSpc>
                <a:spcPct val="170000"/>
              </a:lnSpc>
            </a:pPr>
            <a:r>
              <a:rPr lang="zh-CN" altLang="en-US" sz="3000" b="1" dirty="0">
                <a:latin typeface="Arial" panose="020B0604020202020204" pitchFamily="34" charset="0"/>
                <a:ea typeface="宋体" panose="02010600030101010101" pitchFamily="2" charset="-122"/>
              </a:rPr>
              <a:t>      </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 这里的“所恶”应指</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不正义、不合法、不道德的事情</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，如叛变革命、贪污受贿、滥用职权、违法犯罪等。</a:t>
            </a:r>
            <a:endPar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9457" name="Rectangle 2"/>
          <p:cNvSpPr/>
          <p:nvPr/>
        </p:nvSpPr>
        <p:spPr>
          <a:xfrm>
            <a:off x="260350" y="611003"/>
            <a:ext cx="7200900" cy="583565"/>
          </a:xfrm>
          <a:prstGeom prst="rect">
            <a:avLst/>
          </a:prstGeom>
          <a:noFill/>
          <a:ln w="9525">
            <a:noFill/>
          </a:ln>
        </p:spPr>
        <p:txBody>
          <a:bodyPr anchor="t">
            <a:spAutoFit/>
          </a:bodyPr>
          <a:p>
            <a:r>
              <a:rPr lang="zh-CN" altLang="en-US" sz="3000" b="1" dirty="0">
                <a:latin typeface="黑体" panose="02010609060101010101" pitchFamily="49" charset="-122"/>
                <a:ea typeface="黑体" panose="02010609060101010101" pitchFamily="49" charset="-122"/>
                <a:cs typeface="黑体" panose="02010609060101010101" pitchFamily="49" charset="-122"/>
              </a:rPr>
              <a:t>4.“故患有所不辟”，“患”指什么？</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
        <p:nvSpPr>
          <p:cNvPr id="3" name="矩形 2"/>
          <p:cNvSpPr/>
          <p:nvPr/>
        </p:nvSpPr>
        <p:spPr>
          <a:xfrm>
            <a:off x="1052513" y="1516195"/>
            <a:ext cx="5770562" cy="553085"/>
          </a:xfrm>
          <a:prstGeom prst="rect">
            <a:avLst/>
          </a:prstGeom>
          <a:solidFill>
            <a:schemeClr val="bg1">
              <a:alpha val="30000"/>
            </a:schemeClr>
          </a:solidFill>
          <a:ln w="9525">
            <a:noFill/>
          </a:ln>
        </p:spPr>
        <p:txBody>
          <a:bodyPr anchor="t">
            <a:spAutoFit/>
          </a:bodyPr>
          <a:p>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指遭到迫害，遇到生命危险等。</a:t>
            </a:r>
            <a:endPar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19459" name="Rectangle 2"/>
          <p:cNvSpPr/>
          <p:nvPr/>
        </p:nvSpPr>
        <p:spPr>
          <a:xfrm>
            <a:off x="250825" y="2391225"/>
            <a:ext cx="8642350" cy="583565"/>
          </a:xfrm>
          <a:prstGeom prst="rect">
            <a:avLst/>
          </a:prstGeom>
          <a:noFill/>
          <a:ln w="9525">
            <a:noFill/>
          </a:ln>
        </p:spPr>
        <p:txBody>
          <a:bodyPr anchor="t">
            <a:spAutoFit/>
          </a:bodyPr>
          <a:p>
            <a:r>
              <a:rPr lang="zh-CN" altLang="en-US" sz="3000" b="1" dirty="0">
                <a:latin typeface="黑体" panose="02010609060101010101" pitchFamily="49" charset="-122"/>
                <a:ea typeface="黑体" panose="02010609060101010101" pitchFamily="49" charset="-122"/>
                <a:cs typeface="黑体" panose="02010609060101010101" pitchFamily="49" charset="-122"/>
              </a:rPr>
              <a:t>5.“非独贤者有是心也”，“是心”指什么？</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
        <p:nvSpPr>
          <p:cNvPr id="5" name="矩形 4"/>
          <p:cNvSpPr/>
          <p:nvPr/>
        </p:nvSpPr>
        <p:spPr>
          <a:xfrm>
            <a:off x="260350" y="3211963"/>
            <a:ext cx="8632825" cy="1291590"/>
          </a:xfrm>
          <a:prstGeom prst="rect">
            <a:avLst/>
          </a:prstGeom>
          <a:solidFill>
            <a:schemeClr val="bg1">
              <a:alpha val="30000"/>
            </a:schemeClr>
          </a:solidFill>
          <a:ln w="9525">
            <a:noFill/>
          </a:ln>
        </p:spPr>
        <p:txBody>
          <a:bodyPr anchor="t">
            <a:spAutoFit/>
          </a:bodyPr>
          <a:p>
            <a:pPr>
              <a:lnSpc>
                <a:spcPct val="130000"/>
              </a:lnSpc>
            </a:pPr>
            <a:r>
              <a:rPr lang="zh-CN" altLang="en-US" sz="3000" b="1" dirty="0">
                <a:latin typeface="Arial" panose="020B0604020202020204" pitchFamily="34" charset="0"/>
                <a:ea typeface="宋体" panose="02010600030101010101" pitchFamily="2" charset="-122"/>
              </a:rPr>
              <a:t>       </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指恻隐之心、羞恶之心、辞让之心、是非之心等这些善心。</a:t>
            </a:r>
            <a:endPar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1" name="Rectangle 14"/>
          <p:cNvSpPr/>
          <p:nvPr/>
        </p:nvSpPr>
        <p:spPr>
          <a:xfrm>
            <a:off x="250825" y="917708"/>
            <a:ext cx="8632825" cy="3784600"/>
          </a:xfrm>
          <a:prstGeom prst="rect">
            <a:avLst/>
          </a:prstGeom>
          <a:solidFill>
            <a:schemeClr val="accent1">
              <a:alpha val="9000"/>
            </a:schemeClr>
          </a:solidFill>
          <a:ln w="9525">
            <a:noFill/>
          </a:ln>
        </p:spPr>
        <p:txBody>
          <a:bodyPr anchor="t">
            <a:spAutoFit/>
          </a:bodyPr>
          <a:p>
            <a:pPr>
              <a:lnSpc>
                <a:spcPct val="100000"/>
              </a:lnSpc>
            </a:pPr>
            <a:r>
              <a:rPr lang="zh-CN" altLang="en-US" sz="3000" b="1" dirty="0">
                <a:latin typeface="黑体" panose="02010609060101010101" pitchFamily="49" charset="-122"/>
                <a:ea typeface="黑体" panose="02010609060101010101" pitchFamily="49" charset="-122"/>
                <a:cs typeface="黑体" panose="02010609060101010101" pitchFamily="49" charset="-122"/>
              </a:rPr>
              <a:t>    </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【孟子】</a:t>
            </a:r>
            <a:r>
              <a:rPr lang="zh-CN" altLang="en-US" sz="3000" b="1" dirty="0">
                <a:latin typeface="黑体" panose="02010609060101010101" pitchFamily="49" charset="-122"/>
                <a:ea typeface="黑体" panose="02010609060101010101" pitchFamily="49" charset="-122"/>
                <a:cs typeface="黑体" panose="02010609060101010101" pitchFamily="49" charset="-122"/>
              </a:rPr>
              <a:t>(约</a:t>
            </a:r>
            <a:r>
              <a:rPr lang="zh-CN" altLang="en-US" sz="3000" b="1" dirty="0">
                <a:latin typeface="黑体" panose="02010609060101010101" pitchFamily="49" charset="-122"/>
                <a:ea typeface="黑体" panose="02010609060101010101" pitchFamily="49" charset="-122"/>
                <a:cs typeface="黑体" panose="02010609060101010101" pitchFamily="49" charset="-122"/>
              </a:rPr>
              <a:t>前</a:t>
            </a:r>
            <a:r>
              <a:rPr lang="en-US" altLang="zh-CN" sz="3000" b="1" dirty="0">
                <a:latin typeface="黑体" panose="02010609060101010101" pitchFamily="49" charset="-122"/>
                <a:ea typeface="黑体" panose="02010609060101010101" pitchFamily="49" charset="-122"/>
                <a:cs typeface="黑体" panose="02010609060101010101" pitchFamily="49" charset="-122"/>
              </a:rPr>
              <a:t>372-</a:t>
            </a:r>
            <a:r>
              <a:rPr lang="zh-CN" altLang="en-US" sz="3000" b="1" dirty="0">
                <a:latin typeface="黑体" panose="02010609060101010101" pitchFamily="49" charset="-122"/>
                <a:ea typeface="黑体" panose="02010609060101010101" pitchFamily="49" charset="-122"/>
                <a:cs typeface="黑体" panose="02010609060101010101" pitchFamily="49" charset="-122"/>
              </a:rPr>
              <a:t>前</a:t>
            </a:r>
            <a:r>
              <a:rPr lang="en-US" altLang="zh-CN" sz="3000" b="1" dirty="0">
                <a:latin typeface="黑体" panose="02010609060101010101" pitchFamily="49" charset="-122"/>
                <a:ea typeface="黑体" panose="02010609060101010101" pitchFamily="49" charset="-122"/>
                <a:cs typeface="黑体" panose="02010609060101010101" pitchFamily="49" charset="-122"/>
              </a:rPr>
              <a:t>289)</a:t>
            </a:r>
            <a:r>
              <a:rPr lang="zh-CN" altLang="en-US" sz="3000" b="1" dirty="0">
                <a:latin typeface="黑体" panose="02010609060101010101" pitchFamily="49" charset="-122"/>
                <a:ea typeface="黑体" panose="02010609060101010101" pitchFamily="49" charset="-122"/>
                <a:cs typeface="黑体" panose="02010609060101010101" pitchFamily="49" charset="-122"/>
              </a:rPr>
              <a:t>，名轲，字子舆，战国时期的邹国（今山东邹城）人，</a:t>
            </a:r>
            <a:r>
              <a:rPr lang="zh-CN" altLang="en-US" sz="3000" b="1" dirty="0">
                <a:solidFill>
                  <a:srgbClr val="0000FF"/>
                </a:solidFill>
                <a:latin typeface="黑体" panose="02010609060101010101" pitchFamily="49" charset="-122"/>
                <a:ea typeface="黑体" panose="02010609060101010101" pitchFamily="49" charset="-122"/>
              </a:rPr>
              <a:t>伟大的思想家、教育家，儒家学派的代表人物</a:t>
            </a:r>
            <a:r>
              <a:rPr lang="zh-CN" altLang="en-US" sz="3000" b="1" dirty="0">
                <a:latin typeface="黑体" panose="02010609060101010101" pitchFamily="49" charset="-122"/>
                <a:ea typeface="黑体" panose="02010609060101010101" pitchFamily="49" charset="-122"/>
                <a:cs typeface="黑体" panose="02010609060101010101" pitchFamily="49" charset="-122"/>
              </a:rPr>
              <a:t>，孟子继承并发扬了孔子的思想，成为仅次于孔子的一代儒学宗师，后世常将他与孔子合称</a:t>
            </a:r>
            <a:r>
              <a:rPr lang="en-US" altLang="zh-CN" sz="3000" b="1" dirty="0">
                <a:latin typeface="黑体" panose="02010609060101010101" pitchFamily="49" charset="-122"/>
                <a:ea typeface="黑体" panose="02010609060101010101" pitchFamily="49" charset="-122"/>
                <a:cs typeface="黑体" panose="02010609060101010101" pitchFamily="49" charset="-122"/>
              </a:rPr>
              <a:t>“</a:t>
            </a:r>
            <a:r>
              <a:rPr lang="zh-CN" altLang="en-US" sz="3000" b="1" dirty="0">
                <a:latin typeface="黑体" panose="02010609060101010101" pitchFamily="49" charset="-122"/>
                <a:ea typeface="黑体" panose="02010609060101010101" pitchFamily="49" charset="-122"/>
                <a:cs typeface="黑体" panose="02010609060101010101" pitchFamily="49" charset="-122"/>
              </a:rPr>
              <a:t>孔孟</a:t>
            </a:r>
            <a:r>
              <a:rPr lang="en-US" altLang="zh-CN" sz="3000" b="1" dirty="0">
                <a:latin typeface="黑体" panose="02010609060101010101" pitchFamily="49" charset="-122"/>
                <a:ea typeface="黑体" panose="02010609060101010101" pitchFamily="49" charset="-122"/>
                <a:cs typeface="黑体" panose="02010609060101010101" pitchFamily="49" charset="-122"/>
              </a:rPr>
              <a:t>”</a:t>
            </a:r>
            <a:r>
              <a:rPr lang="zh-CN" altLang="en-US" sz="3000" b="1" dirty="0">
                <a:latin typeface="黑体" panose="02010609060101010101" pitchFamily="49" charset="-122"/>
                <a:ea typeface="黑体" panose="02010609060101010101" pitchFamily="49" charset="-122"/>
                <a:cs typeface="黑体" panose="02010609060101010101" pitchFamily="49" charset="-122"/>
              </a:rPr>
              <a:t>，尊称孟子为“亚圣”。</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代表作有《鱼我所欲也》《得道多助，失道寡助》和《生于忧患，死于安乐》，《寡人之于国也》</a:t>
            </a:r>
            <a:r>
              <a:rPr lang="zh-CN" altLang="en-US" sz="3000" b="1" dirty="0">
                <a:latin typeface="黑体" panose="02010609060101010101" pitchFamily="49" charset="-122"/>
                <a:ea typeface="黑体" panose="02010609060101010101" pitchFamily="49" charset="-122"/>
                <a:cs typeface="黑体" panose="02010609060101010101" pitchFamily="49" charset="-122"/>
              </a:rPr>
              <a:t>编入中学语文教科书中。</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grpSp>
        <p:nvGrpSpPr>
          <p:cNvPr id="5" name="组合 4"/>
          <p:cNvGrpSpPr/>
          <p:nvPr/>
        </p:nvGrpSpPr>
        <p:grpSpPr>
          <a:xfrm>
            <a:off x="100330" y="125730"/>
            <a:ext cx="2346325" cy="649104"/>
            <a:chOff x="923" y="1552"/>
            <a:chExt cx="3695" cy="882"/>
          </a:xfrm>
        </p:grpSpPr>
        <p:pic>
          <p:nvPicPr>
            <p:cNvPr id="7" name="图片 6" descr="00 图标-04"/>
            <p:cNvPicPr>
              <a:picLocks noChangeAspect="1"/>
            </p:cNvPicPr>
            <p:nvPr/>
          </p:nvPicPr>
          <p:blipFill>
            <a:blip r:embed="rId2" cstate="print"/>
            <a:stretch>
              <a:fillRect/>
            </a:stretch>
          </p:blipFill>
          <p:spPr>
            <a:xfrm>
              <a:off x="923" y="1552"/>
              <a:ext cx="3695" cy="882"/>
            </a:xfrm>
            <a:prstGeom prst="rect">
              <a:avLst/>
            </a:prstGeom>
          </p:spPr>
        </p:pic>
        <p:sp>
          <p:nvSpPr>
            <p:cNvPr id="9" name="文本框 3"/>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作者简介</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9457" name="Rectangle 2"/>
          <p:cNvSpPr/>
          <p:nvPr/>
        </p:nvSpPr>
        <p:spPr>
          <a:xfrm>
            <a:off x="137795" y="467995"/>
            <a:ext cx="8868410" cy="1014730"/>
          </a:xfrm>
          <a:prstGeom prst="rect">
            <a:avLst/>
          </a:prstGeom>
          <a:solidFill>
            <a:schemeClr val="bg1">
              <a:alpha val="30000"/>
            </a:schemeClr>
          </a:solidFill>
          <a:ln w="9525">
            <a:noFill/>
          </a:ln>
        </p:spPr>
        <p:txBody>
          <a:bodyPr wrap="square" anchor="t">
            <a:spAutoFit/>
          </a:bodyPr>
          <a:p>
            <a:r>
              <a:rPr lang="en-US" altLang="zh-CN" sz="3000" b="1" dirty="0">
                <a:latin typeface="黑体" panose="02010609060101010101" pitchFamily="49" charset="-122"/>
                <a:ea typeface="黑体" panose="02010609060101010101" pitchFamily="49" charset="-122"/>
                <a:cs typeface="黑体" panose="02010609060101010101" pitchFamily="49" charset="-122"/>
              </a:rPr>
              <a:t> 6</a:t>
            </a:r>
            <a:r>
              <a:rPr lang="zh-CN" altLang="en-US" sz="3000" b="1" dirty="0">
                <a:latin typeface="黑体" panose="02010609060101010101" pitchFamily="49" charset="-122"/>
                <a:ea typeface="黑体" panose="02010609060101010101" pitchFamily="49" charset="-122"/>
                <a:cs typeface="黑体" panose="02010609060101010101" pitchFamily="49" charset="-122"/>
              </a:rPr>
              <a:t>.“向为身死而不受，今为宫室之美为之……是亦不可以已乎”这句话用了哪些修辞手法？有何作用？</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
        <p:nvSpPr>
          <p:cNvPr id="3" name="矩形 2"/>
          <p:cNvSpPr/>
          <p:nvPr/>
        </p:nvSpPr>
        <p:spPr>
          <a:xfrm>
            <a:off x="253365" y="1606550"/>
            <a:ext cx="8637270" cy="3322955"/>
          </a:xfrm>
          <a:prstGeom prst="rect">
            <a:avLst/>
          </a:prstGeom>
          <a:solidFill>
            <a:schemeClr val="bg1">
              <a:alpha val="30000"/>
            </a:schemeClr>
          </a:solidFill>
          <a:ln w="9525">
            <a:noFill/>
          </a:ln>
        </p:spPr>
        <p:txBody>
          <a:bodyPr wrap="square" anchor="t">
            <a:spAutoFit/>
          </a:bodyPr>
          <a:p>
            <a:r>
              <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    </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运用排比句和反问句。先用了一组排比句，把“向”和“今”进行对比，斥责了那些为“宫室之美，妻妾之奉，所识穷乏者得我”而抛掉礼义的人，气势恢弘；再用一个反问句， 极有力地指出这种做法应该停止，语气严厉。 这句话通过排比、对比、反问，强烈谴责了那些见利忘“义”的人，说理透辟，论证雄辩。</a:t>
            </a:r>
            <a:endPar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19457" name="Rectangle 2"/>
          <p:cNvSpPr/>
          <p:nvPr/>
        </p:nvSpPr>
        <p:spPr>
          <a:xfrm>
            <a:off x="233045" y="953770"/>
            <a:ext cx="7725410" cy="553085"/>
          </a:xfrm>
          <a:prstGeom prst="rect">
            <a:avLst/>
          </a:prstGeom>
          <a:solidFill>
            <a:schemeClr val="bg1">
              <a:alpha val="30000"/>
            </a:schemeClr>
          </a:solidFill>
          <a:ln w="9525">
            <a:noFill/>
          </a:ln>
        </p:spPr>
        <p:txBody>
          <a:bodyPr wrap="square" anchor="t">
            <a:spAutoFit/>
          </a:bodyPr>
          <a:p>
            <a:r>
              <a:rPr lang="en-US" altLang="zh-CN" sz="3000" b="1" dirty="0">
                <a:latin typeface="黑体" panose="02010609060101010101" pitchFamily="49" charset="-122"/>
                <a:ea typeface="黑体" panose="02010609060101010101" pitchFamily="49" charset="-122"/>
                <a:cs typeface="黑体" panose="02010609060101010101" pitchFamily="49" charset="-122"/>
              </a:rPr>
              <a:t> 7</a:t>
            </a:r>
            <a:r>
              <a:rPr lang="zh-CN" altLang="en-US" sz="3000" b="1" dirty="0">
                <a:latin typeface="黑体" panose="02010609060101010101" pitchFamily="49" charset="-122"/>
                <a:ea typeface="黑体" panose="02010609060101010101" pitchFamily="49" charset="-122"/>
                <a:cs typeface="黑体" panose="02010609060101010101" pitchFamily="49" charset="-122"/>
              </a:rPr>
              <a:t>.“失其本心”中的“本心”指的是什么？</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
        <p:nvSpPr>
          <p:cNvPr id="3" name="矩形 2"/>
          <p:cNvSpPr/>
          <p:nvPr/>
        </p:nvSpPr>
        <p:spPr>
          <a:xfrm>
            <a:off x="635000" y="2045335"/>
            <a:ext cx="8075930" cy="1198880"/>
          </a:xfrm>
          <a:prstGeom prst="rect">
            <a:avLst/>
          </a:prstGeom>
          <a:solidFill>
            <a:schemeClr val="bg1">
              <a:alpha val="30000"/>
            </a:schemeClr>
          </a:solidFill>
          <a:ln w="9525">
            <a:noFill/>
          </a:ln>
        </p:spPr>
        <p:txBody>
          <a:bodyPr wrap="square" anchor="t">
            <a:spAutoFit/>
          </a:bodyPr>
          <a:p>
            <a:pPr>
              <a:lnSpc>
                <a:spcPct val="120000"/>
              </a:lnSpc>
            </a:pPr>
            <a:r>
              <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    </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“本心”指人生下来所固有的善的本性，就是“羞恶之心”，就是“义”。</a:t>
            </a:r>
            <a:endPar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0481" name="Rectangle 2"/>
          <p:cNvSpPr/>
          <p:nvPr/>
        </p:nvSpPr>
        <p:spPr>
          <a:xfrm>
            <a:off x="255905" y="1229175"/>
            <a:ext cx="8632825" cy="2168525"/>
          </a:xfrm>
          <a:prstGeom prst="rect">
            <a:avLst/>
          </a:prstGeom>
          <a:solidFill>
            <a:schemeClr val="bg1">
              <a:alpha val="30000"/>
            </a:schemeClr>
          </a:solidFill>
          <a:ln w="9525">
            <a:noFill/>
          </a:ln>
        </p:spPr>
        <p:txBody>
          <a:bodyPr anchor="t">
            <a:spAutoFit/>
          </a:bodyPr>
          <a:p>
            <a:pPr>
              <a:lnSpc>
                <a:spcPct val="150000"/>
              </a:lnSpc>
            </a:pPr>
            <a:r>
              <a:rPr lang="en-US" altLang="zh-CN" sz="3000" b="1" dirty="0">
                <a:latin typeface="黑体" panose="02010609060101010101" pitchFamily="49" charset="-122"/>
                <a:ea typeface="黑体" panose="02010609060101010101" pitchFamily="49" charset="-122"/>
                <a:cs typeface="黑体" panose="02010609060101010101" pitchFamily="49" charset="-122"/>
              </a:rPr>
              <a:t>    8</a:t>
            </a:r>
            <a:r>
              <a:rPr lang="zh-CN" altLang="en-US" sz="3000" b="1" dirty="0">
                <a:latin typeface="黑体" panose="02010609060101010101" pitchFamily="49" charset="-122"/>
                <a:ea typeface="黑体" panose="02010609060101010101" pitchFamily="49" charset="-122"/>
                <a:cs typeface="黑体" panose="02010609060101010101" pitchFamily="49" charset="-122"/>
              </a:rPr>
              <a:t>.课文中运用了许多两两相对的句子，它们的句式相同，意思相近或相反，试找出两个这样的句子，说说这样写的好处。</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矩形 1"/>
          <p:cNvSpPr/>
          <p:nvPr/>
        </p:nvSpPr>
        <p:spPr>
          <a:xfrm>
            <a:off x="265430" y="706755"/>
            <a:ext cx="7810500" cy="2081530"/>
          </a:xfrm>
          <a:prstGeom prst="rect">
            <a:avLst/>
          </a:prstGeom>
          <a:solidFill>
            <a:srgbClr val="0070C0">
              <a:alpha val="25000"/>
            </a:srgbClr>
          </a:solidFill>
          <a:ln w="9525">
            <a:noFill/>
          </a:ln>
        </p:spPr>
        <p:txBody>
          <a:bodyPr wrap="square" anchor="t">
            <a:spAutoFit/>
          </a:bodyPr>
          <a:p>
            <a:pPr>
              <a:lnSpc>
                <a:spcPct val="110000"/>
              </a:lnSpc>
            </a:pPr>
            <a:r>
              <a:rPr lang="zh-CN" altLang="en-US" sz="2600" b="1" dirty="0">
                <a:solidFill>
                  <a:srgbClr val="0000FF"/>
                </a:solidFill>
                <a:latin typeface="华文楷体" panose="02010600040101010101" charset="-122"/>
                <a:ea typeface="华文楷体" panose="02010600040101010101" charset="-122"/>
                <a:cs typeface="华文楷体" panose="02010600040101010101" charset="-122"/>
              </a:rPr>
              <a:t>（1）生亦我所欲，所欲有甚于生者，故不为苟得也；</a:t>
            </a:r>
            <a:endParaRPr lang="zh-CN" altLang="en-US" sz="2600" b="1" dirty="0">
              <a:solidFill>
                <a:srgbClr val="0000FF"/>
              </a:solidFill>
              <a:latin typeface="华文楷体" panose="02010600040101010101" charset="-122"/>
              <a:ea typeface="华文楷体" panose="02010600040101010101" charset="-122"/>
              <a:cs typeface="华文楷体" panose="02010600040101010101" charset="-122"/>
            </a:endParaRPr>
          </a:p>
          <a:p>
            <a:pPr>
              <a:lnSpc>
                <a:spcPct val="110000"/>
              </a:lnSpc>
            </a:pPr>
            <a:r>
              <a:rPr lang="zh-CN" altLang="en-US" sz="2600" b="1" dirty="0">
                <a:solidFill>
                  <a:srgbClr val="0000FF"/>
                </a:solidFill>
                <a:latin typeface="华文楷体" panose="02010600040101010101" charset="-122"/>
                <a:ea typeface="华文楷体" panose="02010600040101010101" charset="-122"/>
                <a:cs typeface="华文楷体" panose="02010600040101010101" charset="-122"/>
              </a:rPr>
              <a:t>     死亦我所恶，所恶有甚于死者，故患有所不辟也。</a:t>
            </a:r>
            <a:endParaRPr lang="zh-CN" altLang="en-US" sz="2600" b="1" dirty="0">
              <a:solidFill>
                <a:srgbClr val="0000FF"/>
              </a:solidFill>
              <a:latin typeface="华文楷体" panose="02010600040101010101" charset="-122"/>
              <a:ea typeface="华文楷体" panose="02010600040101010101" charset="-122"/>
              <a:cs typeface="华文楷体" panose="02010600040101010101" charset="-122"/>
            </a:endParaRPr>
          </a:p>
          <a:p>
            <a:pPr>
              <a:lnSpc>
                <a:spcPct val="110000"/>
              </a:lnSpc>
              <a:spcBef>
                <a:spcPts val="1800"/>
              </a:spcBef>
            </a:pPr>
            <a:r>
              <a:rPr lang="zh-CN" altLang="en-US" sz="2600" b="1" dirty="0">
                <a:solidFill>
                  <a:srgbClr val="0000FF"/>
                </a:solidFill>
                <a:latin typeface="华文楷体" panose="02010600040101010101" charset="-122"/>
                <a:ea typeface="华文楷体" panose="02010600040101010101" charset="-122"/>
                <a:cs typeface="华文楷体" panose="02010600040101010101" charset="-122"/>
              </a:rPr>
              <a:t>（2）呼尔而与之，行道之人弗受；</a:t>
            </a:r>
            <a:endParaRPr lang="zh-CN" altLang="en-US" sz="2600" b="1" dirty="0">
              <a:solidFill>
                <a:srgbClr val="0000FF"/>
              </a:solidFill>
              <a:latin typeface="华文楷体" panose="02010600040101010101" charset="-122"/>
              <a:ea typeface="华文楷体" panose="02010600040101010101" charset="-122"/>
              <a:cs typeface="华文楷体" panose="02010600040101010101" charset="-122"/>
            </a:endParaRPr>
          </a:p>
          <a:p>
            <a:pPr>
              <a:lnSpc>
                <a:spcPct val="110000"/>
              </a:lnSpc>
            </a:pPr>
            <a:r>
              <a:rPr lang="zh-CN" altLang="en-US" sz="2600" b="1" dirty="0">
                <a:solidFill>
                  <a:srgbClr val="0000FF"/>
                </a:solidFill>
                <a:latin typeface="华文楷体" panose="02010600040101010101" charset="-122"/>
                <a:ea typeface="华文楷体" panose="02010600040101010101" charset="-122"/>
                <a:cs typeface="华文楷体" panose="02010600040101010101" charset="-122"/>
              </a:rPr>
              <a:t>     蹴尔而与之，乞人不屑也。</a:t>
            </a:r>
            <a:endParaRPr lang="zh-CN" altLang="en-US" sz="2600" b="1" dirty="0">
              <a:solidFill>
                <a:srgbClr val="0000FF"/>
              </a:solidFill>
              <a:latin typeface="华文楷体" panose="02010600040101010101" charset="-122"/>
              <a:ea typeface="华文楷体" panose="02010600040101010101" charset="-122"/>
              <a:cs typeface="华文楷体" panose="02010600040101010101" charset="-122"/>
            </a:endParaRPr>
          </a:p>
        </p:txBody>
      </p:sp>
      <p:sp>
        <p:nvSpPr>
          <p:cNvPr id="3" name="矩形 2"/>
          <p:cNvSpPr>
            <a:spLocks noChangeArrowheads="1"/>
          </p:cNvSpPr>
          <p:nvPr/>
        </p:nvSpPr>
        <p:spPr bwMode="auto">
          <a:xfrm>
            <a:off x="213995" y="3162935"/>
            <a:ext cx="8619490" cy="1291590"/>
          </a:xfrm>
          <a:prstGeom prst="rect">
            <a:avLst/>
          </a:prstGeom>
          <a:solidFill>
            <a:schemeClr val="bg1">
              <a:alpha val="27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3000" b="1" i="0" u="none" strike="noStrike" kern="1200" cap="none" spc="-20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     </a:t>
            </a:r>
            <a:r>
              <a:rPr kumimoji="0" lang="zh-CN" altLang="en-US"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rPr>
              <a:t>第</a:t>
            </a:r>
            <a:r>
              <a:rPr kumimoji="0" lang="en-US" altLang="zh-CN"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kumimoji="0" lang="zh-CN" altLang="en-US"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rPr>
              <a:t>1</a:t>
            </a:r>
            <a:r>
              <a:rPr kumimoji="0" lang="en-US" altLang="zh-CN"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kumimoji="0" lang="zh-CN" altLang="en-US"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rPr>
              <a:t>句意思相反，第</a:t>
            </a:r>
            <a:r>
              <a:rPr kumimoji="0" lang="en-US" altLang="zh-CN"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kumimoji="0" lang="zh-CN" altLang="en-US"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rPr>
              <a:t>2</a:t>
            </a:r>
            <a:r>
              <a:rPr kumimoji="0" lang="en-US" altLang="zh-CN"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kumimoji="0" lang="zh-CN" altLang="en-US"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rPr>
              <a:t>句意思相近。这些句式使行文流畅，论证严密，语气连贯，气势恢宏。</a:t>
            </a:r>
            <a:endParaRPr kumimoji="0" lang="zh-CN" altLang="en-US" sz="3000" b="1" i="0" u="none" strike="noStrike" kern="1200" cap="none" normalizeH="0" baseline="0"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charRg st="4294967295" end="429496729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charRg st="0" end="2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charRg st="25" end="5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charRg st="53" end="7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charRg st="70" end="8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ldLvl="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2530" name="Rectangle 2"/>
          <p:cNvSpPr/>
          <p:nvPr/>
        </p:nvSpPr>
        <p:spPr>
          <a:xfrm>
            <a:off x="871855" y="937895"/>
            <a:ext cx="7400925" cy="583565"/>
          </a:xfrm>
          <a:prstGeom prst="rect">
            <a:avLst/>
          </a:prstGeom>
          <a:noFill/>
          <a:ln w="9525">
            <a:noFill/>
          </a:ln>
        </p:spPr>
        <p:txBody>
          <a:bodyPr wrap="square" anchor="t">
            <a:spAutoFit/>
          </a:bodyPr>
          <a:p>
            <a:pPr marL="457200" indent="-457200">
              <a:buFont typeface="Wingdings" panose="05000000000000000000" charset="0"/>
              <a:buChar char="u"/>
            </a:pPr>
            <a:r>
              <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rPr>
              <a:t>以划分层次的形式理清本文的</a:t>
            </a:r>
            <a:r>
              <a:rPr lang="zh-CN" altLang="en-US" sz="3200" b="1" u="sng" dirty="0">
                <a:solidFill>
                  <a:srgbClr val="FF00FF"/>
                </a:solidFill>
                <a:latin typeface="黑体" panose="02010609060101010101" pitchFamily="49" charset="-122"/>
                <a:ea typeface="黑体" panose="02010609060101010101" pitchFamily="49" charset="-122"/>
                <a:cs typeface="黑体" panose="02010609060101010101" pitchFamily="49" charset="-122"/>
              </a:rPr>
              <a:t>论证思路</a:t>
            </a:r>
            <a:r>
              <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rPr>
              <a:t>。</a:t>
            </a:r>
            <a:endPar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endParaRPr>
          </a:p>
        </p:txBody>
      </p:sp>
      <p:sp>
        <p:nvSpPr>
          <p:cNvPr id="4" name="矩形 3"/>
          <p:cNvSpPr/>
          <p:nvPr/>
        </p:nvSpPr>
        <p:spPr>
          <a:xfrm>
            <a:off x="260350" y="1708785"/>
            <a:ext cx="8811260" cy="2738120"/>
          </a:xfrm>
          <a:prstGeom prst="rect">
            <a:avLst/>
          </a:prstGeom>
          <a:solidFill>
            <a:srgbClr val="FF0000">
              <a:alpha val="16000"/>
            </a:srgbClr>
          </a:solidFill>
          <a:ln w="9525">
            <a:noFill/>
          </a:ln>
        </p:spPr>
        <p:txBody>
          <a:bodyPr wrap="square" anchor="t">
            <a:spAutoFit/>
          </a:bodyPr>
          <a:p>
            <a:pPr algn="ctr">
              <a:lnSpc>
                <a:spcPct val="120000"/>
              </a:lnSpc>
              <a:buFont typeface="Wingdings" panose="05000000000000000000" charset="0"/>
            </a:pPr>
            <a:r>
              <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rPr>
              <a:t>①第一部分（第一自然段）</a:t>
            </a:r>
            <a:endParaRPr lang="zh-CN" altLang="en-US" sz="3000" b="1" dirty="0">
              <a:solidFill>
                <a:srgbClr val="FF0000"/>
              </a:solidFill>
              <a:latin typeface="黑体" panose="02010609060101010101" pitchFamily="49" charset="-122"/>
              <a:ea typeface="黑体" panose="02010609060101010101" pitchFamily="49" charset="-122"/>
            </a:endParaRPr>
          </a:p>
          <a:p>
            <a:pPr>
              <a:lnSpc>
                <a:spcPct val="140000"/>
              </a:lnSpc>
              <a:spcBef>
                <a:spcPts val="1200"/>
              </a:spcBef>
            </a:pPr>
            <a:r>
              <a:rPr lang="zh-CN" altLang="en-US" sz="3000" b="1" dirty="0">
                <a:latin typeface="Arial" panose="020B0604020202020204" pitchFamily="34" charset="0"/>
                <a:ea typeface="宋体" panose="02010600030101010101" pitchFamily="2" charset="-122"/>
              </a:rPr>
              <a:t>       </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由设喻引出“舍生取义”的论点，并说明“义”的美德就是人所固有的。舍生取义是人的“本心”。</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（比喻论证、对比论证、道理论证）</a:t>
            </a:r>
            <a:endPar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endParaRPr>
          </a:p>
        </p:txBody>
      </p:sp>
      <p:grpSp>
        <p:nvGrpSpPr>
          <p:cNvPr id="3" name="组合 2"/>
          <p:cNvGrpSpPr/>
          <p:nvPr/>
        </p:nvGrpSpPr>
        <p:grpSpPr>
          <a:xfrm>
            <a:off x="109855" y="135255"/>
            <a:ext cx="2346325" cy="649104"/>
            <a:chOff x="923" y="1552"/>
            <a:chExt cx="3695" cy="882"/>
          </a:xfrm>
        </p:grpSpPr>
        <p:pic>
          <p:nvPicPr>
            <p:cNvPr id="7" name="图片 6" descr="00 图标-04"/>
            <p:cNvPicPr>
              <a:picLocks noChangeAspect="1"/>
            </p:cNvPicPr>
            <p:nvPr/>
          </p:nvPicPr>
          <p:blipFill>
            <a:blip r:embed="rId2" cstate="print"/>
            <a:stretch>
              <a:fillRect/>
            </a:stretch>
          </p:blipFill>
          <p:spPr>
            <a:xfrm>
              <a:off x="923" y="1552"/>
              <a:ext cx="3695" cy="882"/>
            </a:xfrm>
            <a:prstGeom prst="rect">
              <a:avLst/>
            </a:prstGeom>
          </p:spPr>
        </p:pic>
        <p:sp>
          <p:nvSpPr>
            <p:cNvPr id="5" name="文本框 4"/>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整体感知</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charRg st="4294967295" end="429496729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charRg st="0"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charRg st="12" end="8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矩形 1"/>
          <p:cNvSpPr/>
          <p:nvPr/>
        </p:nvSpPr>
        <p:spPr>
          <a:xfrm>
            <a:off x="318135" y="594360"/>
            <a:ext cx="8507730" cy="4169410"/>
          </a:xfrm>
          <a:prstGeom prst="rect">
            <a:avLst/>
          </a:prstGeom>
          <a:solidFill>
            <a:srgbClr val="FF0000">
              <a:alpha val="16000"/>
            </a:srgbClr>
          </a:solidFill>
          <a:ln w="9525">
            <a:noFill/>
          </a:ln>
        </p:spPr>
        <p:txBody>
          <a:bodyPr wrap="square" anchor="t">
            <a:spAutoFit/>
          </a:bodyPr>
          <a:p>
            <a:pPr eaLnBrk="0" hangingPunct="0">
              <a:lnSpc>
                <a:spcPct val="120000"/>
              </a:lnSpc>
            </a:pP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    </a:t>
            </a:r>
            <a:r>
              <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rPr>
              <a:t>第一层（从开头至“舍生而取义者也”）</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以鱼与熊掌不可得兼而舍鱼取熊掌为喻</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引出</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生与义不可得兼则</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“舍生取义”的论点</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endParaRPr lang="en-US" altLang="zh-CN" sz="3000" b="1" dirty="0">
              <a:latin typeface="黑体" panose="02010609060101010101" pitchFamily="49" charset="-122"/>
              <a:ea typeface="黑体" panose="02010609060101010101" pitchFamily="49" charset="-122"/>
              <a:cs typeface="黑体" panose="02010609060101010101" pitchFamily="49" charset="-122"/>
            </a:endParaRPr>
          </a:p>
          <a:p>
            <a:pPr eaLnBrk="0" hangingPunct="0">
              <a:lnSpc>
                <a:spcPct val="110000"/>
              </a:lnSpc>
              <a:spcBef>
                <a:spcPts val="3000"/>
              </a:spcBef>
            </a:pP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    </a:t>
            </a:r>
            <a:r>
              <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rPr>
              <a:t>第二层（从“生亦我所欲”至“是故所欲有甚于生者，所恶有甚于死者”）</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对自己的论点“舍生取义”是人的“本心”的进一步论证。</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先正面再反面分析阐发自己的观点</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endPar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charRg st="4294967295" end="429496729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charRg st="0" end="6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charRg st="61" end="14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4577" name="矩形 2"/>
          <p:cNvSpPr/>
          <p:nvPr/>
        </p:nvSpPr>
        <p:spPr>
          <a:xfrm>
            <a:off x="173355" y="916305"/>
            <a:ext cx="8797925" cy="2861310"/>
          </a:xfrm>
          <a:prstGeom prst="rect">
            <a:avLst/>
          </a:prstGeom>
          <a:solidFill>
            <a:srgbClr val="FF0000">
              <a:alpha val="16000"/>
            </a:srgbClr>
          </a:solidFill>
          <a:ln w="9525">
            <a:noFill/>
          </a:ln>
        </p:spPr>
        <p:txBody>
          <a:bodyPr wrap="square" anchor="t">
            <a:spAutoFit/>
          </a:bodyPr>
          <a:p>
            <a:pPr>
              <a:lnSpc>
                <a:spcPct val="200000"/>
              </a:lnSpc>
            </a:pPr>
            <a:r>
              <a:rPr lang="zh-CN" altLang="en-US" sz="3000" b="1" dirty="0">
                <a:solidFill>
                  <a:srgbClr val="FF0000"/>
                </a:solidFill>
                <a:latin typeface="宋体" panose="02010600030101010101" pitchFamily="2" charset="-122"/>
                <a:ea typeface="宋体" panose="02010600030101010101" pitchFamily="2" charset="-122"/>
              </a:rPr>
              <a:t>    </a:t>
            </a:r>
            <a:r>
              <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rPr>
              <a:t>第三层（本段最后一句）</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作者</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得出结论</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：其实人都有向善之心，之所以贤者才能做到“舍生取义”是因为贤者能够保持</a:t>
            </a: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“本心”</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而已。</a:t>
            </a:r>
            <a:endPar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矩形 1"/>
          <p:cNvSpPr/>
          <p:nvPr/>
        </p:nvSpPr>
        <p:spPr>
          <a:xfrm>
            <a:off x="251143" y="641165"/>
            <a:ext cx="8640762" cy="3861435"/>
          </a:xfrm>
          <a:prstGeom prst="rect">
            <a:avLst/>
          </a:prstGeom>
          <a:solidFill>
            <a:srgbClr val="FF0000">
              <a:alpha val="16000"/>
            </a:srgbClr>
          </a:solidFill>
          <a:ln w="9525">
            <a:noFill/>
          </a:ln>
        </p:spPr>
        <p:txBody>
          <a:bodyPr anchor="t">
            <a:spAutoFit/>
          </a:bodyPr>
          <a:p>
            <a:pPr>
              <a:lnSpc>
                <a:spcPct val="150000"/>
              </a:lnSpc>
            </a:pPr>
            <a:r>
              <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rPr>
              <a:t>②第二部分（第二自然段）</a:t>
            </a:r>
            <a:endPar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endParaRPr>
          </a:p>
          <a:p>
            <a:pPr>
              <a:lnSpc>
                <a:spcPct val="150000"/>
              </a:lnSpc>
              <a:spcBef>
                <a:spcPts val="1200"/>
              </a:spcBef>
            </a:pPr>
            <a:r>
              <a:rPr lang="zh-CN" altLang="en-US" sz="3000" b="1" dirty="0">
                <a:latin typeface="Arial" panose="020B0604020202020204" pitchFamily="34" charset="0"/>
                <a:ea typeface="宋体" panose="02010600030101010101" pitchFamily="2" charset="-122"/>
              </a:rPr>
              <a:t>       </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“舍生取义”就是人应该保有“本心”，不能“见利忘义</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”，否则就是失掉了人所固有的“羞恶之心”。</a:t>
            </a:r>
            <a:endPar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nSpc>
                <a:spcPct val="150000"/>
              </a:lnSpc>
              <a:spcBef>
                <a:spcPts val="1200"/>
              </a:spcBef>
            </a:pPr>
            <a:r>
              <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rPr>
              <a:t>（举例论证、对比论证、道理论证）</a:t>
            </a:r>
            <a:endParaRPr lang="zh-CN" altLang="en-US" sz="3000" b="1" dirty="0">
              <a:solidFill>
                <a:srgbClr val="FF00FF"/>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charRg st="4294967295" end="429496729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charRg st="0"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charRg st="12" end="6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charRg st="66" end="8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6626" name="Rectangle 2"/>
          <p:cNvSpPr/>
          <p:nvPr/>
        </p:nvSpPr>
        <p:spPr>
          <a:xfrm>
            <a:off x="449580" y="986155"/>
            <a:ext cx="8074025" cy="583565"/>
          </a:xfrm>
          <a:prstGeom prst="rect">
            <a:avLst/>
          </a:prstGeom>
          <a:noFill/>
          <a:ln w="9525">
            <a:noFill/>
          </a:ln>
        </p:spPr>
        <p:txBody>
          <a:bodyPr wrap="square" anchor="t">
            <a:spAutoFit/>
          </a:bodyPr>
          <a:p>
            <a:pPr marL="457200" indent="-457200">
              <a:buFont typeface="Wingdings" panose="05000000000000000000" charset="0"/>
              <a:buChar char="u"/>
            </a:pPr>
            <a:r>
              <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rPr>
              <a:t>列举本文主要的</a:t>
            </a:r>
            <a:r>
              <a:rPr lang="zh-CN" altLang="en-US" sz="3200" b="1" u="sng" dirty="0">
                <a:solidFill>
                  <a:srgbClr val="FF00FF"/>
                </a:solidFill>
                <a:latin typeface="黑体" panose="02010609060101010101" pitchFamily="49" charset="-122"/>
                <a:ea typeface="黑体" panose="02010609060101010101" pitchFamily="49" charset="-122"/>
                <a:cs typeface="黑体" panose="02010609060101010101" pitchFamily="49" charset="-122"/>
              </a:rPr>
              <a:t>论证方法</a:t>
            </a:r>
            <a:r>
              <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rPr>
              <a:t>，并说明其作用。</a:t>
            </a:r>
            <a:endParaRPr lang="zh-CN" altLang="en-US" sz="3000" b="1" dirty="0">
              <a:solidFill>
                <a:srgbClr val="0000FF"/>
              </a:solidFill>
              <a:latin typeface="黑体" panose="02010609060101010101" pitchFamily="49" charset="-122"/>
              <a:ea typeface="黑体" panose="02010609060101010101" pitchFamily="49" charset="-122"/>
              <a:cs typeface="华文楷体" panose="02010600040101010101" charset="-122"/>
            </a:endParaRPr>
          </a:p>
        </p:txBody>
      </p:sp>
      <p:sp>
        <p:nvSpPr>
          <p:cNvPr id="5" name="矩形 4"/>
          <p:cNvSpPr/>
          <p:nvPr/>
        </p:nvSpPr>
        <p:spPr>
          <a:xfrm>
            <a:off x="46355" y="1946910"/>
            <a:ext cx="9051290" cy="2168525"/>
          </a:xfrm>
          <a:prstGeom prst="rect">
            <a:avLst/>
          </a:prstGeom>
          <a:noFill/>
          <a:ln w="9525">
            <a:noFill/>
          </a:ln>
        </p:spPr>
        <p:txBody>
          <a:bodyPr wrap="square" anchor="t">
            <a:spAutoFit/>
          </a:bodyPr>
          <a:p>
            <a:pPr>
              <a:lnSpc>
                <a:spcPct val="150000"/>
              </a:lnSpc>
            </a:pPr>
            <a:r>
              <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比喻论证</a:t>
            </a:r>
            <a:r>
              <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endPar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en-US" altLang="zh-CN" sz="3000" b="1" dirty="0">
                <a:latin typeface="黑体" panose="02010609060101010101" pitchFamily="49" charset="-122"/>
                <a:ea typeface="黑体" panose="02010609060101010101" pitchFamily="49" charset="-122"/>
                <a:cs typeface="黑体" panose="02010609060101010101" pitchFamily="49" charset="-122"/>
              </a:rPr>
              <a:t>    </a:t>
            </a:r>
            <a:r>
              <a:rPr lang="zh-CN" altLang="en-US" sz="3000" b="1" dirty="0">
                <a:latin typeface="黑体" panose="02010609060101010101" pitchFamily="49" charset="-122"/>
                <a:ea typeface="黑体" panose="02010609060101010101" pitchFamily="49" charset="-122"/>
                <a:cs typeface="黑体" panose="02010609060101010101" pitchFamily="49" charset="-122"/>
              </a:rPr>
              <a:t>用比喻论证引出论点。以生活常理为喻引出生和义无法兼顾的情况下应该舍生而取义的结论</a:t>
            </a:r>
            <a:r>
              <a:rPr lang="en-US" altLang="zh-CN" sz="3000" b="1" dirty="0">
                <a:latin typeface="黑体" panose="02010609060101010101" pitchFamily="49" charset="-122"/>
                <a:ea typeface="黑体" panose="02010609060101010101" pitchFamily="49" charset="-122"/>
                <a:cs typeface="黑体" panose="02010609060101010101" pitchFamily="49" charset="-122"/>
              </a:rPr>
              <a:t>(</a:t>
            </a:r>
            <a:r>
              <a:rPr lang="zh-CN" altLang="en-US" sz="3000" b="1" dirty="0">
                <a:latin typeface="黑体" panose="02010609060101010101" pitchFamily="49" charset="-122"/>
                <a:ea typeface="黑体" panose="02010609060101010101" pitchFamily="49" charset="-122"/>
                <a:cs typeface="黑体" panose="02010609060101010101" pitchFamily="49" charset="-122"/>
              </a:rPr>
              <a:t>主旨</a:t>
            </a:r>
            <a:r>
              <a:rPr lang="en-US" altLang="zh-CN" sz="3000" b="1" dirty="0">
                <a:latin typeface="黑体" panose="02010609060101010101" pitchFamily="49" charset="-122"/>
                <a:ea typeface="黑体" panose="02010609060101010101" pitchFamily="49" charset="-122"/>
                <a:cs typeface="黑体" panose="02010609060101010101" pitchFamily="49" charset="-122"/>
              </a:rPr>
              <a:t>)</a:t>
            </a:r>
            <a:r>
              <a:rPr lang="zh-CN" altLang="en-US" sz="3000" b="1" dirty="0">
                <a:latin typeface="黑体" panose="02010609060101010101" pitchFamily="49" charset="-122"/>
                <a:ea typeface="黑体" panose="02010609060101010101" pitchFamily="49" charset="-122"/>
                <a:cs typeface="黑体" panose="02010609060101010101" pitchFamily="49" charset="-122"/>
              </a:rPr>
              <a:t>。</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charRg st="0"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charRg st="7" end="6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矩形 1"/>
          <p:cNvSpPr/>
          <p:nvPr/>
        </p:nvSpPr>
        <p:spPr>
          <a:xfrm>
            <a:off x="255905" y="719588"/>
            <a:ext cx="8632825" cy="2861310"/>
          </a:xfrm>
          <a:prstGeom prst="rect">
            <a:avLst/>
          </a:prstGeom>
          <a:noFill/>
          <a:ln w="9525">
            <a:noFill/>
          </a:ln>
        </p:spPr>
        <p:txBody>
          <a:bodyPr anchor="t">
            <a:spAutoFit/>
          </a:bodyPr>
          <a:p>
            <a:pPr>
              <a:lnSpc>
                <a:spcPct val="150000"/>
              </a:lnSpc>
            </a:pPr>
            <a:r>
              <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举例论证</a:t>
            </a:r>
            <a:r>
              <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endPar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zh-CN" altLang="en-US" sz="3000" b="1" dirty="0">
                <a:latin typeface="黑体" panose="02010609060101010101" pitchFamily="49" charset="-122"/>
                <a:ea typeface="黑体" panose="02010609060101010101" pitchFamily="49" charset="-122"/>
                <a:cs typeface="黑体" panose="02010609060101010101" pitchFamily="49" charset="-122"/>
              </a:rPr>
              <a:t>    举“一箪食，一豆羹”为例告诉我们，看似微不足道的东西，关乎生命的时候，也能考验一个人的品德。举“万钟”为例，说明丧失本心的表现。</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charRg st="0"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charRg st="7" end="7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1507" name="TextBox 14"/>
          <p:cNvSpPr txBox="1"/>
          <p:nvPr/>
        </p:nvSpPr>
        <p:spPr>
          <a:xfrm>
            <a:off x="164465" y="577850"/>
            <a:ext cx="8815070" cy="4246245"/>
          </a:xfrm>
          <a:prstGeom prst="rect">
            <a:avLst/>
          </a:prstGeom>
          <a:solidFill>
            <a:schemeClr val="accent1">
              <a:alpha val="9000"/>
            </a:schemeClr>
          </a:solidFill>
          <a:ln w="9525">
            <a:noFill/>
          </a:ln>
        </p:spPr>
        <p:txBody>
          <a:bodyPr wrap="square" anchor="t">
            <a:spAutoFit/>
          </a:bodyPr>
          <a:p>
            <a:pPr indent="536575">
              <a:lnSpc>
                <a:spcPct val="100000"/>
              </a:lnSpc>
            </a:pPr>
            <a:r>
              <a:rPr lang="en-US" altLang="zh-CN" sz="3000" b="1" dirty="0">
                <a:latin typeface="黑体" panose="02010609060101010101" pitchFamily="49" charset="-122"/>
                <a:ea typeface="黑体" panose="02010609060101010101" pitchFamily="49" charset="-122"/>
                <a:cs typeface="黑体" panose="02010609060101010101" pitchFamily="49" charset="-122"/>
              </a:rPr>
              <a:t> </a:t>
            </a:r>
            <a:r>
              <a:rPr lang="zh-CN" altLang="en-US" sz="3000" b="1" dirty="0">
                <a:latin typeface="黑体" panose="02010609060101010101" pitchFamily="49" charset="-122"/>
                <a:ea typeface="黑体" panose="02010609060101010101" pitchFamily="49" charset="-122"/>
                <a:cs typeface="黑体" panose="02010609060101010101" pitchFamily="49" charset="-122"/>
              </a:rPr>
              <a:t>孟子继承了孔子的思想，且又有发展。他生活在诸侯互相攻伐“无义战”的时代，目睹了人民遭受涂炭的社会现实，也看到了人民的力量。在此基础上，发展了民本思想，明确提出</a:t>
            </a:r>
            <a:r>
              <a:rPr lang="zh-CN" altLang="en-US" sz="3000" b="1" dirty="0">
                <a:solidFill>
                  <a:srgbClr val="0000FF"/>
                </a:solidFill>
                <a:latin typeface="黑体" panose="02010609060101010101" pitchFamily="49" charset="-122"/>
                <a:ea typeface="黑体" panose="02010609060101010101" pitchFamily="49" charset="-122"/>
              </a:rPr>
              <a:t>“民为贵”“君为轻”</a:t>
            </a:r>
            <a:r>
              <a:rPr lang="zh-CN" altLang="en-US" sz="3000" b="1" dirty="0">
                <a:latin typeface="黑体" panose="02010609060101010101" pitchFamily="49" charset="-122"/>
                <a:ea typeface="黑体" panose="02010609060101010101" pitchFamily="49" charset="-122"/>
                <a:cs typeface="黑体" panose="02010609060101010101" pitchFamily="49" charset="-122"/>
              </a:rPr>
              <a:t>。政治上主张实行</a:t>
            </a:r>
            <a:r>
              <a:rPr lang="zh-CN" altLang="en-US" sz="3000" b="1" dirty="0">
                <a:solidFill>
                  <a:srgbClr val="0000FF"/>
                </a:solidFill>
                <a:latin typeface="黑体" panose="02010609060101010101" pitchFamily="49" charset="-122"/>
                <a:ea typeface="黑体" panose="02010609060101010101" pitchFamily="49" charset="-122"/>
              </a:rPr>
              <a:t>“王道”“仁政”。反对“霸道” “暴政”</a:t>
            </a:r>
            <a:r>
              <a:rPr lang="zh-CN" altLang="en-US" sz="3000" b="1" dirty="0">
                <a:latin typeface="黑体" panose="02010609060101010101" pitchFamily="49" charset="-122"/>
                <a:ea typeface="黑体" panose="02010609060101010101" pitchFamily="49" charset="-122"/>
                <a:cs typeface="黑体" panose="02010609060101010101" pitchFamily="49" charset="-122"/>
              </a:rPr>
              <a:t>。呼吁统治者重视人民、安定人民、少收赋税，减轻刑罚，使百姓“不饥不寒”。这些观点反映了人民的愿望，有一定进步意义，但却脱离当时的社会实际，根本行不通。</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blinds(horizontal)">
                                      <p:cBhvr>
                                        <p:cTn id="7"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矩形 1"/>
          <p:cNvSpPr/>
          <p:nvPr/>
        </p:nvSpPr>
        <p:spPr>
          <a:xfrm>
            <a:off x="255270" y="587190"/>
            <a:ext cx="8632825" cy="3553460"/>
          </a:xfrm>
          <a:prstGeom prst="rect">
            <a:avLst/>
          </a:prstGeom>
          <a:solidFill>
            <a:schemeClr val="bg1">
              <a:alpha val="16000"/>
            </a:schemeClr>
          </a:solidFill>
          <a:ln w="9525">
            <a:noFill/>
          </a:ln>
        </p:spPr>
        <p:txBody>
          <a:bodyPr anchor="t">
            <a:spAutoFit/>
          </a:bodyPr>
          <a:p>
            <a:pPr>
              <a:lnSpc>
                <a:spcPct val="150000"/>
              </a:lnSpc>
            </a:pPr>
            <a:r>
              <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对比论证</a:t>
            </a:r>
            <a:r>
              <a:rPr lang="en-US"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endParaRPr lang="en-US" altLang="zh-CN" sz="3000" b="1" i="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zh-CN" altLang="en-US" sz="3000" b="1" dirty="0">
                <a:latin typeface="黑体" panose="02010609060101010101" pitchFamily="49" charset="-122"/>
                <a:ea typeface="黑体" panose="02010609060101010101" pitchFamily="49" charset="-122"/>
                <a:cs typeface="黑体" panose="02010609060101010101" pitchFamily="49" charset="-122"/>
              </a:rPr>
              <a:t>    将“一箪食，一豆羹”与“万钟”作对比，让人认识到贪求富贵行为的不值得，也让人醒悟到本心的丧失是一个渐变的过程，人应该时时反省自己才行。</a:t>
            </a:r>
            <a:endParaRPr lang="zh-CN" altLang="en-US" sz="3000" b="1"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charRg st="4294967295" end="429496729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charRg st="0"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charRg st="7" end="7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矩形 23568"/>
          <p:cNvSpPr/>
          <p:nvPr/>
        </p:nvSpPr>
        <p:spPr>
          <a:xfrm>
            <a:off x="1434148" y="1061694"/>
            <a:ext cx="5545455" cy="521970"/>
          </a:xfrm>
          <a:prstGeom prst="rect">
            <a:avLst/>
          </a:prstGeom>
          <a:noFill/>
          <a:ln w="9525">
            <a:noFill/>
          </a:ln>
        </p:spPr>
        <p:txBody>
          <a:bodyPr wrap="none" anchor="ctr">
            <a:spAutoFit/>
          </a:bodyPr>
          <a:p>
            <a:r>
              <a:rPr lang="zh-CN" altLang="en-US" sz="2800" b="1" dirty="0">
                <a:solidFill>
                  <a:srgbClr val="FF0000"/>
                </a:solidFill>
                <a:latin typeface="黑体" panose="02010609060101010101" pitchFamily="49" charset="-122"/>
                <a:ea typeface="黑体" panose="02010609060101010101" pitchFamily="49" charset="-122"/>
              </a:rPr>
              <a:t>提出论点：舍生取义</a:t>
            </a:r>
            <a:r>
              <a:rPr lang="en-US" altLang="zh-CN" sz="2800" b="1" dirty="0">
                <a:solidFill>
                  <a:srgbClr val="FF0000"/>
                </a:solidFill>
                <a:latin typeface="黑体" panose="02010609060101010101" pitchFamily="49" charset="-122"/>
                <a:ea typeface="黑体" panose="02010609060101010101" pitchFamily="49" charset="-122"/>
              </a:rPr>
              <a:t>——</a:t>
            </a:r>
            <a:r>
              <a:rPr lang="zh-CN" altLang="en-US" sz="2800" b="1" dirty="0">
                <a:solidFill>
                  <a:srgbClr val="FF0000"/>
                </a:solidFill>
                <a:latin typeface="黑体" panose="02010609060101010101" pitchFamily="49" charset="-122"/>
                <a:ea typeface="黑体" panose="02010609060101010101" pitchFamily="49" charset="-122"/>
              </a:rPr>
              <a:t>比喻论证</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3" name="矩形 23569"/>
          <p:cNvSpPr/>
          <p:nvPr/>
        </p:nvSpPr>
        <p:spPr>
          <a:xfrm>
            <a:off x="1434307" y="1557311"/>
            <a:ext cx="4832350" cy="1130935"/>
          </a:xfrm>
          <a:prstGeom prst="rect">
            <a:avLst/>
          </a:prstGeom>
          <a:noFill/>
          <a:ln w="9525">
            <a:noFill/>
          </a:ln>
        </p:spPr>
        <p:txBody>
          <a:bodyPr wrap="none" anchor="ctr">
            <a:spAutoFit/>
          </a:bodyPr>
          <a:p>
            <a:pPr algn="ctr">
              <a:lnSpc>
                <a:spcPct val="130000"/>
              </a:lnSpc>
            </a:pPr>
            <a:r>
              <a:rPr lang="zh-CN" altLang="en-US" sz="2600" b="1" dirty="0">
                <a:latin typeface="黑体" panose="02010609060101010101" pitchFamily="49" charset="-122"/>
                <a:ea typeface="黑体" panose="02010609060101010101" pitchFamily="49" charset="-122"/>
                <a:cs typeface="黑体" panose="02010609060101010101" pitchFamily="49" charset="-122"/>
              </a:rPr>
              <a:t>正面：生</a:t>
            </a:r>
            <a:r>
              <a:rPr lang="en-US" altLang="zh-CN" sz="2600" b="1" dirty="0">
                <a:latin typeface="黑体" panose="02010609060101010101" pitchFamily="49" charset="-122"/>
                <a:ea typeface="黑体" panose="02010609060101010101" pitchFamily="49" charset="-122"/>
                <a:cs typeface="黑体" panose="02010609060101010101" pitchFamily="49" charset="-122"/>
              </a:rPr>
              <a:t>—</a:t>
            </a:r>
            <a:r>
              <a:rPr lang="zh-CN" altLang="en-US" sz="2600" b="1" dirty="0">
                <a:latin typeface="黑体" panose="02010609060101010101" pitchFamily="49" charset="-122"/>
                <a:ea typeface="黑体" panose="02010609060101010101" pitchFamily="49" charset="-122"/>
                <a:cs typeface="黑体" panose="02010609060101010101" pitchFamily="49" charset="-122"/>
              </a:rPr>
              <a:t>有甚于生</a:t>
            </a:r>
            <a:r>
              <a:rPr lang="en-US" altLang="zh-CN" sz="2600" b="1" dirty="0">
                <a:latin typeface="黑体" panose="02010609060101010101" pitchFamily="49" charset="-122"/>
                <a:ea typeface="黑体" panose="02010609060101010101" pitchFamily="49" charset="-122"/>
                <a:cs typeface="黑体" panose="02010609060101010101" pitchFamily="49" charset="-122"/>
              </a:rPr>
              <a:t>—</a:t>
            </a:r>
            <a:r>
              <a:rPr lang="zh-CN" altLang="en-US" sz="2600" b="1" dirty="0">
                <a:latin typeface="黑体" panose="02010609060101010101" pitchFamily="49" charset="-122"/>
                <a:ea typeface="黑体" panose="02010609060101010101" pitchFamily="49" charset="-122"/>
                <a:cs typeface="黑体" panose="02010609060101010101" pitchFamily="49" charset="-122"/>
              </a:rPr>
              <a:t>不为苟得</a:t>
            </a:r>
            <a:endParaRPr lang="zh-CN" altLang="en-US" sz="2600" b="1" dirty="0">
              <a:latin typeface="黑体" panose="02010609060101010101" pitchFamily="49" charset="-122"/>
              <a:ea typeface="黑体" panose="02010609060101010101" pitchFamily="49" charset="-122"/>
              <a:cs typeface="黑体" panose="02010609060101010101" pitchFamily="49" charset="-122"/>
            </a:endParaRPr>
          </a:p>
          <a:p>
            <a:pPr algn="ctr">
              <a:lnSpc>
                <a:spcPct val="130000"/>
              </a:lnSpc>
            </a:pPr>
            <a:r>
              <a:rPr lang="zh-CN" altLang="en-US" sz="2600" b="1" dirty="0">
                <a:latin typeface="黑体" panose="02010609060101010101" pitchFamily="49" charset="-122"/>
                <a:ea typeface="黑体" panose="02010609060101010101" pitchFamily="49" charset="-122"/>
                <a:cs typeface="黑体" panose="02010609060101010101" pitchFamily="49" charset="-122"/>
              </a:rPr>
              <a:t>反面：死</a:t>
            </a:r>
            <a:r>
              <a:rPr lang="en-US" altLang="zh-CN" sz="2600" b="1" dirty="0">
                <a:latin typeface="黑体" panose="02010609060101010101" pitchFamily="49" charset="-122"/>
                <a:ea typeface="黑体" panose="02010609060101010101" pitchFamily="49" charset="-122"/>
                <a:cs typeface="黑体" panose="02010609060101010101" pitchFamily="49" charset="-122"/>
              </a:rPr>
              <a:t>—</a:t>
            </a:r>
            <a:r>
              <a:rPr lang="zh-CN" altLang="en-US" sz="2600" b="1" dirty="0">
                <a:latin typeface="黑体" panose="02010609060101010101" pitchFamily="49" charset="-122"/>
                <a:ea typeface="黑体" panose="02010609060101010101" pitchFamily="49" charset="-122"/>
                <a:cs typeface="黑体" panose="02010609060101010101" pitchFamily="49" charset="-122"/>
              </a:rPr>
              <a:t>有甚于死</a:t>
            </a:r>
            <a:r>
              <a:rPr lang="en-US" altLang="zh-CN" sz="2600" b="1" dirty="0">
                <a:latin typeface="黑体" panose="02010609060101010101" pitchFamily="49" charset="-122"/>
                <a:ea typeface="黑体" panose="02010609060101010101" pitchFamily="49" charset="-122"/>
                <a:cs typeface="黑体" panose="02010609060101010101" pitchFamily="49" charset="-122"/>
              </a:rPr>
              <a:t>—</a:t>
            </a:r>
            <a:r>
              <a:rPr lang="zh-CN" altLang="en-US" sz="2600" b="1" dirty="0">
                <a:latin typeface="黑体" panose="02010609060101010101" pitchFamily="49" charset="-122"/>
                <a:ea typeface="黑体" panose="02010609060101010101" pitchFamily="49" charset="-122"/>
                <a:cs typeface="黑体" panose="02010609060101010101" pitchFamily="49" charset="-122"/>
              </a:rPr>
              <a:t>有所不辟</a:t>
            </a:r>
            <a:endParaRPr lang="en-US" altLang="zh-CN" sz="2600" b="1" dirty="0">
              <a:latin typeface="黑体" panose="02010609060101010101" pitchFamily="49" charset="-122"/>
              <a:ea typeface="黑体" panose="02010609060101010101" pitchFamily="49" charset="-122"/>
              <a:cs typeface="黑体" panose="02010609060101010101" pitchFamily="49" charset="-122"/>
            </a:endParaRPr>
          </a:p>
        </p:txBody>
      </p:sp>
      <p:sp>
        <p:nvSpPr>
          <p:cNvPr id="4" name="矩形 23570"/>
          <p:cNvSpPr/>
          <p:nvPr/>
        </p:nvSpPr>
        <p:spPr>
          <a:xfrm>
            <a:off x="1434148" y="2837154"/>
            <a:ext cx="3400425" cy="521970"/>
          </a:xfrm>
          <a:prstGeom prst="rect">
            <a:avLst/>
          </a:prstGeom>
          <a:noFill/>
          <a:ln w="9525">
            <a:noFill/>
          </a:ln>
        </p:spPr>
        <p:txBody>
          <a:bodyPr wrap="none" anchor="ctr">
            <a:spAutoFit/>
          </a:bodyPr>
          <a:p>
            <a:r>
              <a:rPr lang="zh-CN" altLang="en-US" sz="2800" b="1" dirty="0">
                <a:solidFill>
                  <a:srgbClr val="FF0000"/>
                </a:solidFill>
                <a:latin typeface="黑体" panose="02010609060101010101" pitchFamily="49" charset="-122"/>
                <a:ea typeface="黑体" panose="02010609060101010101" pitchFamily="49" charset="-122"/>
              </a:rPr>
              <a:t>得出推论：舍生取义</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5" name="矩形 23571"/>
          <p:cNvSpPr/>
          <p:nvPr/>
        </p:nvSpPr>
        <p:spPr>
          <a:xfrm>
            <a:off x="1412875" y="3359124"/>
            <a:ext cx="5496560" cy="1130935"/>
          </a:xfrm>
          <a:prstGeom prst="rect">
            <a:avLst/>
          </a:prstGeom>
          <a:noFill/>
          <a:ln w="9525">
            <a:noFill/>
          </a:ln>
        </p:spPr>
        <p:txBody>
          <a:bodyPr wrap="none" anchor="ctr">
            <a:spAutoFit/>
          </a:bodyPr>
          <a:p>
            <a:pPr>
              <a:lnSpc>
                <a:spcPct val="130000"/>
              </a:lnSpc>
            </a:pPr>
            <a:r>
              <a:rPr lang="zh-CN" altLang="en-US" sz="2600" b="1" dirty="0">
                <a:latin typeface="黑体" panose="02010609060101010101" pitchFamily="49" charset="-122"/>
                <a:ea typeface="黑体" panose="02010609060101010101" pitchFamily="49" charset="-122"/>
                <a:cs typeface="黑体" panose="02010609060101010101" pitchFamily="49" charset="-122"/>
              </a:rPr>
              <a:t>举例论证：</a:t>
            </a:r>
            <a:r>
              <a:rPr lang="en-US" altLang="zh-CN" sz="2600" b="1" dirty="0">
                <a:latin typeface="黑体" panose="02010609060101010101" pitchFamily="49" charset="-122"/>
                <a:ea typeface="黑体" panose="02010609060101010101" pitchFamily="49" charset="-122"/>
                <a:cs typeface="黑体" panose="02010609060101010101" pitchFamily="49" charset="-122"/>
              </a:rPr>
              <a:t>——</a:t>
            </a:r>
            <a:r>
              <a:rPr lang="zh-CN" altLang="en-US" sz="2600" b="1" dirty="0">
                <a:latin typeface="黑体" panose="02010609060101010101" pitchFamily="49" charset="-122"/>
                <a:ea typeface="黑体" panose="02010609060101010101" pitchFamily="49" charset="-122"/>
                <a:cs typeface="黑体" panose="02010609060101010101" pitchFamily="49" charset="-122"/>
              </a:rPr>
              <a:t>（不受嗟来之食）</a:t>
            </a:r>
            <a:endParaRPr lang="zh-CN" altLang="en-US" sz="2600" b="1" dirty="0">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lang="zh-CN" altLang="en-US" sz="2600" b="1" dirty="0">
                <a:latin typeface="黑体" panose="02010609060101010101" pitchFamily="49" charset="-122"/>
                <a:ea typeface="黑体" panose="02010609060101010101" pitchFamily="49" charset="-122"/>
                <a:cs typeface="黑体" panose="02010609060101010101" pitchFamily="49" charset="-122"/>
              </a:rPr>
              <a:t>举例论证：</a:t>
            </a:r>
            <a:r>
              <a:rPr lang="en-US" altLang="zh-CN" sz="2600" b="1" dirty="0">
                <a:latin typeface="黑体" panose="02010609060101010101" pitchFamily="49" charset="-122"/>
                <a:ea typeface="黑体" panose="02010609060101010101" pitchFamily="49" charset="-122"/>
                <a:cs typeface="黑体" panose="02010609060101010101" pitchFamily="49" charset="-122"/>
              </a:rPr>
              <a:t>——</a:t>
            </a:r>
            <a:r>
              <a:rPr lang="zh-CN" altLang="en-US" sz="2600" b="1" dirty="0">
                <a:latin typeface="黑体" panose="02010609060101010101" pitchFamily="49" charset="-122"/>
                <a:ea typeface="黑体" panose="02010609060101010101" pitchFamily="49" charset="-122"/>
                <a:cs typeface="黑体" panose="02010609060101010101" pitchFamily="49" charset="-122"/>
              </a:rPr>
              <a:t>（不辨礼义受万钟）</a:t>
            </a:r>
            <a:endParaRPr lang="zh-CN" altLang="en-US" sz="2600" b="1" dirty="0">
              <a:latin typeface="黑体" panose="02010609060101010101" pitchFamily="49" charset="-122"/>
              <a:ea typeface="黑体" panose="02010609060101010101" pitchFamily="49" charset="-122"/>
              <a:cs typeface="黑体" panose="02010609060101010101" pitchFamily="49" charset="-122"/>
            </a:endParaRPr>
          </a:p>
        </p:txBody>
      </p:sp>
      <p:sp>
        <p:nvSpPr>
          <p:cNvPr id="6" name="左大括号 23572"/>
          <p:cNvSpPr/>
          <p:nvPr/>
        </p:nvSpPr>
        <p:spPr bwMode="auto">
          <a:xfrm>
            <a:off x="1020445" y="1144270"/>
            <a:ext cx="368935" cy="3290570"/>
          </a:xfrm>
          <a:prstGeom prst="leftBrace">
            <a:avLst>
              <a:gd name="adj1" fmla="val 76490"/>
              <a:gd name="adj2" fmla="val 50000"/>
            </a:avLst>
          </a:prstGeom>
          <a:noFill/>
          <a:ln w="28575" cmpd="sng">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宋体" panose="02010600030101010101" pitchFamily="2" charset="-122"/>
              </a:defRPr>
            </a:lvl1pPr>
            <a:lvl2pPr>
              <a:defRPr sz="24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400">
                <a:solidFill>
                  <a:schemeClr val="tx1"/>
                </a:solidFill>
                <a:latin typeface="Arial" panose="020B0604020202020204" pitchFamily="34" charset="0"/>
                <a:ea typeface="宋体" panose="02010600030101010101" pitchFamily="2" charset="-122"/>
              </a:defRPr>
            </a:lvl4pPr>
            <a:lvl5pPr>
              <a:defRPr sz="2400">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文本框 23574"/>
          <p:cNvSpPr txBox="1"/>
          <p:nvPr/>
        </p:nvSpPr>
        <p:spPr>
          <a:xfrm>
            <a:off x="260033" y="1828615"/>
            <a:ext cx="736600" cy="2016125"/>
          </a:xfrm>
          <a:prstGeom prst="rect">
            <a:avLst/>
          </a:prstGeom>
          <a:noFill/>
          <a:ln w="9525">
            <a:noFill/>
          </a:ln>
        </p:spPr>
        <p:txBody>
          <a:bodyPr vert="eaVert" anchor="t">
            <a:spAutoFit/>
          </a:bodyPr>
          <a:p>
            <a:pPr>
              <a:spcBef>
                <a:spcPct val="50000"/>
              </a:spcBef>
            </a:pPr>
            <a:r>
              <a:rPr lang="zh-CN" altLang="en-US" sz="3600" b="1" dirty="0">
                <a:solidFill>
                  <a:srgbClr val="FF0000"/>
                </a:solidFill>
                <a:latin typeface="黑体" panose="02010609060101010101" pitchFamily="49" charset="-122"/>
                <a:ea typeface="黑体" panose="02010609060101010101" pitchFamily="49" charset="-122"/>
              </a:rPr>
              <a:t>论证过程</a:t>
            </a:r>
            <a:endParaRPr lang="zh-CN" altLang="en-US" sz="3600" b="1" dirty="0">
              <a:solidFill>
                <a:srgbClr val="FF0000"/>
              </a:solidFill>
              <a:latin typeface="黑体" panose="02010609060101010101" pitchFamily="49" charset="-122"/>
              <a:ea typeface="黑体" panose="02010609060101010101" pitchFamily="49" charset="-122"/>
            </a:endParaRPr>
          </a:p>
        </p:txBody>
      </p:sp>
      <p:sp>
        <p:nvSpPr>
          <p:cNvPr id="8" name="右大括号 23575"/>
          <p:cNvSpPr/>
          <p:nvPr/>
        </p:nvSpPr>
        <p:spPr bwMode="auto">
          <a:xfrm>
            <a:off x="6340475" y="1606682"/>
            <a:ext cx="215900" cy="1081088"/>
          </a:xfrm>
          <a:prstGeom prst="rightBrace">
            <a:avLst>
              <a:gd name="adj1" fmla="val 91997"/>
              <a:gd name="adj2" fmla="val 50000"/>
            </a:avLst>
          </a:prstGeom>
          <a:noFill/>
          <a:ln w="28575" cmpd="sng">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宋体" panose="02010600030101010101" pitchFamily="2" charset="-122"/>
              </a:defRPr>
            </a:lvl1pPr>
            <a:lvl2pPr>
              <a:defRPr sz="24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400">
                <a:solidFill>
                  <a:schemeClr val="tx1"/>
                </a:solidFill>
                <a:latin typeface="Arial" panose="020B0604020202020204" pitchFamily="34" charset="0"/>
                <a:ea typeface="宋体" panose="02010600030101010101" pitchFamily="2" charset="-122"/>
              </a:defRPr>
            </a:lvl4pPr>
            <a:lvl5pPr>
              <a:defRPr sz="2400">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矩形 23576"/>
          <p:cNvSpPr/>
          <p:nvPr/>
        </p:nvSpPr>
        <p:spPr>
          <a:xfrm>
            <a:off x="6954838" y="1886717"/>
            <a:ext cx="1612900" cy="521970"/>
          </a:xfrm>
          <a:prstGeom prst="rect">
            <a:avLst/>
          </a:prstGeom>
          <a:noFill/>
          <a:ln w="9525">
            <a:noFill/>
          </a:ln>
        </p:spPr>
        <p:txBody>
          <a:bodyPr wrap="none" anchor="ctr">
            <a:spAutoFit/>
          </a:bodyPr>
          <a:p>
            <a:r>
              <a:rPr lang="zh-CN" altLang="en-US" sz="2800" b="1" dirty="0">
                <a:solidFill>
                  <a:srgbClr val="FF00FF"/>
                </a:solidFill>
                <a:latin typeface="黑体" panose="02010609060101010101" pitchFamily="49" charset="-122"/>
                <a:ea typeface="黑体" panose="02010609060101010101" pitchFamily="49" charset="-122"/>
                <a:cs typeface="黑体" panose="02010609060101010101" pitchFamily="49" charset="-122"/>
              </a:rPr>
              <a:t>对比论证</a:t>
            </a:r>
            <a:endParaRPr lang="zh-CN" altLang="en-US" sz="2800" b="1" dirty="0">
              <a:solidFill>
                <a:srgbClr val="FF00FF"/>
              </a:solidFill>
              <a:latin typeface="黑体" panose="02010609060101010101" pitchFamily="49" charset="-122"/>
              <a:ea typeface="黑体" panose="02010609060101010101" pitchFamily="49" charset="-122"/>
              <a:cs typeface="黑体" panose="02010609060101010101" pitchFamily="49" charset="-122"/>
            </a:endParaRPr>
          </a:p>
        </p:txBody>
      </p:sp>
      <p:sp>
        <p:nvSpPr>
          <p:cNvPr id="10" name="右大括号 23577"/>
          <p:cNvSpPr/>
          <p:nvPr/>
        </p:nvSpPr>
        <p:spPr bwMode="auto">
          <a:xfrm>
            <a:off x="6738938" y="3408812"/>
            <a:ext cx="215900" cy="1081088"/>
          </a:xfrm>
          <a:prstGeom prst="rightBrace">
            <a:avLst>
              <a:gd name="adj1" fmla="val 91996"/>
              <a:gd name="adj2" fmla="val 50000"/>
            </a:avLst>
          </a:prstGeom>
          <a:noFill/>
          <a:ln w="28575" cmpd="sng">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宋体" panose="02010600030101010101" pitchFamily="2" charset="-122"/>
              </a:defRPr>
            </a:lvl1pPr>
            <a:lvl2pPr>
              <a:defRPr sz="24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400">
                <a:solidFill>
                  <a:schemeClr val="tx1"/>
                </a:solidFill>
                <a:latin typeface="Arial" panose="020B0604020202020204" pitchFamily="34" charset="0"/>
                <a:ea typeface="宋体" panose="02010600030101010101" pitchFamily="2" charset="-122"/>
              </a:defRPr>
            </a:lvl4pPr>
            <a:lvl5pPr>
              <a:defRPr sz="2400">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 name="矩形 23578"/>
          <p:cNvSpPr/>
          <p:nvPr/>
        </p:nvSpPr>
        <p:spPr>
          <a:xfrm>
            <a:off x="6979920" y="3663765"/>
            <a:ext cx="1612900" cy="521970"/>
          </a:xfrm>
          <a:prstGeom prst="rect">
            <a:avLst/>
          </a:prstGeom>
          <a:noFill/>
          <a:ln w="9525">
            <a:noFill/>
          </a:ln>
        </p:spPr>
        <p:txBody>
          <a:bodyPr wrap="none" anchor="ctr">
            <a:spAutoFit/>
          </a:bodyPr>
          <a:p>
            <a:r>
              <a:rPr lang="zh-CN" altLang="en-US" sz="2800" b="1" dirty="0">
                <a:solidFill>
                  <a:srgbClr val="FF00FF"/>
                </a:solidFill>
                <a:latin typeface="黑体" panose="02010609060101010101" pitchFamily="49" charset="-122"/>
                <a:ea typeface="黑体" panose="02010609060101010101" pitchFamily="49" charset="-122"/>
                <a:cs typeface="黑体" panose="02010609060101010101" pitchFamily="49" charset="-122"/>
              </a:rPr>
              <a:t>对比论证</a:t>
            </a:r>
            <a:endParaRPr lang="zh-CN" altLang="en-US" sz="2800" b="1" dirty="0">
              <a:solidFill>
                <a:srgbClr val="FF00FF"/>
              </a:solidFill>
              <a:latin typeface="黑体" panose="02010609060101010101" pitchFamily="49" charset="-122"/>
              <a:ea typeface="黑体" panose="02010609060101010101" pitchFamily="49" charset="-122"/>
              <a:cs typeface="黑体" panose="02010609060101010101" pitchFamily="49" charset="-122"/>
            </a:endParaRPr>
          </a:p>
        </p:txBody>
      </p:sp>
      <p:grpSp>
        <p:nvGrpSpPr>
          <p:cNvPr id="12" name="组合 11"/>
          <p:cNvGrpSpPr/>
          <p:nvPr/>
        </p:nvGrpSpPr>
        <p:grpSpPr>
          <a:xfrm>
            <a:off x="109855" y="135255"/>
            <a:ext cx="2346325" cy="649104"/>
            <a:chOff x="923" y="1552"/>
            <a:chExt cx="3695" cy="882"/>
          </a:xfrm>
        </p:grpSpPr>
        <p:pic>
          <p:nvPicPr>
            <p:cNvPr id="13" name="图片 12" descr="00 图标-04"/>
            <p:cNvPicPr>
              <a:picLocks noChangeAspect="1"/>
            </p:cNvPicPr>
            <p:nvPr/>
          </p:nvPicPr>
          <p:blipFill>
            <a:blip r:embed="rId2" cstate="print"/>
            <a:stretch>
              <a:fillRect/>
            </a:stretch>
          </p:blipFill>
          <p:spPr>
            <a:xfrm>
              <a:off x="923" y="1552"/>
              <a:ext cx="3695" cy="882"/>
            </a:xfrm>
            <a:prstGeom prst="rect">
              <a:avLst/>
            </a:prstGeom>
          </p:spPr>
        </p:pic>
        <p:sp>
          <p:nvSpPr>
            <p:cNvPr id="14" name="文本框 13"/>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板书设计</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000000"/>
                                          </p:val>
                                        </p:tav>
                                        <p:tav tm="100000">
                                          <p:val>
                                            <p:strVal val="#ppt_w"/>
                                          </p:val>
                                        </p:tav>
                                      </p:tavLst>
                                    </p:anim>
                                    <p:anim calcmode="lin" valueType="num">
                                      <p:cBhvr>
                                        <p:cTn id="8" dur="500" fill="hold"/>
                                        <p:tgtEl>
                                          <p:spTgt spid="7"/>
                                        </p:tgtEl>
                                        <p:attrNameLst>
                                          <p:attrName>ppt_h</p:attrName>
                                        </p:attrNameLst>
                                      </p:cBhvr>
                                      <p:tavLst>
                                        <p:tav tm="0">
                                          <p:val>
                                            <p:fltVal val="0.00000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4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out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charRg st="0" end="1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charRg st="15" end="3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out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charRg st="0"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charRg st="16" end="3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6" presetClass="entr" presetSubtype="42"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arn(outHorizontal)">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down)">
                                      <p:cBhvr>
                                        <p:cTn id="6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build="p"/>
      <p:bldP spid="6" grpId="0" bldLvl="0" animBg="1"/>
      <p:bldP spid="7" grpId="0"/>
      <p:bldP spid="8" grpId="0" bldLvl="0" animBg="1"/>
      <p:bldP spid="9" grpId="0"/>
      <p:bldP spid="10" grpId="0" bldLvl="0" animBg="1"/>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grpSp>
        <p:nvGrpSpPr>
          <p:cNvPr id="12" name="组合 11"/>
          <p:cNvGrpSpPr/>
          <p:nvPr/>
        </p:nvGrpSpPr>
        <p:grpSpPr>
          <a:xfrm>
            <a:off x="109855" y="135255"/>
            <a:ext cx="2346325" cy="649104"/>
            <a:chOff x="923" y="1552"/>
            <a:chExt cx="3695" cy="882"/>
          </a:xfrm>
        </p:grpSpPr>
        <p:pic>
          <p:nvPicPr>
            <p:cNvPr id="13" name="图片 12" descr="00 图标-04"/>
            <p:cNvPicPr>
              <a:picLocks noChangeAspect="1"/>
            </p:cNvPicPr>
            <p:nvPr/>
          </p:nvPicPr>
          <p:blipFill>
            <a:blip r:embed="rId2" cstate="print"/>
            <a:stretch>
              <a:fillRect/>
            </a:stretch>
          </p:blipFill>
          <p:spPr>
            <a:xfrm>
              <a:off x="923" y="1552"/>
              <a:ext cx="3695" cy="882"/>
            </a:xfrm>
            <a:prstGeom prst="rect">
              <a:avLst/>
            </a:prstGeom>
          </p:spPr>
        </p:pic>
        <p:sp>
          <p:nvSpPr>
            <p:cNvPr id="2" name="文本框 1"/>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课文小结</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grpSp>
        <p:nvGrpSpPr>
          <p:cNvPr id="14" name="组合 13"/>
          <p:cNvGrpSpPr/>
          <p:nvPr/>
        </p:nvGrpSpPr>
        <p:grpSpPr>
          <a:xfrm>
            <a:off x="575310" y="504418"/>
            <a:ext cx="8084185" cy="4477915"/>
            <a:chOff x="79" y="1259"/>
            <a:chExt cx="12731" cy="8166"/>
          </a:xfrm>
        </p:grpSpPr>
        <p:sp>
          <p:nvSpPr>
            <p:cNvPr id="9" name="圆角矩形 8"/>
            <p:cNvSpPr/>
            <p:nvPr/>
          </p:nvSpPr>
          <p:spPr>
            <a:xfrm>
              <a:off x="79" y="2705"/>
              <a:ext cx="10123" cy="6161"/>
            </a:xfrm>
            <a:prstGeom prst="roundRect">
              <a:avLst/>
            </a:prstGeom>
            <a:solidFill>
              <a:schemeClr val="bg1">
                <a:alpha val="39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p>
              <a:pPr algn="ctr" fontAlgn="auto">
                <a:spcBef>
                  <a:spcPts val="0"/>
                </a:spcBef>
                <a:spcAft>
                  <a:spcPts val="0"/>
                </a:spcAft>
                <a:defRPr/>
              </a:pPr>
              <a:endParaRPr lang="zh-CN" altLang="en-US"/>
            </a:p>
          </p:txBody>
        </p:sp>
        <p:pic>
          <p:nvPicPr>
            <p:cNvPr id="10" name="图片 2" descr="office6\wpsassist\cache\A000220150322H54PPIC"/>
            <p:cNvPicPr>
              <a:picLocks noChangeAspect="1" noChangeArrowheads="1"/>
            </p:cNvPicPr>
            <p:nvPr/>
          </p:nvPicPr>
          <p:blipFill>
            <a:blip r:embed="rId3" cstate="email"/>
            <a:srcRect/>
            <a:stretch>
              <a:fillRect/>
            </a:stretch>
          </p:blipFill>
          <p:spPr bwMode="auto">
            <a:xfrm rot="16800000">
              <a:off x="7369" y="3984"/>
              <a:ext cx="8166" cy="2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21" name="矩形 15"/>
          <p:cNvSpPr/>
          <p:nvPr/>
        </p:nvSpPr>
        <p:spPr>
          <a:xfrm>
            <a:off x="768350" y="1282065"/>
            <a:ext cx="6235065" cy="3408045"/>
          </a:xfrm>
          <a:prstGeom prst="rect">
            <a:avLst/>
          </a:prstGeom>
          <a:solidFill>
            <a:schemeClr val="bg1">
              <a:alpha val="39000"/>
            </a:schemeClr>
          </a:solidFill>
          <a:ln w="9525">
            <a:noFill/>
          </a:ln>
        </p:spPr>
        <p:txBody>
          <a:bodyPr wrap="square" anchor="t">
            <a:spAutoFit/>
          </a:bodyPr>
          <a:p>
            <a:pPr>
              <a:lnSpc>
                <a:spcPct val="110000"/>
              </a:lnSpc>
            </a:pPr>
            <a:r>
              <a:rPr lang="zh-CN" altLang="en-US" sz="2800" b="1" dirty="0">
                <a:latin typeface="黑体" panose="02010609060101010101" pitchFamily="49" charset="-122"/>
                <a:ea typeface="黑体" panose="02010609060101010101" pitchFamily="49" charset="-122"/>
                <a:cs typeface="黑体" panose="02010609060101010101" pitchFamily="49" charset="-122"/>
              </a:rPr>
              <a:t>    本文先以鱼和熊掌为喻，引出“义”比生命更重要，人应该保持本心，舍生取义。他对比了两种人生观，赞扬了那些重义轻生、舍生取义的人，斥责了那些苟且偷生、见利忘义的人。</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告诫人们不辨“礼”“义”而贪求富贵的行为是不可取的。</a:t>
            </a:r>
            <a:endPar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1"/>
                                        </p:tgtEl>
                                        <p:attrNameLst>
                                          <p:attrName>style.visibility</p:attrName>
                                        </p:attrNameLst>
                                      </p:cBhvr>
                                      <p:to>
                                        <p:strVal val="visible"/>
                                      </p:to>
                                    </p:set>
                                    <p:animEffect transition="in" filter="blinds(horizontal)">
                                      <p:cBhvr>
                                        <p:cTn id="12" dur="500"/>
                                        <p:tgtEl>
                                          <p:spTgt spid="30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bldLvl="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64513" name="文本框 13"/>
          <p:cNvSpPr txBox="1"/>
          <p:nvPr/>
        </p:nvSpPr>
        <p:spPr>
          <a:xfrm>
            <a:off x="10761663" y="1754505"/>
            <a:ext cx="309880" cy="368300"/>
          </a:xfrm>
          <a:prstGeom prst="rect">
            <a:avLst/>
          </a:prstGeom>
          <a:noFill/>
          <a:ln w="9525">
            <a:noFill/>
          </a:ln>
        </p:spPr>
        <p:txBody>
          <a:bodyPr wrap="none" anchor="t">
            <a:spAutoFit/>
          </a:bodyPr>
          <a:p>
            <a:endParaRPr lang="zh-CN" altLang="en-US" dirty="0">
              <a:latin typeface="Calibri" panose="020F0502020204030204" charset="0"/>
              <a:ea typeface="宋体" panose="02010600030101010101" pitchFamily="2" charset="-122"/>
            </a:endParaRPr>
          </a:p>
        </p:txBody>
      </p:sp>
      <p:sp>
        <p:nvSpPr>
          <p:cNvPr id="64514" name="文本框 14"/>
          <p:cNvSpPr txBox="1"/>
          <p:nvPr/>
        </p:nvSpPr>
        <p:spPr>
          <a:xfrm>
            <a:off x="10561638" y="3127693"/>
            <a:ext cx="309880" cy="368300"/>
          </a:xfrm>
          <a:prstGeom prst="rect">
            <a:avLst/>
          </a:prstGeom>
          <a:noFill/>
          <a:ln w="9525">
            <a:noFill/>
          </a:ln>
        </p:spPr>
        <p:txBody>
          <a:bodyPr wrap="none" anchor="t">
            <a:spAutoFit/>
          </a:bodyPr>
          <a:p>
            <a:endParaRPr lang="zh-CN" altLang="en-US" dirty="0">
              <a:latin typeface="Calibri" panose="020F0502020204030204" charset="0"/>
              <a:ea typeface="宋体" panose="02010600030101010101" pitchFamily="2" charset="-122"/>
            </a:endParaRPr>
          </a:p>
        </p:txBody>
      </p:sp>
      <p:sp>
        <p:nvSpPr>
          <p:cNvPr id="51210" name="Rectangle 13"/>
          <p:cNvSpPr>
            <a:spLocks noChangeArrowheads="1"/>
          </p:cNvSpPr>
          <p:nvPr/>
        </p:nvSpPr>
        <p:spPr bwMode="auto">
          <a:xfrm>
            <a:off x="339725" y="1405573"/>
            <a:ext cx="8292465" cy="2651125"/>
          </a:xfrm>
          <a:prstGeom prst="rect">
            <a:avLst/>
          </a:prstGeom>
          <a:solidFill>
            <a:schemeClr val="bg1">
              <a:alpha val="39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marL="0" marR="0" lvl="0" indent="0" algn="l" defTabSz="457200" rtl="0" eaLnBrk="0" fontAlgn="base" latinLnBrk="0" hangingPunct="0">
              <a:lnSpc>
                <a:spcPct val="13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1.</a:t>
            </a:r>
            <a:r>
              <a:rPr kumimoji="0" lang="zh-CN" altLang="en-US" sz="32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语言流畅，气势恢弘，感情悲壮而高亢。</a:t>
            </a:r>
            <a:endParaRPr kumimoji="0" lang="en-US" altLang="zh-CN" sz="32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628650" algn="l" defTabSz="457200" rtl="0" eaLnBrk="0" fontAlgn="base" latinLnBrk="0" hangingPunct="0">
              <a:lnSpc>
                <a:spcPct val="13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 作者善于运用排比、反问等修辞手法，增强了文章的气势，使论证更有力，感情更充沛，读来痛快淋漓。</a:t>
            </a:r>
            <a:endParaRPr kumimoji="0" lang="zh-CN" altLang="en-US" sz="32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p:txBody>
      </p:sp>
      <p:grpSp>
        <p:nvGrpSpPr>
          <p:cNvPr id="12" name="组合 11"/>
          <p:cNvGrpSpPr/>
          <p:nvPr/>
        </p:nvGrpSpPr>
        <p:grpSpPr>
          <a:xfrm>
            <a:off x="109855" y="335280"/>
            <a:ext cx="2346325" cy="649104"/>
            <a:chOff x="923" y="1552"/>
            <a:chExt cx="3695" cy="882"/>
          </a:xfrm>
        </p:grpSpPr>
        <p:pic>
          <p:nvPicPr>
            <p:cNvPr id="13" name="图片 12" descr="00 图标-04"/>
            <p:cNvPicPr>
              <a:picLocks noChangeAspect="1"/>
            </p:cNvPicPr>
            <p:nvPr/>
          </p:nvPicPr>
          <p:blipFill>
            <a:blip r:embed="rId2" cstate="print"/>
            <a:stretch>
              <a:fillRect/>
            </a:stretch>
          </p:blipFill>
          <p:spPr>
            <a:xfrm>
              <a:off x="923" y="1552"/>
              <a:ext cx="3695" cy="882"/>
            </a:xfrm>
            <a:prstGeom prst="rect">
              <a:avLst/>
            </a:prstGeom>
          </p:spPr>
        </p:pic>
        <p:sp>
          <p:nvSpPr>
            <p:cNvPr id="2" name="文本框 1"/>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写作特色</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10"/>
                                        </p:tgtEl>
                                        <p:attrNameLst>
                                          <p:attrName>style.visibility</p:attrName>
                                        </p:attrNameLst>
                                      </p:cBhvr>
                                      <p:to>
                                        <p:strVal val="visible"/>
                                      </p:to>
                                    </p:set>
                                    <p:animEffect transition="in" filter="blinds(horizontal)">
                                      <p:cBhvr>
                                        <p:cTn id="7" dur="500"/>
                                        <p:tgtEl>
                                          <p:spTgt spid="51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65538" name="文本框 13"/>
          <p:cNvSpPr txBox="1"/>
          <p:nvPr/>
        </p:nvSpPr>
        <p:spPr>
          <a:xfrm>
            <a:off x="10761663" y="1754505"/>
            <a:ext cx="309880" cy="368300"/>
          </a:xfrm>
          <a:prstGeom prst="rect">
            <a:avLst/>
          </a:prstGeom>
          <a:noFill/>
          <a:ln w="9525">
            <a:noFill/>
          </a:ln>
        </p:spPr>
        <p:txBody>
          <a:bodyPr wrap="none" anchor="t">
            <a:spAutoFit/>
          </a:bodyPr>
          <a:p>
            <a:endParaRPr lang="zh-CN" altLang="en-US" dirty="0">
              <a:latin typeface="Calibri" panose="020F0502020204030204" charset="0"/>
              <a:ea typeface="宋体" panose="02010600030101010101" pitchFamily="2" charset="-122"/>
            </a:endParaRPr>
          </a:p>
        </p:txBody>
      </p:sp>
      <p:sp>
        <p:nvSpPr>
          <p:cNvPr id="65539" name="文本框 14"/>
          <p:cNvSpPr txBox="1"/>
          <p:nvPr/>
        </p:nvSpPr>
        <p:spPr>
          <a:xfrm>
            <a:off x="10561638" y="3127693"/>
            <a:ext cx="309880" cy="368300"/>
          </a:xfrm>
          <a:prstGeom prst="rect">
            <a:avLst/>
          </a:prstGeom>
          <a:noFill/>
          <a:ln w="9525">
            <a:noFill/>
          </a:ln>
        </p:spPr>
        <p:txBody>
          <a:bodyPr wrap="none" anchor="t">
            <a:spAutoFit/>
          </a:bodyPr>
          <a:p>
            <a:endParaRPr lang="zh-CN" altLang="en-US" dirty="0">
              <a:latin typeface="Calibri" panose="020F0502020204030204" charset="0"/>
              <a:ea typeface="宋体" panose="02010600030101010101" pitchFamily="2" charset="-122"/>
            </a:endParaRPr>
          </a:p>
        </p:txBody>
      </p:sp>
      <p:sp>
        <p:nvSpPr>
          <p:cNvPr id="52234" name="Rectangle 13"/>
          <p:cNvSpPr>
            <a:spLocks noChangeArrowheads="1"/>
          </p:cNvSpPr>
          <p:nvPr/>
        </p:nvSpPr>
        <p:spPr bwMode="auto">
          <a:xfrm>
            <a:off x="163195" y="803275"/>
            <a:ext cx="8817610" cy="3537585"/>
          </a:xfrm>
          <a:prstGeom prst="rect">
            <a:avLst/>
          </a:prstGeom>
          <a:solidFill>
            <a:schemeClr val="bg1">
              <a:alpha val="39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marL="0" marR="0" lvl="0" indent="0" algn="l" defTabSz="457200" rtl="0" eaLnBrk="1" fontAlgn="base" latinLnBrk="0" hangingPunct="1">
              <a:lnSpc>
                <a:spcPct val="14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2.</a:t>
            </a:r>
            <a:r>
              <a:rPr kumimoji="0" lang="zh-CN" altLang="en-US" sz="32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rPr>
              <a:t>运用对比论证和举例论证的方法，使文章论证严密，有说服力。</a:t>
            </a:r>
            <a:endParaRPr kumimoji="0" lang="zh-CN" altLang="en-US" sz="32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628650" algn="l" defTabSz="457200" rtl="0" eaLnBrk="1" fontAlgn="base" latinLnBrk="0" hangingPunct="1">
              <a:lnSpc>
                <a:spcPct val="14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作者在提出论点之后，从正、反两方面论述舍生取义的重要性；接着又分别从正、反两方面举例论证，这样层层深入地论证了中心论点。</a:t>
            </a:r>
            <a:endParaRPr kumimoji="0" lang="zh-CN" altLang="en-US" sz="32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34"/>
                                        </p:tgtEl>
                                        <p:attrNameLst>
                                          <p:attrName>style.visibility</p:attrName>
                                        </p:attrNameLst>
                                      </p:cBhvr>
                                      <p:to>
                                        <p:strVal val="visible"/>
                                      </p:to>
                                    </p:set>
                                    <p:animEffect transition="in" filter="blinds(horizontal)">
                                      <p:cBhvr>
                                        <p:cTn id="7" dur="500"/>
                                        <p:tgtEl>
                                          <p:spTgt spid="52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grpSp>
        <p:nvGrpSpPr>
          <p:cNvPr id="3" name="组合 2"/>
          <p:cNvGrpSpPr/>
          <p:nvPr/>
        </p:nvGrpSpPr>
        <p:grpSpPr>
          <a:xfrm>
            <a:off x="292100" y="635635"/>
            <a:ext cx="8558530" cy="4472940"/>
            <a:chOff x="460" y="1001"/>
            <a:chExt cx="13478" cy="7044"/>
          </a:xfrm>
        </p:grpSpPr>
        <p:pic>
          <p:nvPicPr>
            <p:cNvPr id="67585" name="Picture 7" descr="画卷.png"/>
            <p:cNvPicPr>
              <a:picLocks noChangeAspect="1"/>
            </p:cNvPicPr>
            <p:nvPr/>
          </p:nvPicPr>
          <p:blipFill>
            <a:blip r:embed="rId2"/>
            <a:srcRect l="4491" t="12151" r="4447" b="13101"/>
            <a:stretch>
              <a:fillRect/>
            </a:stretch>
          </p:blipFill>
          <p:spPr>
            <a:xfrm>
              <a:off x="460" y="1001"/>
              <a:ext cx="13479" cy="7045"/>
            </a:xfrm>
            <a:prstGeom prst="rect">
              <a:avLst/>
            </a:prstGeom>
            <a:noFill/>
            <a:ln w="9525">
              <a:noFill/>
            </a:ln>
          </p:spPr>
        </p:pic>
        <p:sp>
          <p:nvSpPr>
            <p:cNvPr id="17415" name="Rectangle 10"/>
            <p:cNvSpPr>
              <a:spLocks noChangeArrowheads="1"/>
            </p:cNvSpPr>
            <p:nvPr/>
          </p:nvSpPr>
          <p:spPr bwMode="auto">
            <a:xfrm>
              <a:off x="1010" y="1603"/>
              <a:ext cx="12797" cy="5841"/>
            </a:xfrm>
            <a:prstGeom prst="rect">
              <a:avLst/>
            </a:prstGeom>
            <a:noFill/>
            <a:ln>
              <a:noFill/>
            </a:ln>
          </p:spPr>
          <p:txBody>
            <a:bodyPr wrap="square" anchor="ctr">
              <a:spAutoFit/>
            </a:bodyPr>
            <a:lstStyle/>
            <a:p>
              <a:pPr marL="0" marR="0" lvl="0" indent="0" algn="l" defTabSz="457200" rtl="0" eaLnBrk="1" fontAlgn="base" latinLnBrk="0" hangingPunct="1">
                <a:lnSpc>
                  <a:spcPct val="12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恻隐之心，仁之端也；羞恶之心，义之端也；</a:t>
              </a:r>
              <a:endPar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457200" rtl="0" eaLnBrk="1" fontAlgn="base" latinLnBrk="0" hangingPunct="1">
                <a:lnSpc>
                  <a:spcPct val="12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辞让之心，礼之端也；是非之心，智之端也。</a:t>
              </a:r>
              <a:endPar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457200" rtl="0" eaLnBrk="1" fontAlgn="base" latinLnBrk="0" hangingPunct="1">
                <a:lnSpc>
                  <a:spcPct val="12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人之有是四端也，犹其有四体也。</a:t>
              </a:r>
              <a:endPar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r" defTabSz="457200" rtl="0" eaLnBrk="1" fontAlgn="base" latinLnBrk="0" hangingPunct="1">
                <a:lnSpc>
                  <a:spcPct val="12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a:t>
              </a: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孟子</a:t>
              </a: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公孙丑上</a:t>
              </a:r>
              <a:r>
                <a:rPr kumimoji="0" lang="en-US" altLang="zh-CN"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a:t>
              </a:r>
              <a:endPar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457200" rtl="0" eaLnBrk="1" fontAlgn="base" latinLnBrk="0" hangingPunct="1">
                <a:lnSpc>
                  <a:spcPct val="12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C00000"/>
                  </a:solidFill>
                  <a:effectLst/>
                  <a:uLnTx/>
                  <a:uFillTx/>
                  <a:latin typeface="黑体" panose="02010609060101010101" pitchFamily="49" charset="-122"/>
                  <a:ea typeface="黑体" panose="02010609060101010101" pitchFamily="49" charset="-122"/>
                  <a:cs typeface="黑体" panose="02010609060101010101" pitchFamily="49" charset="-122"/>
                </a:rPr>
                <a:t>【</a:t>
              </a:r>
              <a:r>
                <a:rPr kumimoji="0" lang="zh-CN" altLang="en-US" sz="2800" b="1" i="0" u="none" strike="noStrike" kern="1200" cap="none" spc="0" normalizeH="0" baseline="0" noProof="0" dirty="0">
                  <a:ln>
                    <a:noFill/>
                  </a:ln>
                  <a:solidFill>
                    <a:srgbClr val="C00000"/>
                  </a:solidFill>
                  <a:effectLst/>
                  <a:uLnTx/>
                  <a:uFillTx/>
                  <a:latin typeface="黑体" panose="02010609060101010101" pitchFamily="49" charset="-122"/>
                  <a:ea typeface="黑体" panose="02010609060101010101" pitchFamily="49" charset="-122"/>
                  <a:cs typeface="黑体" panose="02010609060101010101" pitchFamily="49" charset="-122"/>
                </a:rPr>
                <a:t>译文</a:t>
              </a:r>
              <a:r>
                <a:rPr kumimoji="0" lang="en-US" altLang="zh-CN" sz="2800" b="1" i="0" u="none" strike="noStrike" kern="1200" cap="none" spc="0" normalizeH="0" baseline="0" noProof="0" dirty="0">
                  <a:ln>
                    <a:noFill/>
                  </a:ln>
                  <a:solidFill>
                    <a:srgbClr val="C00000"/>
                  </a:solidFill>
                  <a:effectLst/>
                  <a:uLnTx/>
                  <a:uFillTx/>
                  <a:latin typeface="黑体" panose="02010609060101010101" pitchFamily="49" charset="-122"/>
                  <a:ea typeface="黑体" panose="02010609060101010101" pitchFamily="49" charset="-122"/>
                  <a:cs typeface="黑体" panose="02010609060101010101" pitchFamily="49" charset="-122"/>
                </a:rPr>
                <a:t>】</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同情心是仁的发端；羞耻心是义的发端；谦让心是礼的发端；是非心是智的发端。人有这四种发端，就像有四肢一样。</a:t>
              </a:r>
              <a:endParaRPr kumimoji="0" lang="zh-CN" altLang="en-US" sz="28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p:txBody>
        </p:sp>
      </p:grpSp>
      <p:grpSp>
        <p:nvGrpSpPr>
          <p:cNvPr id="12" name="组合 11"/>
          <p:cNvGrpSpPr/>
          <p:nvPr/>
        </p:nvGrpSpPr>
        <p:grpSpPr>
          <a:xfrm>
            <a:off x="128905" y="100330"/>
            <a:ext cx="2346325" cy="649104"/>
            <a:chOff x="923" y="1552"/>
            <a:chExt cx="3695" cy="882"/>
          </a:xfrm>
        </p:grpSpPr>
        <p:pic>
          <p:nvPicPr>
            <p:cNvPr id="13" name="图片 12" descr="00 图标-04"/>
            <p:cNvPicPr>
              <a:picLocks noChangeAspect="1"/>
            </p:cNvPicPr>
            <p:nvPr/>
          </p:nvPicPr>
          <p:blipFill>
            <a:blip r:embed="rId3" cstate="print"/>
            <a:stretch>
              <a:fillRect/>
            </a:stretch>
          </p:blipFill>
          <p:spPr>
            <a:xfrm>
              <a:off x="923" y="1552"/>
              <a:ext cx="3695" cy="882"/>
            </a:xfrm>
            <a:prstGeom prst="rect">
              <a:avLst/>
            </a:prstGeom>
          </p:spPr>
        </p:pic>
        <p:sp>
          <p:nvSpPr>
            <p:cNvPr id="2" name="文本框 1"/>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拓展提升</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66561" name="Rectangle 10"/>
          <p:cNvSpPr/>
          <p:nvPr/>
        </p:nvSpPr>
        <p:spPr>
          <a:xfrm>
            <a:off x="1289050" y="829469"/>
            <a:ext cx="6975475" cy="3707765"/>
          </a:xfrm>
          <a:prstGeom prst="rect">
            <a:avLst/>
          </a:prstGeom>
          <a:solidFill>
            <a:schemeClr val="bg1">
              <a:alpha val="39000"/>
            </a:schemeClr>
          </a:solidFill>
          <a:ln w="9525">
            <a:noFill/>
          </a:ln>
        </p:spPr>
        <p:txBody>
          <a:bodyPr wrap="none" anchor="ctr">
            <a:spAutoFit/>
          </a:bodyPr>
          <a:p>
            <a:pPr>
              <a:lnSpc>
                <a:spcPct val="140000"/>
              </a:lnSpc>
            </a:pPr>
            <a:r>
              <a:rPr lang="en-US" altLang="zh-CN" sz="2800" b="1" dirty="0">
                <a:latin typeface="黑体" panose="02010609060101010101" pitchFamily="49" charset="-122"/>
                <a:ea typeface="黑体" panose="02010609060101010101" pitchFamily="49" charset="-122"/>
                <a:cs typeface="黑体" panose="02010609060101010101" pitchFamily="49" charset="-122"/>
              </a:rPr>
              <a:t>              </a:t>
            </a:r>
            <a:r>
              <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rPr>
              <a:t>孟子名言 </a:t>
            </a:r>
            <a:endPar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endParaRPr>
          </a:p>
          <a:p>
            <a:pPr>
              <a:lnSpc>
                <a:spcPct val="140000"/>
              </a:lnSpc>
            </a:pPr>
            <a:r>
              <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rPr>
              <a:t>①不以规矩，不成方圆。 </a:t>
            </a:r>
            <a:endPar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endParaRPr>
          </a:p>
          <a:p>
            <a:pPr>
              <a:lnSpc>
                <a:spcPct val="140000"/>
              </a:lnSpc>
            </a:pPr>
            <a:r>
              <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rPr>
              <a:t>②权，然后知轻重；度，然后知长短。 </a:t>
            </a:r>
            <a:endPar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endParaRPr>
          </a:p>
          <a:p>
            <a:pPr>
              <a:lnSpc>
                <a:spcPct val="140000"/>
              </a:lnSpc>
            </a:pPr>
            <a:r>
              <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rPr>
              <a:t>③人有不为也，而后可以有为。 </a:t>
            </a:r>
            <a:endPar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endParaRPr>
          </a:p>
          <a:p>
            <a:pPr>
              <a:lnSpc>
                <a:spcPct val="140000"/>
              </a:lnSpc>
            </a:pPr>
            <a:r>
              <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rPr>
              <a:t>④尽信书不如无书。 </a:t>
            </a:r>
            <a:endPar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endParaRPr>
          </a:p>
          <a:p>
            <a:pPr>
              <a:lnSpc>
                <a:spcPct val="140000"/>
              </a:lnSpc>
            </a:pPr>
            <a:r>
              <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rPr>
              <a:t>⑤富贵不能淫，贫贱不能移，威武不能屈。</a:t>
            </a:r>
            <a:endParaRPr lang="zh-CN" altLang="en-US" sz="2800" b="1" dirty="0">
              <a:solidFill>
                <a:srgbClr val="80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sld>
</file>

<file path=ppt/slides/slide47.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71000"/>
          </a:blip>
          <a:stretch>
            <a:fillRect/>
          </a:stretch>
        </a:blipFill>
        <a:effectLst/>
      </p:bgPr>
    </p:bg>
    <p:spTree>
      <p:nvGrpSpPr>
        <p:cNvPr id="1" name=""/>
        <p:cNvGrpSpPr/>
        <p:nvPr/>
      </p:nvGrpSpPr>
      <p:grpSpPr>
        <a:xfrm>
          <a:off x="0" y="0"/>
          <a:ext cx="0" cy="0"/>
          <a:chOff x="0" y="0"/>
          <a:chExt cx="0" cy="0"/>
        </a:xfrm>
      </p:grpSpPr>
      <p:sp>
        <p:nvSpPr>
          <p:cNvPr id="96259" name="Text Box 4"/>
          <p:cNvSpPr txBox="1">
            <a:spLocks noChangeArrowheads="1"/>
          </p:cNvSpPr>
          <p:nvPr/>
        </p:nvSpPr>
        <p:spPr bwMode="auto">
          <a:xfrm>
            <a:off x="2355850" y="1716405"/>
            <a:ext cx="5286375" cy="1198880"/>
          </a:xfrm>
          <a:prstGeom prst="rect">
            <a:avLst/>
          </a:prstGeom>
          <a:solidFill>
            <a:schemeClr val="bg1">
              <a:alpha val="27058"/>
            </a:schemeClr>
          </a:solidFill>
          <a:ln w="9525">
            <a:noFill/>
            <a:miter lim="800000"/>
          </a:ln>
        </p:spPr>
        <p:txBody>
          <a:bodyPr>
            <a:spAutoFit/>
          </a:bodyPr>
          <a:lstStyle/>
          <a:p>
            <a:pPr>
              <a:lnSpc>
                <a:spcPct val="120000"/>
              </a:lnSpc>
              <a:spcBef>
                <a:spcPts val="1200"/>
              </a:spcBef>
            </a:pPr>
            <a:r>
              <a:rPr lang="en-US" altLang="zh-CN" sz="6000" b="1">
                <a:solidFill>
                  <a:srgbClr val="000000"/>
                </a:solidFill>
                <a:latin typeface="黑体" panose="02010609060101010101" pitchFamily="49" charset="-122"/>
                <a:ea typeface="黑体" panose="02010609060101010101" pitchFamily="49" charset="-122"/>
              </a:rPr>
              <a:t> </a:t>
            </a:r>
            <a:r>
              <a:rPr lang="zh-CN" altLang="en-US" sz="6000" b="1">
                <a:solidFill>
                  <a:srgbClr val="000000"/>
                </a:solidFill>
                <a:latin typeface="黑体" panose="02010609060101010101" pitchFamily="49" charset="-122"/>
                <a:ea typeface="黑体" panose="02010609060101010101" pitchFamily="49" charset="-122"/>
              </a:rPr>
              <a:t>谢谢观看！</a:t>
            </a:r>
            <a:endParaRPr lang="zh-CN" altLang="en-US" sz="6000" b="1">
              <a:solidFill>
                <a:srgbClr val="000000"/>
              </a:solidFill>
              <a:latin typeface="黑体" panose="02010609060101010101" pitchFamily="49" charset="-122"/>
              <a:ea typeface="黑体" panose="02010609060101010101" pitchFamily="49" charset="-122"/>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fade">
                                      <p:cBhvr>
                                        <p:cTn id="7" dur="1000"/>
                                        <p:tgtEl>
                                          <p:spTgt spid="96259">
                                            <p:txEl>
                                              <p:pRg st="0" end="0"/>
                                            </p:txEl>
                                          </p:spTgt>
                                        </p:tgtEl>
                                      </p:cBhvr>
                                    </p:animEffect>
                                    <p:anim calcmode="lin" valueType="num">
                                      <p:cBhvr>
                                        <p:cTn id="8" dur="10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62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 name="文本框 1"/>
          <p:cNvSpPr txBox="1"/>
          <p:nvPr/>
        </p:nvSpPr>
        <p:spPr>
          <a:xfrm>
            <a:off x="207010" y="774700"/>
            <a:ext cx="8729980" cy="4246245"/>
          </a:xfrm>
          <a:prstGeom prst="rect">
            <a:avLst/>
          </a:prstGeom>
          <a:solidFill>
            <a:schemeClr val="accent1">
              <a:alpha val="9000"/>
            </a:schemeClr>
          </a:solidFill>
        </p:spPr>
        <p:txBody>
          <a:bodyPr wrap="square" rtlCol="0" anchor="t">
            <a:spAutoFit/>
          </a:bodyPr>
          <a:p>
            <a:pPr>
              <a:lnSpc>
                <a:spcPct val="90000"/>
              </a:lnSpc>
            </a:pPr>
            <a:r>
              <a:rPr lang="en-US" altLang="zh-CN" sz="3000" b="1" dirty="0">
                <a:solidFill>
                  <a:srgbClr val="000000"/>
                </a:solidFill>
                <a:latin typeface="黑体" panose="02010609060101010101" pitchFamily="49" charset="-122"/>
                <a:ea typeface="黑体" panose="02010609060101010101" pitchFamily="49" charset="-122"/>
                <a:cs typeface="黑体" panose="02010609060101010101" pitchFamily="49" charset="-122"/>
                <a:sym typeface="+mn-ea"/>
              </a:rPr>
              <a:t>    </a:t>
            </a:r>
            <a:r>
              <a:rPr lang="zh-CN" altLang="zh-CN" sz="3000" b="1" dirty="0">
                <a:solidFill>
                  <a:srgbClr val="000000"/>
                </a:solidFill>
                <a:latin typeface="黑体" panose="02010609060101010101" pitchFamily="49" charset="-122"/>
                <a:ea typeface="黑体" panose="02010609060101010101" pitchFamily="49" charset="-122"/>
                <a:cs typeface="黑体" panose="02010609060101010101" pitchFamily="49" charset="-122"/>
                <a:sym typeface="+mn-ea"/>
              </a:rPr>
              <a:t>《鱼我所欲也》选自《孟子告子上》，题目是编者加的。</a:t>
            </a:r>
            <a:r>
              <a:rPr lang="zh-CN" altLang="en-US" sz="3000" b="1" dirty="0">
                <a:latin typeface="黑体" panose="02010609060101010101" pitchFamily="49" charset="-122"/>
                <a:ea typeface="黑体" panose="02010609060101010101" pitchFamily="49" charset="-122"/>
                <a:cs typeface="黑体" panose="02010609060101010101" pitchFamily="49" charset="-122"/>
                <a:sym typeface="+mn-ea"/>
              </a:rPr>
              <a:t>《孟子》一书，属</a:t>
            </a:r>
            <a:r>
              <a:rPr lang="zh-CN" altLang="en-US" sz="3000" b="1" dirty="0">
                <a:solidFill>
                  <a:srgbClr val="0000FF"/>
                </a:solidFill>
                <a:latin typeface="黑体" panose="02010609060101010101" pitchFamily="49" charset="-122"/>
                <a:ea typeface="黑体" panose="02010609060101010101" pitchFamily="49" charset="-122"/>
                <a:sym typeface="+mn-ea"/>
              </a:rPr>
              <a:t>语录体散文集</a:t>
            </a:r>
            <a:r>
              <a:rPr lang="zh-CN" altLang="en-US" sz="3000" b="1" dirty="0">
                <a:latin typeface="黑体" panose="02010609060101010101" pitchFamily="49" charset="-122"/>
                <a:ea typeface="黑体" panose="02010609060101010101" pitchFamily="49" charset="-122"/>
                <a:cs typeface="黑体" panose="02010609060101010101" pitchFamily="49" charset="-122"/>
                <a:sym typeface="+mn-ea"/>
              </a:rPr>
              <a:t>，是孟子的言论汇编，由孟子及其弟子共同编写完成，倡导</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sym typeface="+mn-ea"/>
              </a:rPr>
              <a:t>"以仁为本"</a:t>
            </a:r>
            <a:r>
              <a:rPr lang="zh-CN" altLang="en-US" sz="3000" b="1" dirty="0">
                <a:solidFill>
                  <a:srgbClr val="000000"/>
                </a:solidFill>
                <a:latin typeface="黑体" panose="02010609060101010101" pitchFamily="49" charset="-122"/>
                <a:ea typeface="黑体" panose="02010609060101010101" pitchFamily="49" charset="-122"/>
                <a:cs typeface="黑体" panose="02010609060101010101" pitchFamily="49" charset="-122"/>
                <a:sym typeface="+mn-ea"/>
              </a:rPr>
              <a:t>。</a:t>
            </a:r>
            <a:r>
              <a:rPr lang="zh-CN" altLang="zh-CN" sz="3000" b="1" dirty="0">
                <a:solidFill>
                  <a:srgbClr val="000000"/>
                </a:solidFill>
                <a:latin typeface="黑体" panose="02010609060101010101" pitchFamily="49" charset="-122"/>
                <a:ea typeface="黑体" panose="02010609060101010101" pitchFamily="49" charset="-122"/>
                <a:cs typeface="黑体" panose="02010609060101010101" pitchFamily="49" charset="-122"/>
                <a:sym typeface="+mn-ea"/>
              </a:rPr>
              <a:t>《孟子》是先秦诸子杰出的散文著作，著录十一篇，现存七篇。内容包括孟子的政治学说、政治活动、哲学思想和个性修养。《孟子》跟《论语》同是语录体散文，但体式有所不同。它篇幅比较长，内容也更具体，描绘也更细致。《孟子》比喻</a:t>
            </a:r>
            <a:r>
              <a:rPr lang="zh-CN" altLang="zh-CN" sz="3000" b="1" dirty="0">
                <a:solidFill>
                  <a:srgbClr val="FF0000"/>
                </a:solidFill>
                <a:latin typeface="黑体" panose="02010609060101010101" pitchFamily="49" charset="-122"/>
                <a:ea typeface="黑体" panose="02010609060101010101" pitchFamily="49" charset="-122"/>
                <a:cs typeface="黑体" panose="02010609060101010101" pitchFamily="49" charset="-122"/>
                <a:sym typeface="+mn-ea"/>
              </a:rPr>
              <a:t>准确形象，语言犀利酣畅，感情洋溢饱满，说理深刻透彻</a:t>
            </a:r>
            <a:r>
              <a:rPr lang="zh-CN" altLang="zh-CN" sz="3000" b="1" dirty="0">
                <a:solidFill>
                  <a:srgbClr val="000000"/>
                </a:solidFill>
                <a:latin typeface="黑体" panose="02010609060101010101" pitchFamily="49" charset="-122"/>
                <a:ea typeface="黑体" panose="02010609060101010101" pitchFamily="49" charset="-122"/>
                <a:cs typeface="黑体" panose="02010609060101010101" pitchFamily="49" charset="-122"/>
                <a:sym typeface="+mn-ea"/>
              </a:rPr>
              <a:t>。</a:t>
            </a:r>
            <a:endParaRPr lang="zh-CN" altLang="en-US" sz="3000" b="1" dirty="0">
              <a:solidFill>
                <a:srgbClr val="000000"/>
              </a:solidFill>
              <a:latin typeface="黑体" panose="02010609060101010101" pitchFamily="49" charset="-122"/>
              <a:ea typeface="黑体" panose="02010609060101010101" pitchFamily="49" charset="-122"/>
              <a:cs typeface="黑体" panose="02010609060101010101" pitchFamily="49" charset="-122"/>
              <a:sym typeface="+mn-ea"/>
            </a:endParaRPr>
          </a:p>
        </p:txBody>
      </p:sp>
      <p:grpSp>
        <p:nvGrpSpPr>
          <p:cNvPr id="5" name="组合 4"/>
          <p:cNvGrpSpPr/>
          <p:nvPr/>
        </p:nvGrpSpPr>
        <p:grpSpPr>
          <a:xfrm>
            <a:off x="100330" y="125730"/>
            <a:ext cx="2346325" cy="649104"/>
            <a:chOff x="923" y="1552"/>
            <a:chExt cx="3695" cy="882"/>
          </a:xfrm>
        </p:grpSpPr>
        <p:pic>
          <p:nvPicPr>
            <p:cNvPr id="7" name="图片 6" descr="00 图标-04"/>
            <p:cNvPicPr>
              <a:picLocks noChangeAspect="1"/>
            </p:cNvPicPr>
            <p:nvPr/>
          </p:nvPicPr>
          <p:blipFill>
            <a:blip r:embed="rId2" cstate="print"/>
            <a:stretch>
              <a:fillRect/>
            </a:stretch>
          </p:blipFill>
          <p:spPr>
            <a:xfrm>
              <a:off x="923" y="1552"/>
              <a:ext cx="3695" cy="882"/>
            </a:xfrm>
            <a:prstGeom prst="rect">
              <a:avLst/>
            </a:prstGeom>
          </p:spPr>
        </p:pic>
        <p:sp>
          <p:nvSpPr>
            <p:cNvPr id="9" name="文本框 3"/>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作品简介</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Tree>
  </p:cSld>
  <p:clrMapOvr>
    <a:masterClrMapping/>
  </p:clrMapOvr>
  <p:transition>
    <p:cover dir="d"/>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3558" name="TextBox 18"/>
          <p:cNvSpPr txBox="1"/>
          <p:nvPr/>
        </p:nvSpPr>
        <p:spPr>
          <a:xfrm>
            <a:off x="142875" y="855980"/>
            <a:ext cx="8857615" cy="3964305"/>
          </a:xfrm>
          <a:prstGeom prst="rect">
            <a:avLst/>
          </a:prstGeom>
          <a:noFill/>
          <a:ln w="9525">
            <a:noFill/>
          </a:ln>
        </p:spPr>
        <p:txBody>
          <a:bodyPr wrap="square" anchor="t">
            <a:spAutoFit/>
          </a:bodyPr>
          <a:p>
            <a:pPr indent="536575">
              <a:lnSpc>
                <a:spcPct val="90000"/>
              </a:lnSpc>
            </a:pPr>
            <a:r>
              <a:rPr lang="en-US" altLang="zh-CN" sz="2800" b="1" dirty="0">
                <a:latin typeface="黑体" panose="02010609060101010101" pitchFamily="49" charset="-122"/>
                <a:ea typeface="黑体" panose="02010609060101010101" pitchFamily="49" charset="-122"/>
              </a:rPr>
              <a:t> </a:t>
            </a:r>
            <a:r>
              <a:rPr lang="zh-CN" altLang="en-US" sz="2800" b="1" dirty="0">
                <a:solidFill>
                  <a:srgbClr val="FF0000"/>
                </a:solidFill>
                <a:latin typeface="黑体" panose="02010609060101010101" pitchFamily="49" charset="-122"/>
                <a:ea typeface="黑体" panose="02010609060101010101" pitchFamily="49" charset="-122"/>
              </a:rPr>
              <a:t>古代散文</a:t>
            </a:r>
            <a:r>
              <a:rPr lang="zh-CN" altLang="en-US" sz="2800" b="1" dirty="0">
                <a:latin typeface="黑体" panose="02010609060101010101" pitchFamily="49" charset="-122"/>
                <a:ea typeface="黑体" panose="02010609060101010101" pitchFamily="49" charset="-122"/>
              </a:rPr>
              <a:t>不同于现代散文，它伴随社会生活和历史的发展变化，不断演进。从散文到骈文；从先秦诸子，到秦汉散文，到唐宋八大家，到晚明小品；从汉大赋到东汉魏晋抒情小赋，到南北朝骈赋、唐朝律赋、宋代文赋，这些变化既是文化内部的演进，又往往与时代生活息息相关。中国古代散文内容包罗万象，形式多种多样。内容上，从</a:t>
            </a:r>
            <a:r>
              <a:rPr lang="zh-CN" altLang="en-US" sz="2800" b="1" dirty="0">
                <a:latin typeface="黑体" panose="02010609060101010101" pitchFamily="49" charset="-122"/>
                <a:ea typeface="黑体" panose="02010609060101010101" pitchFamily="49" charset="-122"/>
                <a:sym typeface="+mn-ea"/>
              </a:rPr>
              <a:t>天文、地理、政治、经济、军事、哲学，到自然景物、市井风情、家庭琐事、婚姻爱情，无所不写。体制上，有奇句单行的散文，有骈文，有辞赋。而散文、骈文、辞赋中又有各种类型。</a:t>
            </a:r>
            <a:endParaRPr lang="zh-CN" altLang="en-US" sz="2800" b="1" dirty="0">
              <a:latin typeface="黑体" panose="02010609060101010101" pitchFamily="49" charset="-122"/>
              <a:ea typeface="黑体" panose="02010609060101010101" pitchFamily="49" charset="-122"/>
              <a:sym typeface="+mn-ea"/>
            </a:endParaRPr>
          </a:p>
        </p:txBody>
      </p:sp>
      <p:grpSp>
        <p:nvGrpSpPr>
          <p:cNvPr id="5" name="组合 4"/>
          <p:cNvGrpSpPr/>
          <p:nvPr/>
        </p:nvGrpSpPr>
        <p:grpSpPr>
          <a:xfrm>
            <a:off x="100330" y="125730"/>
            <a:ext cx="2346325" cy="649104"/>
            <a:chOff x="923" y="1552"/>
            <a:chExt cx="3695" cy="882"/>
          </a:xfrm>
        </p:grpSpPr>
        <p:pic>
          <p:nvPicPr>
            <p:cNvPr id="7" name="图片 6" descr="00 图标-04"/>
            <p:cNvPicPr>
              <a:picLocks noChangeAspect="1"/>
            </p:cNvPicPr>
            <p:nvPr/>
          </p:nvPicPr>
          <p:blipFill>
            <a:blip r:embed="rId2" cstate="print"/>
            <a:stretch>
              <a:fillRect/>
            </a:stretch>
          </p:blipFill>
          <p:spPr>
            <a:xfrm>
              <a:off x="923" y="1552"/>
              <a:ext cx="3695" cy="882"/>
            </a:xfrm>
            <a:prstGeom prst="rect">
              <a:avLst/>
            </a:prstGeom>
          </p:spPr>
        </p:pic>
        <p:sp>
          <p:nvSpPr>
            <p:cNvPr id="9" name="文本框 3"/>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文本知识</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Tree>
  </p:cSld>
  <p:clrMapOvr>
    <a:masterClrMapping/>
  </p:clrMapOvr>
  <p:transition>
    <p:cover dir="d"/>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5" name="Text Box 8"/>
          <p:cNvSpPr txBox="1"/>
          <p:nvPr/>
        </p:nvSpPr>
        <p:spPr>
          <a:xfrm>
            <a:off x="1071245" y="960755"/>
            <a:ext cx="6177915" cy="3879215"/>
          </a:xfrm>
          <a:prstGeom prst="rect">
            <a:avLst/>
          </a:prstGeom>
          <a:solidFill>
            <a:schemeClr val="accent1">
              <a:alpha val="9000"/>
            </a:schemeClr>
          </a:solidFill>
          <a:ln w="9525">
            <a:noFill/>
          </a:ln>
        </p:spPr>
        <p:txBody>
          <a:bodyPr wrap="square" anchor="t">
            <a:spAutoFit/>
          </a:bodyPr>
          <a:p>
            <a:pPr>
              <a:lnSpc>
                <a:spcPct val="110000"/>
              </a:lnSpc>
            </a:pPr>
            <a:r>
              <a:rPr lang="zh-CN" altLang="en-US" sz="3200" b="1" dirty="0">
                <a:latin typeface="黑体" panose="02010609060101010101" pitchFamily="49" charset="-122"/>
                <a:ea typeface="黑体" panose="02010609060101010101" pitchFamily="49" charset="-122"/>
              </a:rPr>
              <a:t>故不为</a:t>
            </a:r>
            <a:r>
              <a:rPr lang="zh-CN" altLang="en-US" sz="3200" b="1" dirty="0">
                <a:solidFill>
                  <a:srgbClr val="FF0000"/>
                </a:solidFill>
                <a:latin typeface="黑体" panose="02010609060101010101" pitchFamily="49" charset="-122"/>
                <a:ea typeface="黑体" panose="02010609060101010101" pitchFamily="49" charset="-122"/>
              </a:rPr>
              <a:t>苟</a:t>
            </a:r>
            <a:r>
              <a:rPr lang="zh-CN" altLang="en-US" sz="3200" b="1" dirty="0">
                <a:latin typeface="黑体" panose="02010609060101010101" pitchFamily="49" charset="-122"/>
                <a:ea typeface="黑体" panose="02010609060101010101" pitchFamily="49" charset="-122"/>
              </a:rPr>
              <a:t>得也</a:t>
            </a:r>
            <a:endParaRPr lang="en-US" altLang="zh-CN" sz="3200" b="1" dirty="0">
              <a:latin typeface="黑体" panose="02010609060101010101" pitchFamily="49" charset="-122"/>
              <a:ea typeface="黑体" panose="02010609060101010101" pitchFamily="49" charset="-122"/>
            </a:endParaRPr>
          </a:p>
          <a:p>
            <a:pPr>
              <a:lnSpc>
                <a:spcPct val="110000"/>
              </a:lnSpc>
            </a:pPr>
            <a:r>
              <a:rPr lang="zh-CN" altLang="en-US" sz="3200" b="1" dirty="0">
                <a:latin typeface="黑体" panose="02010609060101010101" pitchFamily="49" charset="-122"/>
                <a:ea typeface="黑体" panose="02010609060101010101" pitchFamily="49" charset="-122"/>
              </a:rPr>
              <a:t>所</a:t>
            </a:r>
            <a:r>
              <a:rPr lang="zh-CN" altLang="en-US" sz="3200" b="1" dirty="0">
                <a:solidFill>
                  <a:srgbClr val="FF0000"/>
                </a:solidFill>
                <a:latin typeface="黑体" panose="02010609060101010101" pitchFamily="49" charset="-122"/>
                <a:ea typeface="黑体" panose="02010609060101010101" pitchFamily="49" charset="-122"/>
              </a:rPr>
              <a:t>恶</a:t>
            </a:r>
            <a:r>
              <a:rPr lang="zh-CN" altLang="en-US" sz="3200" b="1" dirty="0">
                <a:latin typeface="黑体" panose="02010609060101010101" pitchFamily="49" charset="-122"/>
                <a:ea typeface="黑体" panose="02010609060101010101" pitchFamily="49" charset="-122"/>
              </a:rPr>
              <a:t>莫甚于死者</a:t>
            </a:r>
            <a:r>
              <a:rPr lang="en-US" altLang="zh-CN" sz="3200" b="1" dirty="0">
                <a:latin typeface="黑体" panose="02010609060101010101" pitchFamily="49" charset="-122"/>
                <a:ea typeface="黑体" panose="02010609060101010101" pitchFamily="49" charset="-122"/>
              </a:rPr>
              <a:t>         </a:t>
            </a:r>
            <a:endParaRPr lang="zh-CN" altLang="en-US" sz="3200" b="1" dirty="0">
              <a:latin typeface="黑体" panose="02010609060101010101" pitchFamily="49" charset="-122"/>
              <a:ea typeface="黑体" panose="02010609060101010101" pitchFamily="49" charset="-122"/>
            </a:endParaRPr>
          </a:p>
          <a:p>
            <a:pPr>
              <a:lnSpc>
                <a:spcPct val="110000"/>
              </a:lnSpc>
            </a:pPr>
            <a:r>
              <a:rPr lang="zh-CN" altLang="en-US" sz="3200" b="1" dirty="0">
                <a:latin typeface="黑体" panose="02010609060101010101" pitchFamily="49" charset="-122"/>
                <a:ea typeface="黑体" panose="02010609060101010101" pitchFamily="49" charset="-122"/>
              </a:rPr>
              <a:t>一</a:t>
            </a:r>
            <a:r>
              <a:rPr lang="zh-CN" altLang="en-US" sz="3200" b="1" dirty="0">
                <a:solidFill>
                  <a:srgbClr val="FF0000"/>
                </a:solidFill>
                <a:latin typeface="黑体" panose="02010609060101010101" pitchFamily="49" charset="-122"/>
                <a:ea typeface="黑体" panose="02010609060101010101" pitchFamily="49" charset="-122"/>
              </a:rPr>
              <a:t>箪</a:t>
            </a:r>
            <a:r>
              <a:rPr lang="zh-CN" altLang="en-US" sz="3200" b="1" dirty="0">
                <a:latin typeface="黑体" panose="02010609060101010101" pitchFamily="49" charset="-122"/>
                <a:ea typeface="黑体" panose="02010609060101010101" pitchFamily="49" charset="-122"/>
              </a:rPr>
              <a:t>食，一豆羹             </a:t>
            </a:r>
            <a:endParaRPr lang="zh-CN" altLang="en-US" sz="3200" b="1" dirty="0">
              <a:latin typeface="黑体" panose="02010609060101010101" pitchFamily="49" charset="-122"/>
              <a:ea typeface="黑体" panose="02010609060101010101" pitchFamily="49" charset="-122"/>
            </a:endParaRPr>
          </a:p>
          <a:p>
            <a:pPr>
              <a:lnSpc>
                <a:spcPct val="110000"/>
              </a:lnSpc>
            </a:pPr>
            <a:r>
              <a:rPr lang="zh-CN" altLang="en-US" sz="3200" b="1" dirty="0">
                <a:solidFill>
                  <a:srgbClr val="FF0000"/>
                </a:solidFill>
                <a:latin typeface="黑体" panose="02010609060101010101" pitchFamily="49" charset="-122"/>
                <a:ea typeface="黑体" panose="02010609060101010101" pitchFamily="49" charset="-122"/>
              </a:rPr>
              <a:t>蹴</a:t>
            </a:r>
            <a:r>
              <a:rPr lang="zh-CN" altLang="en-US" sz="3200" b="1" dirty="0">
                <a:latin typeface="黑体" panose="02010609060101010101" pitchFamily="49" charset="-122"/>
                <a:ea typeface="黑体" panose="02010609060101010101" pitchFamily="49" charset="-122"/>
              </a:rPr>
              <a:t>尔而与之</a:t>
            </a:r>
            <a:endParaRPr lang="zh-CN" altLang="en-US" sz="3200" b="1" dirty="0">
              <a:latin typeface="黑体" panose="02010609060101010101" pitchFamily="49" charset="-122"/>
              <a:ea typeface="黑体" panose="02010609060101010101" pitchFamily="49" charset="-122"/>
            </a:endParaRPr>
          </a:p>
          <a:p>
            <a:pPr>
              <a:lnSpc>
                <a:spcPct val="110000"/>
              </a:lnSpc>
            </a:pPr>
            <a:r>
              <a:rPr lang="zh-CN" altLang="en-US" sz="3200" b="1" dirty="0">
                <a:latin typeface="黑体" panose="02010609060101010101" pitchFamily="49" charset="-122"/>
                <a:ea typeface="黑体" panose="02010609060101010101" pitchFamily="49" charset="-122"/>
              </a:rPr>
              <a:t>乞人不</a:t>
            </a:r>
            <a:r>
              <a:rPr lang="zh-CN" altLang="en-US" sz="3200" b="1" dirty="0">
                <a:solidFill>
                  <a:srgbClr val="FF0000"/>
                </a:solidFill>
                <a:latin typeface="黑体" panose="02010609060101010101" pitchFamily="49" charset="-122"/>
                <a:ea typeface="黑体" panose="02010609060101010101" pitchFamily="49" charset="-122"/>
              </a:rPr>
              <a:t>屑</a:t>
            </a:r>
            <a:r>
              <a:rPr lang="zh-CN" altLang="en-US" sz="3200" b="1" dirty="0">
                <a:latin typeface="黑体" panose="02010609060101010101" pitchFamily="49" charset="-122"/>
                <a:ea typeface="黑体" panose="02010609060101010101" pitchFamily="49" charset="-122"/>
              </a:rPr>
              <a:t>也</a:t>
            </a:r>
            <a:endParaRPr lang="zh-CN" altLang="en-US" sz="3200" b="1" dirty="0">
              <a:latin typeface="黑体" panose="02010609060101010101" pitchFamily="49" charset="-122"/>
              <a:ea typeface="黑体" panose="02010609060101010101" pitchFamily="49" charset="-122"/>
            </a:endParaRPr>
          </a:p>
          <a:p>
            <a:pPr>
              <a:lnSpc>
                <a:spcPct val="110000"/>
              </a:lnSpc>
            </a:pPr>
            <a:r>
              <a:rPr lang="zh-CN" altLang="en-US" sz="3200" b="1" dirty="0">
                <a:latin typeface="黑体" panose="02010609060101010101" pitchFamily="49" charset="-122"/>
                <a:ea typeface="黑体" panose="02010609060101010101" pitchFamily="49" charset="-122"/>
                <a:sym typeface="+mn-ea"/>
              </a:rPr>
              <a:t>得我</a:t>
            </a:r>
            <a:r>
              <a:rPr lang="zh-CN" altLang="en-US" sz="3200" b="1" dirty="0">
                <a:solidFill>
                  <a:srgbClr val="FF0000"/>
                </a:solidFill>
                <a:latin typeface="黑体" panose="02010609060101010101" pitchFamily="49" charset="-122"/>
                <a:ea typeface="黑体" panose="02010609060101010101" pitchFamily="49" charset="-122"/>
                <a:sym typeface="+mn-ea"/>
              </a:rPr>
              <a:t>与</a:t>
            </a:r>
            <a:r>
              <a:rPr lang="zh-CN" altLang="en-US" sz="3200" b="1" dirty="0">
                <a:latin typeface="黑体" panose="02010609060101010101" pitchFamily="49" charset="-122"/>
                <a:ea typeface="黑体" panose="02010609060101010101" pitchFamily="49" charset="-122"/>
                <a:sym typeface="+mn-ea"/>
              </a:rPr>
              <a:t> </a:t>
            </a:r>
            <a:endParaRPr lang="zh-CN" altLang="en-US" sz="3200" b="1" dirty="0">
              <a:latin typeface="黑体" panose="02010609060101010101" pitchFamily="49" charset="-122"/>
              <a:ea typeface="黑体" panose="02010609060101010101" pitchFamily="49" charset="-122"/>
            </a:endParaRPr>
          </a:p>
          <a:p>
            <a:pPr>
              <a:lnSpc>
                <a:spcPct val="110000"/>
              </a:lnSpc>
            </a:pPr>
            <a:r>
              <a:rPr lang="zh-CN" altLang="en-US" sz="3200" b="1" dirty="0">
                <a:solidFill>
                  <a:srgbClr val="FF0000"/>
                </a:solidFill>
                <a:latin typeface="黑体" panose="02010609060101010101" pitchFamily="49" charset="-122"/>
                <a:ea typeface="黑体" panose="02010609060101010101" pitchFamily="49" charset="-122"/>
                <a:sym typeface="+mn-ea"/>
              </a:rPr>
              <a:t>为</a:t>
            </a:r>
            <a:r>
              <a:rPr lang="zh-CN" altLang="en-US" sz="3200" b="1" dirty="0">
                <a:latin typeface="黑体" panose="02010609060101010101" pitchFamily="49" charset="-122"/>
                <a:ea typeface="黑体" panose="02010609060101010101" pitchFamily="49" charset="-122"/>
                <a:sym typeface="+mn-ea"/>
              </a:rPr>
              <a:t>宫室之美</a:t>
            </a:r>
            <a:r>
              <a:rPr lang="zh-CN" altLang="en-US" sz="3200" b="1" dirty="0">
                <a:solidFill>
                  <a:srgbClr val="FF0000"/>
                </a:solidFill>
                <a:latin typeface="黑体" panose="02010609060101010101" pitchFamily="49" charset="-122"/>
                <a:ea typeface="黑体" panose="02010609060101010101" pitchFamily="49" charset="-122"/>
                <a:sym typeface="+mn-ea"/>
              </a:rPr>
              <a:t>为</a:t>
            </a:r>
            <a:r>
              <a:rPr lang="zh-CN" altLang="en-US" sz="3200" b="1" dirty="0">
                <a:latin typeface="黑体" panose="02010609060101010101" pitchFamily="49" charset="-122"/>
                <a:ea typeface="黑体" panose="02010609060101010101" pitchFamily="49" charset="-122"/>
                <a:sym typeface="+mn-ea"/>
              </a:rPr>
              <a:t>之</a:t>
            </a:r>
            <a:endParaRPr lang="zh-CN" altLang="en-US" sz="3200" b="1" dirty="0">
              <a:latin typeface="黑体" panose="02010609060101010101" pitchFamily="49" charset="-122"/>
              <a:ea typeface="黑体" panose="02010609060101010101" pitchFamily="49" charset="-122"/>
              <a:sym typeface="+mn-ea"/>
            </a:endParaRPr>
          </a:p>
        </p:txBody>
      </p:sp>
      <p:sp>
        <p:nvSpPr>
          <p:cNvPr id="6" name="Text Box 12"/>
          <p:cNvSpPr txBox="1"/>
          <p:nvPr/>
        </p:nvSpPr>
        <p:spPr>
          <a:xfrm>
            <a:off x="5007928" y="4211770"/>
            <a:ext cx="1529715" cy="553085"/>
          </a:xfrm>
          <a:prstGeom prst="rect">
            <a:avLst/>
          </a:prstGeom>
          <a:noFill/>
          <a:ln w="9525">
            <a:noFill/>
          </a:ln>
        </p:spPr>
        <p:txBody>
          <a:bodyPr wrap="none" anchor="t">
            <a:spAutoFit/>
          </a:bodyPr>
          <a:p>
            <a:r>
              <a:rPr lang="en-US" altLang="zh-CN" sz="3000" b="1" dirty="0">
                <a:solidFill>
                  <a:srgbClr val="FF0000"/>
                </a:solidFill>
                <a:latin typeface="宋体" panose="02010600030101010101" pitchFamily="2" charset="-122"/>
                <a:ea typeface="宋体" panose="02010600030101010101" pitchFamily="2" charset="-122"/>
              </a:rPr>
              <a:t>wèi wéi</a:t>
            </a:r>
            <a:endParaRPr lang="en-US" altLang="zh-CN" sz="3000" b="1" dirty="0">
              <a:solidFill>
                <a:srgbClr val="FF0000"/>
              </a:solidFill>
              <a:latin typeface="宋体" panose="02010600030101010101" pitchFamily="2" charset="-122"/>
              <a:ea typeface="宋体" panose="02010600030101010101" pitchFamily="2" charset="-122"/>
            </a:endParaRPr>
          </a:p>
        </p:txBody>
      </p:sp>
      <p:sp>
        <p:nvSpPr>
          <p:cNvPr id="13" name="Text Box 12"/>
          <p:cNvSpPr txBox="1"/>
          <p:nvPr/>
        </p:nvSpPr>
        <p:spPr>
          <a:xfrm>
            <a:off x="5488940" y="3658685"/>
            <a:ext cx="567690" cy="553085"/>
          </a:xfrm>
          <a:prstGeom prst="rect">
            <a:avLst/>
          </a:prstGeom>
          <a:noFill/>
          <a:ln w="9525">
            <a:noFill/>
          </a:ln>
        </p:spPr>
        <p:txBody>
          <a:bodyPr wrap="none" anchor="t">
            <a:spAutoFit/>
          </a:bodyPr>
          <a:p>
            <a:r>
              <a:rPr lang="en-US" altLang="zh-CN" sz="3000" b="1" dirty="0">
                <a:solidFill>
                  <a:srgbClr val="FF0000"/>
                </a:solidFill>
                <a:latin typeface="宋体" panose="02010600030101010101" pitchFamily="2" charset="-122"/>
                <a:ea typeface="宋体" panose="02010600030101010101" pitchFamily="2" charset="-122"/>
              </a:rPr>
              <a:t>yú</a:t>
            </a:r>
            <a:endParaRPr lang="en-US" altLang="zh-CN" sz="3000" b="1" dirty="0">
              <a:solidFill>
                <a:srgbClr val="FF0000"/>
              </a:solidFill>
              <a:latin typeface="宋体" panose="02010600030101010101" pitchFamily="2" charset="-122"/>
              <a:ea typeface="宋体" panose="02010600030101010101" pitchFamily="2" charset="-122"/>
            </a:endParaRPr>
          </a:p>
        </p:txBody>
      </p:sp>
      <p:sp>
        <p:nvSpPr>
          <p:cNvPr id="14" name="Text Box 12"/>
          <p:cNvSpPr txBox="1"/>
          <p:nvPr/>
        </p:nvSpPr>
        <p:spPr>
          <a:xfrm>
            <a:off x="4894580" y="2046103"/>
            <a:ext cx="1722120" cy="553085"/>
          </a:xfrm>
          <a:prstGeom prst="rect">
            <a:avLst/>
          </a:prstGeom>
          <a:noFill/>
          <a:ln w="9525">
            <a:noFill/>
          </a:ln>
        </p:spPr>
        <p:txBody>
          <a:bodyPr wrap="none" anchor="t">
            <a:spAutoFit/>
          </a:bodyPr>
          <a:p>
            <a:pPr algn="l" eaLnBrk="0" hangingPunct="0"/>
            <a:r>
              <a:rPr lang="en-US" altLang="zh-CN" sz="3000" b="1" dirty="0">
                <a:solidFill>
                  <a:srgbClr val="FF0000"/>
                </a:solidFill>
                <a:latin typeface="宋体" panose="02010600030101010101" pitchFamily="2" charset="-122"/>
                <a:ea typeface="宋体" panose="02010600030101010101" pitchFamily="2" charset="-122"/>
              </a:rPr>
              <a:t>dān </a:t>
            </a:r>
            <a:r>
              <a:rPr lang="en-US" altLang="zh-CN" sz="3000" b="1" dirty="0">
                <a:solidFill>
                  <a:srgbClr val="FF0000"/>
                </a:solidFill>
                <a:latin typeface="宋体" panose="02010600030101010101" pitchFamily="2" charset="-122"/>
                <a:sym typeface="+mn-ea"/>
              </a:rPr>
              <a:t>gēng</a:t>
            </a:r>
            <a:r>
              <a:rPr lang="en-US" altLang="zh-CN" sz="3000" b="1" dirty="0">
                <a:solidFill>
                  <a:srgbClr val="FF0000"/>
                </a:solidFill>
                <a:latin typeface="宋体" panose="02010600030101010101" pitchFamily="2" charset="-122"/>
                <a:ea typeface="宋体" panose="02010600030101010101" pitchFamily="2" charset="-122"/>
              </a:rPr>
              <a:t> </a:t>
            </a:r>
            <a:endParaRPr lang="en-US" altLang="zh-CN" sz="3000" b="1" dirty="0">
              <a:solidFill>
                <a:srgbClr val="FF0000"/>
              </a:solidFill>
              <a:latin typeface="宋体" panose="02010600030101010101" pitchFamily="2" charset="-122"/>
              <a:ea typeface="宋体" panose="02010600030101010101" pitchFamily="2" charset="-122"/>
            </a:endParaRPr>
          </a:p>
        </p:txBody>
      </p:sp>
      <p:sp>
        <p:nvSpPr>
          <p:cNvPr id="15" name="Text Box 12"/>
          <p:cNvSpPr txBox="1"/>
          <p:nvPr/>
        </p:nvSpPr>
        <p:spPr>
          <a:xfrm>
            <a:off x="5392420" y="1054550"/>
            <a:ext cx="760095" cy="460375"/>
          </a:xfrm>
          <a:prstGeom prst="rect">
            <a:avLst/>
          </a:prstGeom>
          <a:noFill/>
          <a:ln w="9525">
            <a:noFill/>
          </a:ln>
        </p:spPr>
        <p:txBody>
          <a:bodyPr wrap="none" anchor="t">
            <a:spAutoFit/>
          </a:bodyPr>
          <a:p>
            <a:pPr algn="l" eaLnBrk="0" hangingPunct="0">
              <a:lnSpc>
                <a:spcPct val="80000"/>
              </a:lnSpc>
              <a:buClrTx/>
              <a:buSzTx/>
              <a:buFontTx/>
            </a:pPr>
            <a:r>
              <a:rPr lang="en-US" altLang="zh-CN" sz="3000" b="1" dirty="0">
                <a:solidFill>
                  <a:srgbClr val="FF0000"/>
                </a:solidFill>
                <a:latin typeface="宋体" panose="02010600030101010101" pitchFamily="2" charset="-122"/>
                <a:sym typeface="+mn-ea"/>
              </a:rPr>
              <a:t>gǒu</a:t>
            </a:r>
            <a:endParaRPr lang="en-US" altLang="zh-CN" sz="3000" b="1" dirty="0">
              <a:solidFill>
                <a:srgbClr val="FF0000"/>
              </a:solidFill>
              <a:latin typeface="宋体" panose="02010600030101010101" pitchFamily="2" charset="-122"/>
              <a:ea typeface="宋体" panose="02010600030101010101" pitchFamily="2" charset="-122"/>
              <a:sym typeface="+mn-ea"/>
            </a:endParaRPr>
          </a:p>
        </p:txBody>
      </p:sp>
      <p:sp>
        <p:nvSpPr>
          <p:cNvPr id="16" name="Text Box 12"/>
          <p:cNvSpPr txBox="1"/>
          <p:nvPr/>
        </p:nvSpPr>
        <p:spPr>
          <a:xfrm>
            <a:off x="5471795" y="1585410"/>
            <a:ext cx="567690" cy="460375"/>
          </a:xfrm>
          <a:prstGeom prst="rect">
            <a:avLst/>
          </a:prstGeom>
          <a:noFill/>
          <a:ln w="9525">
            <a:noFill/>
          </a:ln>
        </p:spPr>
        <p:txBody>
          <a:bodyPr wrap="none" anchor="t">
            <a:spAutoFit/>
          </a:bodyPr>
          <a:p>
            <a:pPr eaLnBrk="0" hangingPunct="0">
              <a:lnSpc>
                <a:spcPct val="80000"/>
              </a:lnSpc>
            </a:pPr>
            <a:r>
              <a:rPr lang="en-US" altLang="zh-CN" sz="3000" b="1" dirty="0">
                <a:solidFill>
                  <a:srgbClr val="FF0000"/>
                </a:solidFill>
                <a:latin typeface="宋体" panose="02010600030101010101" pitchFamily="2" charset="-122"/>
                <a:ea typeface="宋体" panose="02010600030101010101" pitchFamily="2" charset="-122"/>
              </a:rPr>
              <a:t>wù</a:t>
            </a:r>
            <a:endParaRPr lang="en-US" altLang="zh-CN" sz="3000" b="1" dirty="0">
              <a:solidFill>
                <a:srgbClr val="FF0000"/>
              </a:solidFill>
              <a:latin typeface="宋体" panose="02010600030101010101" pitchFamily="2" charset="-122"/>
              <a:ea typeface="宋体" panose="02010600030101010101" pitchFamily="2" charset="-122"/>
            </a:endParaRPr>
          </a:p>
        </p:txBody>
      </p:sp>
      <p:grpSp>
        <p:nvGrpSpPr>
          <p:cNvPr id="2" name="组合 1"/>
          <p:cNvGrpSpPr/>
          <p:nvPr/>
        </p:nvGrpSpPr>
        <p:grpSpPr>
          <a:xfrm>
            <a:off x="100330" y="125730"/>
            <a:ext cx="2346325" cy="649104"/>
            <a:chOff x="923" y="1552"/>
            <a:chExt cx="3695" cy="882"/>
          </a:xfrm>
        </p:grpSpPr>
        <p:pic>
          <p:nvPicPr>
            <p:cNvPr id="7" name="图片 6" descr="00 图标-04"/>
            <p:cNvPicPr>
              <a:picLocks noChangeAspect="1"/>
            </p:cNvPicPr>
            <p:nvPr/>
          </p:nvPicPr>
          <p:blipFill>
            <a:blip r:embed="rId2" cstate="print"/>
            <a:stretch>
              <a:fillRect/>
            </a:stretch>
          </p:blipFill>
          <p:spPr>
            <a:xfrm>
              <a:off x="923" y="1552"/>
              <a:ext cx="3695" cy="882"/>
            </a:xfrm>
            <a:prstGeom prst="rect">
              <a:avLst/>
            </a:prstGeom>
          </p:spPr>
        </p:pic>
        <p:sp>
          <p:nvSpPr>
            <p:cNvPr id="9" name="文本框 3"/>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识文辨字</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sp>
        <p:nvSpPr>
          <p:cNvPr id="3" name="文本框 2"/>
          <p:cNvSpPr txBox="1"/>
          <p:nvPr/>
        </p:nvSpPr>
        <p:spPr>
          <a:xfrm>
            <a:off x="5471795" y="2599055"/>
            <a:ext cx="567690" cy="506730"/>
          </a:xfrm>
          <a:prstGeom prst="rect">
            <a:avLst/>
          </a:prstGeom>
          <a:noFill/>
        </p:spPr>
        <p:txBody>
          <a:bodyPr wrap="none" rtlCol="0" anchor="t">
            <a:spAutoFit/>
          </a:bodyPr>
          <a:p>
            <a:pPr>
              <a:lnSpc>
                <a:spcPct val="90000"/>
              </a:lnSpc>
            </a:pPr>
            <a:r>
              <a:rPr lang="en-US" altLang="zh-CN" sz="3000" b="1" dirty="0">
                <a:solidFill>
                  <a:srgbClr val="FF0000"/>
                </a:solidFill>
                <a:latin typeface="宋体" panose="02010600030101010101" pitchFamily="2" charset="-122"/>
                <a:sym typeface="+mn-ea"/>
              </a:rPr>
              <a:t>cù</a:t>
            </a:r>
            <a:endParaRPr lang="en-US" altLang="zh-CN" sz="3000" b="1" dirty="0">
              <a:solidFill>
                <a:srgbClr val="FF0000"/>
              </a:solidFill>
              <a:latin typeface="宋体" panose="02010600030101010101" pitchFamily="2" charset="-122"/>
              <a:sym typeface="+mn-ea"/>
            </a:endParaRPr>
          </a:p>
        </p:txBody>
      </p:sp>
      <p:sp>
        <p:nvSpPr>
          <p:cNvPr id="4" name="文本框 3"/>
          <p:cNvSpPr txBox="1"/>
          <p:nvPr/>
        </p:nvSpPr>
        <p:spPr>
          <a:xfrm>
            <a:off x="5375910" y="3105785"/>
            <a:ext cx="760095" cy="553085"/>
          </a:xfrm>
          <a:prstGeom prst="rect">
            <a:avLst/>
          </a:prstGeom>
          <a:noFill/>
        </p:spPr>
        <p:txBody>
          <a:bodyPr wrap="none" rtlCol="0" anchor="t">
            <a:spAutoFit/>
          </a:bodyPr>
          <a:p>
            <a:r>
              <a:rPr lang="en-US" altLang="zh-CN" sz="3000" b="1" dirty="0">
                <a:solidFill>
                  <a:srgbClr val="FF0000"/>
                </a:solidFill>
                <a:latin typeface="宋体" panose="02010600030101010101" pitchFamily="2" charset="-122"/>
                <a:sym typeface="+mn-ea"/>
              </a:rPr>
              <a:t>xiè</a:t>
            </a:r>
            <a:endParaRPr lang="en-US" altLang="zh-CN" sz="3000" b="1" dirty="0">
              <a:solidFill>
                <a:srgbClr val="FF0000"/>
              </a:solidFill>
              <a:latin typeface="宋体" panose="02010600030101010101" pitchFamily="2" charset="-122"/>
              <a:sym typeface="+mn-ea"/>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Horizontal)">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13" grpId="0"/>
      <p:bldP spid="14" grpId="0"/>
      <p:bldP spid="15" grpId="0"/>
      <p:bldP spid="16"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a:xfrm>
          <a:off x="0" y="0"/>
          <a:ext cx="0" cy="0"/>
          <a:chOff x="0" y="0"/>
          <a:chExt cx="0" cy="0"/>
        </a:xfrm>
      </p:grpSpPr>
      <p:sp>
        <p:nvSpPr>
          <p:cNvPr id="14" name="object 14"/>
          <p:cNvSpPr txBox="1"/>
          <p:nvPr/>
        </p:nvSpPr>
        <p:spPr>
          <a:xfrm>
            <a:off x="1732228" y="511053"/>
            <a:ext cx="5139847" cy="517525"/>
          </a:xfrm>
          <a:prstGeom prst="rect">
            <a:avLst/>
          </a:prstGeom>
          <a:noFill/>
        </p:spPr>
        <p:txBody>
          <a:bodyPr vert="horz" wrap="square" lIns="0" tIns="25720" rIns="0" bIns="0" rtlCol="0">
            <a:spAutoFit/>
          </a:bodyPr>
          <a:lstStyle/>
          <a:p>
            <a:pPr marR="124460" algn="ctr">
              <a:lnSpc>
                <a:spcPct val="100000"/>
              </a:lnSpc>
              <a:spcBef>
                <a:spcPts val="270"/>
              </a:spcBef>
            </a:pPr>
            <a:r>
              <a:rPr sz="3200" b="1" dirty="0">
                <a:solidFill>
                  <a:srgbClr val="FF0000"/>
                </a:solidFill>
                <a:latin typeface="黑体" panose="02010609060101010101" pitchFamily="49" charset="-122"/>
                <a:ea typeface="黑体" panose="02010609060101010101" pitchFamily="49" charset="-122"/>
                <a:cs typeface="微软雅黑" panose="020B0503020204020204" charset="-122"/>
              </a:rPr>
              <a:t>长句的断句</a:t>
            </a:r>
            <a:endParaRPr sz="3200" b="1" dirty="0">
              <a:solidFill>
                <a:srgbClr val="FF0000"/>
              </a:solidFill>
              <a:latin typeface="黑体" panose="02010609060101010101" pitchFamily="49" charset="-122"/>
              <a:ea typeface="黑体" panose="02010609060101010101" pitchFamily="49" charset="-122"/>
              <a:cs typeface="微软雅黑" panose="020B0503020204020204" charset="-122"/>
            </a:endParaRPr>
          </a:p>
        </p:txBody>
      </p:sp>
      <p:sp>
        <p:nvSpPr>
          <p:cNvPr id="15" name="object 15"/>
          <p:cNvSpPr txBox="1"/>
          <p:nvPr/>
        </p:nvSpPr>
        <p:spPr>
          <a:xfrm>
            <a:off x="1732280" y="1398270"/>
            <a:ext cx="5191125" cy="3199765"/>
          </a:xfrm>
          <a:prstGeom prst="rect">
            <a:avLst/>
          </a:prstGeom>
        </p:spPr>
        <p:txBody>
          <a:bodyPr vert="horz" wrap="square" lIns="0" tIns="0" rIns="0" bIns="0" rtlCol="0">
            <a:spAutoFit/>
          </a:bodyPr>
          <a:lstStyle/>
          <a:p>
            <a:pPr marL="12700">
              <a:lnSpc>
                <a:spcPct val="100000"/>
              </a:lnSpc>
            </a:pPr>
            <a:r>
              <a:rPr sz="3200" b="1" dirty="0">
                <a:latin typeface="黑体" panose="02010609060101010101" pitchFamily="49" charset="-122"/>
                <a:ea typeface="黑体" panose="02010609060101010101" pitchFamily="49" charset="-122"/>
                <a:cs typeface="黑体" panose="02010609060101010101" pitchFamily="49" charset="-122"/>
              </a:rPr>
              <a:t>①如使</a:t>
            </a:r>
            <a:r>
              <a:rPr sz="3200" b="1" spc="5" dirty="0">
                <a:latin typeface="黑体" panose="02010609060101010101" pitchFamily="49" charset="-122"/>
                <a:ea typeface="黑体" panose="02010609060101010101" pitchFamily="49" charset="-122"/>
                <a:cs typeface="黑体" panose="02010609060101010101" pitchFamily="49" charset="-122"/>
              </a:rPr>
              <a:t>/</a:t>
            </a:r>
            <a:r>
              <a:rPr sz="3200" b="1" dirty="0">
                <a:latin typeface="黑体" panose="02010609060101010101" pitchFamily="49" charset="-122"/>
                <a:ea typeface="黑体" panose="02010609060101010101" pitchFamily="49" charset="-122"/>
                <a:cs typeface="黑体" panose="02010609060101010101" pitchFamily="49" charset="-122"/>
              </a:rPr>
              <a:t>人之所欲</a:t>
            </a:r>
            <a:r>
              <a:rPr sz="3200" b="1" spc="5" dirty="0">
                <a:latin typeface="黑体" panose="02010609060101010101" pitchFamily="49" charset="-122"/>
                <a:ea typeface="黑体" panose="02010609060101010101" pitchFamily="49" charset="-122"/>
                <a:cs typeface="黑体" panose="02010609060101010101" pitchFamily="49" charset="-122"/>
              </a:rPr>
              <a:t>/</a:t>
            </a:r>
            <a:r>
              <a:rPr sz="3200" b="1" dirty="0">
                <a:latin typeface="黑体" panose="02010609060101010101" pitchFamily="49" charset="-122"/>
                <a:ea typeface="黑体" panose="02010609060101010101" pitchFamily="49" charset="-122"/>
                <a:cs typeface="黑体" panose="02010609060101010101" pitchFamily="49" charset="-122"/>
              </a:rPr>
              <a:t>莫甚于生</a:t>
            </a:r>
            <a:endParaRPr sz="3200" b="1">
              <a:latin typeface="黑体" panose="02010609060101010101" pitchFamily="49" charset="-122"/>
              <a:ea typeface="黑体" panose="02010609060101010101" pitchFamily="49" charset="-122"/>
              <a:cs typeface="黑体" panose="02010609060101010101" pitchFamily="49" charset="-122"/>
            </a:endParaRPr>
          </a:p>
          <a:p>
            <a:pPr marL="12700">
              <a:lnSpc>
                <a:spcPct val="100000"/>
              </a:lnSpc>
              <a:spcBef>
                <a:spcPts val="1440"/>
              </a:spcBef>
            </a:pPr>
            <a:r>
              <a:rPr sz="3200" b="1" dirty="0">
                <a:latin typeface="黑体" panose="02010609060101010101" pitchFamily="49" charset="-122"/>
                <a:ea typeface="黑体" panose="02010609060101010101" pitchFamily="49" charset="-122"/>
                <a:cs typeface="黑体" panose="02010609060101010101" pitchFamily="49" charset="-122"/>
              </a:rPr>
              <a:t>②使</a:t>
            </a:r>
            <a:r>
              <a:rPr sz="3200" b="1" spc="5" dirty="0">
                <a:latin typeface="黑体" panose="02010609060101010101" pitchFamily="49" charset="-122"/>
                <a:ea typeface="黑体" panose="02010609060101010101" pitchFamily="49" charset="-122"/>
                <a:cs typeface="黑体" panose="02010609060101010101" pitchFamily="49" charset="-122"/>
              </a:rPr>
              <a:t>/</a:t>
            </a:r>
            <a:r>
              <a:rPr sz="3200" b="1" dirty="0">
                <a:latin typeface="黑体" panose="02010609060101010101" pitchFamily="49" charset="-122"/>
                <a:ea typeface="黑体" panose="02010609060101010101" pitchFamily="49" charset="-122"/>
                <a:cs typeface="黑体" panose="02010609060101010101" pitchFamily="49" charset="-122"/>
              </a:rPr>
              <a:t>人之所恶</a:t>
            </a:r>
            <a:r>
              <a:rPr sz="3200" b="1" spc="5" dirty="0">
                <a:latin typeface="黑体" panose="02010609060101010101" pitchFamily="49" charset="-122"/>
                <a:ea typeface="黑体" panose="02010609060101010101" pitchFamily="49" charset="-122"/>
                <a:cs typeface="黑体" panose="02010609060101010101" pitchFamily="49" charset="-122"/>
              </a:rPr>
              <a:t>/</a:t>
            </a:r>
            <a:r>
              <a:rPr sz="3200" b="1" dirty="0">
                <a:latin typeface="黑体" panose="02010609060101010101" pitchFamily="49" charset="-122"/>
                <a:ea typeface="黑体" panose="02010609060101010101" pitchFamily="49" charset="-122"/>
                <a:cs typeface="黑体" panose="02010609060101010101" pitchFamily="49" charset="-122"/>
              </a:rPr>
              <a:t>莫甚于死</a:t>
            </a:r>
            <a:endParaRPr sz="3200" b="1">
              <a:latin typeface="黑体" panose="02010609060101010101" pitchFamily="49" charset="-122"/>
              <a:ea typeface="黑体" panose="02010609060101010101" pitchFamily="49" charset="-122"/>
              <a:cs typeface="黑体" panose="02010609060101010101" pitchFamily="49" charset="-122"/>
            </a:endParaRPr>
          </a:p>
          <a:p>
            <a:pPr marL="12700">
              <a:lnSpc>
                <a:spcPct val="100000"/>
              </a:lnSpc>
              <a:spcBef>
                <a:spcPts val="1435"/>
              </a:spcBef>
            </a:pPr>
            <a:r>
              <a:rPr sz="3200" b="1" dirty="0">
                <a:latin typeface="黑体" panose="02010609060101010101" pitchFamily="49" charset="-122"/>
                <a:ea typeface="黑体" panose="02010609060101010101" pitchFamily="49" charset="-122"/>
                <a:cs typeface="黑体" panose="02010609060101010101" pitchFamily="49" charset="-122"/>
              </a:rPr>
              <a:t>③乡</a:t>
            </a:r>
            <a:r>
              <a:rPr sz="3200" b="1" spc="5" dirty="0">
                <a:latin typeface="黑体" panose="02010609060101010101" pitchFamily="49" charset="-122"/>
                <a:ea typeface="黑体" panose="02010609060101010101" pitchFamily="49" charset="-122"/>
                <a:cs typeface="黑体" panose="02010609060101010101" pitchFamily="49" charset="-122"/>
              </a:rPr>
              <a:t>/</a:t>
            </a:r>
            <a:r>
              <a:rPr sz="3200" b="1" dirty="0">
                <a:latin typeface="黑体" panose="02010609060101010101" pitchFamily="49" charset="-122"/>
                <a:ea typeface="黑体" panose="02010609060101010101" pitchFamily="49" charset="-122"/>
                <a:cs typeface="黑体" panose="02010609060101010101" pitchFamily="49" charset="-122"/>
              </a:rPr>
              <a:t>为身死而不受</a:t>
            </a:r>
            <a:endParaRPr sz="3200" b="1">
              <a:latin typeface="黑体" panose="02010609060101010101" pitchFamily="49" charset="-122"/>
              <a:ea typeface="黑体" panose="02010609060101010101" pitchFamily="49" charset="-122"/>
              <a:cs typeface="黑体" panose="02010609060101010101" pitchFamily="49" charset="-122"/>
            </a:endParaRPr>
          </a:p>
          <a:p>
            <a:pPr marL="12700">
              <a:lnSpc>
                <a:spcPct val="100000"/>
              </a:lnSpc>
              <a:spcBef>
                <a:spcPts val="1440"/>
              </a:spcBef>
            </a:pPr>
            <a:r>
              <a:rPr sz="3200" b="1" dirty="0">
                <a:latin typeface="黑体" panose="02010609060101010101" pitchFamily="49" charset="-122"/>
                <a:ea typeface="黑体" panose="02010609060101010101" pitchFamily="49" charset="-122"/>
                <a:cs typeface="黑体" panose="02010609060101010101" pitchFamily="49" charset="-122"/>
              </a:rPr>
              <a:t>④今</a:t>
            </a:r>
            <a:r>
              <a:rPr sz="3200" b="1" spc="5" dirty="0">
                <a:latin typeface="黑体" panose="02010609060101010101" pitchFamily="49" charset="-122"/>
                <a:ea typeface="黑体" panose="02010609060101010101" pitchFamily="49" charset="-122"/>
                <a:cs typeface="黑体" panose="02010609060101010101" pitchFamily="49" charset="-122"/>
              </a:rPr>
              <a:t>/</a:t>
            </a:r>
            <a:r>
              <a:rPr sz="3200" b="1" dirty="0">
                <a:latin typeface="黑体" panose="02010609060101010101" pitchFamily="49" charset="-122"/>
                <a:ea typeface="黑体" panose="02010609060101010101" pitchFamily="49" charset="-122"/>
                <a:cs typeface="黑体" panose="02010609060101010101" pitchFamily="49" charset="-122"/>
              </a:rPr>
              <a:t>为宫室之美</a:t>
            </a:r>
            <a:r>
              <a:rPr sz="3200" b="1" spc="5" dirty="0">
                <a:latin typeface="黑体" panose="02010609060101010101" pitchFamily="49" charset="-122"/>
                <a:ea typeface="黑体" panose="02010609060101010101" pitchFamily="49" charset="-122"/>
                <a:cs typeface="黑体" panose="02010609060101010101" pitchFamily="49" charset="-122"/>
              </a:rPr>
              <a:t>/</a:t>
            </a:r>
            <a:r>
              <a:rPr sz="3200" b="1" dirty="0">
                <a:latin typeface="黑体" panose="02010609060101010101" pitchFamily="49" charset="-122"/>
                <a:ea typeface="黑体" panose="02010609060101010101" pitchFamily="49" charset="-122"/>
                <a:cs typeface="黑体" panose="02010609060101010101" pitchFamily="49" charset="-122"/>
              </a:rPr>
              <a:t>为之</a:t>
            </a:r>
            <a:endParaRPr sz="3200" b="1">
              <a:latin typeface="黑体" panose="02010609060101010101" pitchFamily="49" charset="-122"/>
              <a:ea typeface="黑体" panose="02010609060101010101" pitchFamily="49" charset="-122"/>
              <a:cs typeface="黑体" panose="02010609060101010101" pitchFamily="49" charset="-122"/>
            </a:endParaRPr>
          </a:p>
          <a:p>
            <a:pPr marL="12700">
              <a:lnSpc>
                <a:spcPct val="100000"/>
              </a:lnSpc>
              <a:spcBef>
                <a:spcPts val="1440"/>
              </a:spcBef>
            </a:pPr>
            <a:r>
              <a:rPr sz="3200" b="1" dirty="0">
                <a:latin typeface="黑体" panose="02010609060101010101" pitchFamily="49" charset="-122"/>
                <a:ea typeface="黑体" panose="02010609060101010101" pitchFamily="49" charset="-122"/>
                <a:cs typeface="黑体" panose="02010609060101010101" pitchFamily="49" charset="-122"/>
              </a:rPr>
              <a:t>⑤是</a:t>
            </a:r>
            <a:r>
              <a:rPr sz="3200" b="1" spc="5" dirty="0">
                <a:latin typeface="黑体" panose="02010609060101010101" pitchFamily="49" charset="-122"/>
                <a:ea typeface="黑体" panose="02010609060101010101" pitchFamily="49" charset="-122"/>
                <a:cs typeface="黑体" panose="02010609060101010101" pitchFamily="49" charset="-122"/>
              </a:rPr>
              <a:t>/</a:t>
            </a:r>
            <a:r>
              <a:rPr sz="3200" b="1" dirty="0">
                <a:latin typeface="黑体" panose="02010609060101010101" pitchFamily="49" charset="-122"/>
                <a:ea typeface="黑体" panose="02010609060101010101" pitchFamily="49" charset="-122"/>
                <a:cs typeface="黑体" panose="02010609060101010101" pitchFamily="49" charset="-122"/>
              </a:rPr>
              <a:t>亦不可以已乎</a:t>
            </a:r>
            <a:endParaRPr sz="3200" b="1"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cover dir="d"/>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44000"/>
          </a:blip>
          <a:stretch>
            <a:fillRect/>
          </a:stretch>
        </a:blipFill>
        <a:effectLst/>
      </p:bgPr>
    </p:bg>
    <p:spTree>
      <p:nvGrpSpPr>
        <p:cNvPr id="1" name=""/>
        <p:cNvGrpSpPr/>
        <p:nvPr/>
      </p:nvGrpSpPr>
      <p:grpSpPr/>
      <p:sp>
        <p:nvSpPr>
          <p:cNvPr id="28678" name="矩形 25"/>
          <p:cNvSpPr/>
          <p:nvPr/>
        </p:nvSpPr>
        <p:spPr>
          <a:xfrm>
            <a:off x="451485" y="2356485"/>
            <a:ext cx="8051165" cy="1370965"/>
          </a:xfrm>
          <a:prstGeom prst="rect">
            <a:avLst/>
          </a:prstGeom>
          <a:solidFill>
            <a:schemeClr val="bg1">
              <a:alpha val="30000"/>
            </a:schemeClr>
          </a:solidFill>
          <a:ln w="9525">
            <a:noFill/>
          </a:ln>
        </p:spPr>
        <p:txBody>
          <a:bodyPr wrap="square" anchor="t">
            <a:spAutoFit/>
          </a:bodyPr>
          <a:p>
            <a:pPr>
              <a:lnSpc>
                <a:spcPct val="130000"/>
              </a:lnSpc>
            </a:pPr>
            <a:r>
              <a:rPr lang="en-US" altLang="zh-CN" sz="3200" b="1" dirty="0">
                <a:latin typeface="黑体" panose="02010609060101010101" pitchFamily="49" charset="-122"/>
                <a:ea typeface="黑体" panose="02010609060101010101" pitchFamily="49" charset="-122"/>
                <a:cs typeface="黑体" panose="02010609060101010101" pitchFamily="49" charset="-122"/>
              </a:rPr>
              <a:t>     </a:t>
            </a:r>
            <a:endParaRPr lang="en-US" altLang="zh-CN" sz="3200" b="1" dirty="0">
              <a:latin typeface="黑体" panose="02010609060101010101" pitchFamily="49" charset="-122"/>
              <a:ea typeface="黑体" panose="02010609060101010101" pitchFamily="49" charset="-122"/>
              <a:cs typeface="黑体" panose="02010609060101010101" pitchFamily="49" charset="-122"/>
            </a:endParaRPr>
          </a:p>
          <a:p>
            <a:pPr>
              <a:lnSpc>
                <a:spcPct val="130000"/>
              </a:lnSpc>
            </a:pPr>
            <a:r>
              <a:rPr lang="en-US" altLang="zh-CN" sz="3200" b="1" dirty="0">
                <a:latin typeface="黑体" panose="02010609060101010101" pitchFamily="49" charset="-122"/>
                <a:ea typeface="黑体" panose="02010609060101010101" pitchFamily="49" charset="-122"/>
                <a:cs typeface="黑体" panose="02010609060101010101" pitchFamily="49" charset="-122"/>
              </a:rPr>
              <a:t> </a:t>
            </a:r>
            <a:r>
              <a:rPr lang="zh-CN" altLang="zh-CN" sz="3000" b="1" dirty="0">
                <a:latin typeface="黑体" panose="02010609060101010101" pitchFamily="49" charset="-122"/>
                <a:ea typeface="黑体" panose="02010609060101010101" pitchFamily="49" charset="-122"/>
                <a:cs typeface="黑体" panose="02010609060101010101" pitchFamily="49" charset="-122"/>
              </a:rPr>
              <a:t>所识穷乏者</a:t>
            </a:r>
            <a:r>
              <a:rPr lang="zh-CN" altLang="en-US" sz="3000" b="1" u="sng" dirty="0">
                <a:solidFill>
                  <a:srgbClr val="FF0000"/>
                </a:solidFill>
                <a:latin typeface="黑体" panose="02010609060101010101" pitchFamily="49" charset="-122"/>
                <a:ea typeface="黑体" panose="02010609060101010101" pitchFamily="49" charset="-122"/>
              </a:rPr>
              <a:t>得</a:t>
            </a:r>
            <a:r>
              <a:rPr lang="zh-CN" altLang="zh-CN" sz="3000" b="1" dirty="0">
                <a:latin typeface="黑体" panose="02010609060101010101" pitchFamily="49" charset="-122"/>
                <a:ea typeface="黑体" panose="02010609060101010101" pitchFamily="49" charset="-122"/>
                <a:cs typeface="黑体" panose="02010609060101010101" pitchFamily="49" charset="-122"/>
              </a:rPr>
              <a:t>我欤</a:t>
            </a:r>
            <a:r>
              <a:rPr lang="zh-CN" altLang="en-US" sz="3000" b="1" dirty="0">
                <a:solidFill>
                  <a:srgbClr val="FF0000"/>
                </a:solidFill>
                <a:latin typeface="黑体" panose="02010609060101010101" pitchFamily="49" charset="-122"/>
                <a:ea typeface="黑体" panose="02010609060101010101" pitchFamily="49" charset="-122"/>
                <a:cs typeface="黑体" panose="02010609060101010101" pitchFamily="49" charset="-122"/>
              </a:rPr>
              <a:t>  </a:t>
            </a:r>
            <a:r>
              <a:rPr lang="zh-CN" altLang="en-US" sz="2800" b="1" dirty="0">
                <a:solidFill>
                  <a:srgbClr val="0000FF"/>
                </a:solidFill>
                <a:latin typeface="黑体" panose="02010609060101010101" pitchFamily="49" charset="-122"/>
                <a:ea typeface="黑体" panose="02010609060101010101" pitchFamily="49" charset="-122"/>
              </a:rPr>
              <a:t>“得”通“德”，感激</a:t>
            </a:r>
            <a:endParaRPr lang="zh-CN" altLang="en-US" sz="2800" b="1" dirty="0">
              <a:solidFill>
                <a:srgbClr val="0000FF"/>
              </a:solidFill>
              <a:latin typeface="黑体" panose="02010609060101010101" pitchFamily="49" charset="-122"/>
              <a:ea typeface="黑体" panose="02010609060101010101" pitchFamily="49" charset="-122"/>
            </a:endParaRPr>
          </a:p>
        </p:txBody>
      </p:sp>
      <p:grpSp>
        <p:nvGrpSpPr>
          <p:cNvPr id="3" name="组合 2"/>
          <p:cNvGrpSpPr/>
          <p:nvPr/>
        </p:nvGrpSpPr>
        <p:grpSpPr>
          <a:xfrm>
            <a:off x="100330" y="125730"/>
            <a:ext cx="2346325" cy="649104"/>
            <a:chOff x="923" y="1552"/>
            <a:chExt cx="3695" cy="882"/>
          </a:xfrm>
        </p:grpSpPr>
        <p:pic>
          <p:nvPicPr>
            <p:cNvPr id="4" name="图片 3" descr="00 图标-04"/>
            <p:cNvPicPr>
              <a:picLocks noChangeAspect="1"/>
            </p:cNvPicPr>
            <p:nvPr/>
          </p:nvPicPr>
          <p:blipFill>
            <a:blip r:embed="rId2" cstate="print"/>
            <a:stretch>
              <a:fillRect/>
            </a:stretch>
          </p:blipFill>
          <p:spPr>
            <a:xfrm>
              <a:off x="923" y="1552"/>
              <a:ext cx="3695" cy="882"/>
            </a:xfrm>
            <a:prstGeom prst="rect">
              <a:avLst/>
            </a:prstGeom>
          </p:spPr>
        </p:pic>
        <p:sp>
          <p:nvSpPr>
            <p:cNvPr id="5" name="文本框 3"/>
            <p:cNvSpPr txBox="1"/>
            <p:nvPr/>
          </p:nvSpPr>
          <p:spPr>
            <a:xfrm>
              <a:off x="1160" y="1596"/>
              <a:ext cx="2848" cy="793"/>
            </a:xfrm>
            <a:prstGeom prst="rect">
              <a:avLst/>
            </a:prstGeom>
            <a:noFill/>
          </p:spPr>
          <p:txBody>
            <a:bodyPr wrap="square" rtlCol="0">
              <a:spAutoFit/>
            </a:bodyPr>
            <a:p>
              <a:r>
                <a:rPr lang="zh-CN" altLang="en-US" sz="3200" dirty="0" smtClean="0">
                  <a:solidFill>
                    <a:schemeClr val="bg1"/>
                  </a:solidFill>
                  <a:latin typeface="华文新魏" panose="02010800040101010101" charset="-122"/>
                  <a:ea typeface="华文新魏" panose="02010800040101010101" charset="-122"/>
                  <a:sym typeface="+mn-ea"/>
                </a:rPr>
                <a:t>文言积累</a:t>
              </a:r>
              <a:endParaRPr lang="zh-CN" altLang="en-US" sz="3200" dirty="0" smtClean="0">
                <a:solidFill>
                  <a:schemeClr val="bg1"/>
                </a:solidFill>
                <a:latin typeface="华文新魏" panose="02010800040101010101" charset="-122"/>
                <a:ea typeface="华文新魏" panose="02010800040101010101" charset="-122"/>
                <a:sym typeface="+mn-ea"/>
              </a:endParaRPr>
            </a:p>
          </p:txBody>
        </p:sp>
      </p:grpSp>
      <p:grpSp>
        <p:nvGrpSpPr>
          <p:cNvPr id="6" name="组合 5"/>
          <p:cNvGrpSpPr/>
          <p:nvPr/>
        </p:nvGrpSpPr>
        <p:grpSpPr>
          <a:xfrm>
            <a:off x="3039745" y="1132840"/>
            <a:ext cx="3063875" cy="948690"/>
            <a:chOff x="4601" y="1210"/>
            <a:chExt cx="5197" cy="1817"/>
          </a:xfrm>
        </p:grpSpPr>
        <p:pic>
          <p:nvPicPr>
            <p:cNvPr id="19" name="图片 18"/>
            <p:cNvPicPr>
              <a:picLocks noChangeAspect="1"/>
            </p:cNvPicPr>
            <p:nvPr/>
          </p:nvPicPr>
          <p:blipFill>
            <a:blip r:embed="rId3" cstate="screen"/>
            <a:stretch>
              <a:fillRect/>
            </a:stretch>
          </p:blipFill>
          <p:spPr>
            <a:xfrm>
              <a:off x="4601" y="1210"/>
              <a:ext cx="5197" cy="1817"/>
            </a:xfrm>
            <a:prstGeom prst="rect">
              <a:avLst/>
            </a:prstGeom>
          </p:spPr>
        </p:pic>
        <p:sp>
          <p:nvSpPr>
            <p:cNvPr id="44039" name="Text Box 8"/>
            <p:cNvSpPr txBox="1">
              <a:spLocks noChangeArrowheads="1"/>
            </p:cNvSpPr>
            <p:nvPr/>
          </p:nvSpPr>
          <p:spPr bwMode="auto">
            <a:xfrm>
              <a:off x="5579" y="1559"/>
              <a:ext cx="3230" cy="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u"/>
              </a:pPr>
              <a:r>
                <a:rPr lang="zh-CN" altLang="en-US" sz="3200" b="1">
                  <a:ea typeface="黑体" panose="02010609060101010101" pitchFamily="49" charset="-122"/>
                </a:rPr>
                <a:t>通假字</a:t>
              </a:r>
              <a:endParaRPr lang="zh-CN" altLang="en-US" sz="3200" b="1">
                <a:ea typeface="黑体" panose="02010609060101010101" pitchFamily="49" charset="-122"/>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blinds(horizontal)">
                                      <p:cBhvr>
                                        <p:cTn id="7" dur="5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bldLvl="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DOC_GUID" val="{b7098143-36bd-463b-a275-732ac9f639f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5370</Words>
  <Application>WPS 演示</Application>
  <PresentationFormat/>
  <Paragraphs>345</Paragraphs>
  <Slides>47</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47</vt:i4>
      </vt:variant>
    </vt:vector>
  </HeadingPairs>
  <TitlesOfParts>
    <vt:vector size="59" baseType="lpstr">
      <vt:lpstr>Arial</vt:lpstr>
      <vt:lpstr>宋体</vt:lpstr>
      <vt:lpstr>Wingdings</vt:lpstr>
      <vt:lpstr>楷体</vt:lpstr>
      <vt:lpstr>黑体</vt:lpstr>
      <vt:lpstr>华文新魏</vt:lpstr>
      <vt:lpstr>微软雅黑</vt:lpstr>
      <vt:lpstr>Arial Unicode MS</vt:lpstr>
      <vt:lpstr>Calibri</vt:lpstr>
      <vt:lpstr>华文楷体</vt:lpstr>
      <vt:lpstr>Wingdings</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aa</cp:lastModifiedBy>
  <cp:revision>2</cp:revision>
  <dcterms:created xsi:type="dcterms:W3CDTF">2019-10-16T01:53:00Z</dcterms:created>
  <dcterms:modified xsi:type="dcterms:W3CDTF">2020-04-06T09:01:48Z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