
<file path=[Content_Types].xml><?xml version="1.0" encoding="utf-8"?>
<Types xmlns="http://schemas.openxmlformats.org/package/2006/content-types">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5" r:id="rId3"/>
    <p:sldId id="259" r:id="rId4"/>
    <p:sldId id="260" r:id="rId5"/>
    <p:sldId id="261" r:id="rId6"/>
    <p:sldId id="325" r:id="rId7"/>
    <p:sldId id="297" r:id="rId8"/>
    <p:sldId id="298" r:id="rId9"/>
    <p:sldId id="323" r:id="rId10"/>
    <p:sldId id="262" r:id="rId11"/>
    <p:sldId id="263" r:id="rId12"/>
    <p:sldId id="264" r:id="rId13"/>
    <p:sldId id="265" r:id="rId14"/>
    <p:sldId id="266" r:id="rId15"/>
    <p:sldId id="267" r:id="rId16"/>
    <p:sldId id="305" r:id="rId17"/>
    <p:sldId id="301" r:id="rId19"/>
    <p:sldId id="299" r:id="rId20"/>
    <p:sldId id="302" r:id="rId21"/>
    <p:sldId id="303" r:id="rId22"/>
    <p:sldId id="306" r:id="rId23"/>
    <p:sldId id="307" r:id="rId24"/>
    <p:sldId id="308" r:id="rId25"/>
    <p:sldId id="309" r:id="rId26"/>
    <p:sldId id="310" r:id="rId27"/>
    <p:sldId id="311" r:id="rId28"/>
    <p:sldId id="312" r:id="rId29"/>
    <p:sldId id="319" r:id="rId30"/>
    <p:sldId id="313" r:id="rId31"/>
    <p:sldId id="315" r:id="rId32"/>
    <p:sldId id="316" r:id="rId33"/>
    <p:sldId id="317" r:id="rId34"/>
    <p:sldId id="269" r:id="rId35"/>
    <p:sldId id="320" r:id="rId36"/>
    <p:sldId id="296" r:id="rId37"/>
    <p:sldId id="274" r:id="rId38"/>
    <p:sldId id="275" r:id="rId39"/>
    <p:sldId id="321" r:id="rId40"/>
    <p:sldId id="322" r:id="rId41"/>
    <p:sldId id="324" r:id="rId42"/>
    <p:sldId id="360" r:id="rId43"/>
  </p:sldIdLst>
  <p:sldSz cx="9144000" cy="5144135"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766D4"/>
    <a:srgbClr val="CF3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p:nvPr>
        </p:nvSpPr>
        <p:spPr>
          <a:xfrm>
            <a:off x="1143000" y="685800"/>
            <a:ext cx="4572000" cy="3429000"/>
          </a:xfrm>
        </p:spPr>
      </p:sp>
      <p:sp>
        <p:nvSpPr>
          <p:cNvPr id="4710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3F9BA0C5-D5FF-4190-BD99-DBD32F1CAF1B}" type="slidenum">
              <a:rPr lang="zh-CN" altLang="en-US" sz="1200" smtClean="0"/>
            </a:fld>
            <a:endParaRPr lang="en-US" altLang="zh-CN" sz="1200" smtClean="0"/>
          </a:p>
        </p:txBody>
      </p:sp>
      <p:sp>
        <p:nvSpPr>
          <p:cNvPr id="47109"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47110"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p:nvPr>
        </p:nvSpPr>
        <p:spPr>
          <a:xfrm>
            <a:off x="1143000" y="685800"/>
            <a:ext cx="4572000" cy="3429000"/>
          </a:xfrm>
        </p:spPr>
      </p:sp>
      <p:sp>
        <p:nvSpPr>
          <p:cNvPr id="5837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83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CEB69E14-8EAC-4286-BEA3-58C36256DA95}" type="slidenum">
              <a:rPr lang="zh-CN" altLang="en-US" sz="1200" smtClean="0"/>
            </a:fld>
            <a:endParaRPr lang="en-US" altLang="zh-CN" sz="1200" smtClean="0"/>
          </a:p>
        </p:txBody>
      </p:sp>
      <p:sp>
        <p:nvSpPr>
          <p:cNvPr id="58373"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8374"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p:nvPr>
        </p:nvSpPr>
        <p:spPr>
          <a:xfrm>
            <a:off x="1143000" y="685800"/>
            <a:ext cx="4572000" cy="3429000"/>
          </a:xfrm>
        </p:spPr>
      </p:sp>
      <p:sp>
        <p:nvSpPr>
          <p:cNvPr id="5939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598283CB-28F8-4196-B4C4-44872FD7A5DC}" type="slidenum">
              <a:rPr lang="zh-CN" altLang="en-US" sz="1200" smtClean="0"/>
            </a:fld>
            <a:endParaRPr lang="en-US" altLang="zh-CN" sz="1200" smtClean="0"/>
          </a:p>
        </p:txBody>
      </p:sp>
      <p:sp>
        <p:nvSpPr>
          <p:cNvPr id="5939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939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p:nvPr>
        </p:nvSpPr>
        <p:spPr>
          <a:xfrm>
            <a:off x="1143000" y="685800"/>
            <a:ext cx="4572000" cy="3429000"/>
          </a:xfrm>
        </p:spPr>
      </p:sp>
      <p:sp>
        <p:nvSpPr>
          <p:cNvPr id="614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A59D8C99-2D54-4973-B61C-B169E0296A51}" type="slidenum">
              <a:rPr lang="zh-CN" altLang="en-US" sz="1200" smtClean="0"/>
            </a:fld>
            <a:endParaRPr lang="en-US" altLang="zh-CN" sz="1200" smtClean="0"/>
          </a:p>
        </p:txBody>
      </p:sp>
      <p:sp>
        <p:nvSpPr>
          <p:cNvPr id="61445"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1446"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p:nvPr>
        </p:nvSpPr>
        <p:spPr>
          <a:xfrm>
            <a:off x="1143000" y="685800"/>
            <a:ext cx="4572000" cy="3429000"/>
          </a:xfrm>
        </p:spPr>
      </p:sp>
      <p:sp>
        <p:nvSpPr>
          <p:cNvPr id="614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A59D8C99-2D54-4973-B61C-B169E0296A51}" type="slidenum">
              <a:rPr lang="zh-CN" altLang="en-US" sz="1200" smtClean="0"/>
            </a:fld>
            <a:endParaRPr lang="en-US" altLang="zh-CN" sz="1200" smtClean="0"/>
          </a:p>
        </p:txBody>
      </p:sp>
      <p:sp>
        <p:nvSpPr>
          <p:cNvPr id="61445"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61446"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p:nvPr>
        </p:nvSpPr>
        <p:spPr>
          <a:xfrm>
            <a:off x="1143000" y="685800"/>
            <a:ext cx="4572000" cy="3429000"/>
          </a:xfrm>
        </p:spPr>
      </p:sp>
      <p:sp>
        <p:nvSpPr>
          <p:cNvPr id="4915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60E3D160-7D91-4BD7-A61B-331DC32A5CF7}" type="slidenum">
              <a:rPr lang="zh-CN" altLang="en-US" sz="1200" smtClean="0"/>
            </a:fld>
            <a:endParaRPr lang="en-US" altLang="zh-CN" sz="1200" smtClean="0"/>
          </a:p>
        </p:txBody>
      </p:sp>
      <p:sp>
        <p:nvSpPr>
          <p:cNvPr id="4915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4915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p:nvPr>
        </p:nvSpPr>
        <p:spPr>
          <a:xfrm>
            <a:off x="1143000" y="685800"/>
            <a:ext cx="4572000" cy="3429000"/>
          </a:xfrm>
        </p:spPr>
      </p:sp>
      <p:sp>
        <p:nvSpPr>
          <p:cNvPr id="501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01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F4632EAC-A3B1-4FCF-A099-16BF2609BCA1}" type="slidenum">
              <a:rPr lang="zh-CN" altLang="en-US" sz="1200" smtClean="0"/>
            </a:fld>
            <a:endParaRPr lang="en-US" altLang="zh-CN" sz="1200" smtClean="0"/>
          </a:p>
        </p:txBody>
      </p:sp>
      <p:sp>
        <p:nvSpPr>
          <p:cNvPr id="50181"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0182"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p:nvPr>
        </p:nvSpPr>
        <p:spPr>
          <a:xfrm>
            <a:off x="1143000" y="685800"/>
            <a:ext cx="4572000" cy="3429000"/>
          </a:xfrm>
        </p:spPr>
      </p:sp>
      <p:sp>
        <p:nvSpPr>
          <p:cNvPr id="5120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12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CBC5D64A-9FA3-4989-BE7F-EC3842B76EFF}" type="slidenum">
              <a:rPr lang="zh-CN" altLang="en-US" sz="1200" smtClean="0"/>
            </a:fld>
            <a:endParaRPr lang="en-US" altLang="zh-CN" sz="1200" smtClean="0"/>
          </a:p>
        </p:txBody>
      </p:sp>
      <p:sp>
        <p:nvSpPr>
          <p:cNvPr id="51205"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1206"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p:nvPr>
        </p:nvSpPr>
        <p:spPr>
          <a:xfrm>
            <a:off x="1143000" y="685800"/>
            <a:ext cx="4572000" cy="3429000"/>
          </a:xfrm>
        </p:spPr>
      </p:sp>
      <p:sp>
        <p:nvSpPr>
          <p:cNvPr id="522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0205DD87-5A81-43D0-AAA1-93AFE689381B}" type="slidenum">
              <a:rPr lang="zh-CN" altLang="en-US" sz="1200" smtClean="0"/>
            </a:fld>
            <a:endParaRPr lang="en-US" altLang="zh-CN" sz="1200" smtClean="0"/>
          </a:p>
        </p:txBody>
      </p:sp>
      <p:sp>
        <p:nvSpPr>
          <p:cNvPr id="52229"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2230"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p:nvPr>
        </p:nvSpPr>
        <p:spPr>
          <a:xfrm>
            <a:off x="1143000" y="685800"/>
            <a:ext cx="4572000" cy="3429000"/>
          </a:xfrm>
        </p:spPr>
      </p:sp>
      <p:sp>
        <p:nvSpPr>
          <p:cNvPr id="5325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6A3D663-C834-404E-A541-730F6971D7A5}" type="slidenum">
              <a:rPr lang="zh-CN" altLang="en-US" sz="1200" smtClean="0"/>
            </a:fld>
            <a:endParaRPr lang="en-US" altLang="zh-CN" sz="1200" smtClean="0"/>
          </a:p>
        </p:txBody>
      </p:sp>
      <p:sp>
        <p:nvSpPr>
          <p:cNvPr id="53253"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3254"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a:xfrm>
            <a:off x="1143000" y="685800"/>
            <a:ext cx="4572000" cy="3429000"/>
          </a:xfrm>
        </p:spPr>
      </p:sp>
      <p:sp>
        <p:nvSpPr>
          <p:cNvPr id="542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76CEF062-B0B5-46E6-90D7-C28AAE9AE9E9}" type="slidenum">
              <a:rPr lang="zh-CN" altLang="en-US" sz="1200" smtClean="0"/>
            </a:fld>
            <a:endParaRPr lang="en-US" altLang="zh-CN" sz="1200" smtClean="0"/>
          </a:p>
        </p:txBody>
      </p:sp>
      <p:sp>
        <p:nvSpPr>
          <p:cNvPr id="54277"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4278"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p:nvPr>
        </p:nvSpPr>
        <p:spPr>
          <a:xfrm>
            <a:off x="1143000" y="685800"/>
            <a:ext cx="4572000" cy="3429000"/>
          </a:xfrm>
        </p:spPr>
      </p:sp>
      <p:sp>
        <p:nvSpPr>
          <p:cNvPr id="5529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837A115D-D530-4B02-9FDE-FE982B9BEF08}" type="slidenum">
              <a:rPr lang="zh-CN" altLang="en-US" sz="1200" smtClean="0"/>
            </a:fld>
            <a:endParaRPr lang="en-US" altLang="zh-CN" sz="1200" smtClean="0"/>
          </a:p>
        </p:txBody>
      </p:sp>
      <p:sp>
        <p:nvSpPr>
          <p:cNvPr id="55301"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5302"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p:nvPr>
        </p:nvSpPr>
        <p:spPr>
          <a:xfrm>
            <a:off x="1143000" y="685800"/>
            <a:ext cx="4572000" cy="3429000"/>
          </a:xfrm>
        </p:spPr>
      </p:sp>
      <p:sp>
        <p:nvSpPr>
          <p:cNvPr id="5734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73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fld id="{2D41EFB2-397A-465B-8E0B-8AE8DFF09AA7}" type="slidenum">
              <a:rPr lang="zh-CN" altLang="en-US" sz="1200" smtClean="0"/>
            </a:fld>
            <a:endParaRPr lang="en-US" altLang="zh-CN" sz="1200" smtClean="0"/>
          </a:p>
        </p:txBody>
      </p:sp>
      <p:sp>
        <p:nvSpPr>
          <p:cNvPr id="57349" name="页脚占位符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en-US" sz="1200" dirty="0" smtClean="0"/>
          </a:p>
        </p:txBody>
      </p:sp>
      <p:sp>
        <p:nvSpPr>
          <p:cNvPr id="57350" name="页眉占位符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endParaRPr lang="zh-CN" alt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2.jpeg"/><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0">
            <a:alphaModFix amt="75000"/>
          </a:blip>
          <a:stretch>
            <a:fillRect/>
          </a:stretch>
        </a:blipFill>
        <a:effectLst/>
      </p:bgPr>
    </p:bg>
    <p:spTree>
      <p:nvGrpSpPr>
        <p:cNvPr id="1" name=""/>
        <p:cNvGrpSpPr/>
        <p:nvPr/>
      </p:nvGrpSpPr>
      <p:grpSpPr/>
      <p:pic>
        <p:nvPicPr>
          <p:cNvPr id="1027" name="图片 1"/>
          <p:cNvPicPr>
            <a:picLocks noChangeAspect="1"/>
          </p:cNvPicPr>
          <p:nvPr userDrawn="1"/>
        </p:nvPicPr>
        <p:blipFill>
          <a:blip r:embed="rId31">
            <a:clrChange>
              <a:clrFrom>
                <a:srgbClr val="FFFFFF"/>
              </a:clrFrom>
              <a:clrTo>
                <a:srgbClr val="FFFFFF">
                  <a:alpha val="0"/>
                </a:srgbClr>
              </a:clrTo>
            </a:clrChange>
          </a:blip>
          <a:srcRect/>
          <a:stretch>
            <a:fillRect/>
          </a:stretch>
        </p:blipFill>
        <p:spPr bwMode="auto">
          <a:xfrm>
            <a:off x="7646988" y="144463"/>
            <a:ext cx="1346200" cy="492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7.xml"/><Relationship Id="rId2" Type="http://schemas.openxmlformats.org/officeDocument/2006/relationships/audio" Target="../media/audio1.wav"/><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2.xml"/><Relationship Id="rId2" Type="http://schemas.openxmlformats.org/officeDocument/2006/relationships/audio" Target="../media/audio1.wav"/><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3.xml"/><Relationship Id="rId2" Type="http://schemas.openxmlformats.org/officeDocument/2006/relationships/audio" Target="../media/audio1.wav"/><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4.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标题 1"/>
          <p:cNvSpPr>
            <a:spLocks noGrp="1"/>
          </p:cNvSpPr>
          <p:nvPr>
            <p:ph type="ctrTitle" idx="4294967295"/>
          </p:nvPr>
        </p:nvSpPr>
        <p:spPr>
          <a:xfrm>
            <a:off x="36195" y="2145030"/>
            <a:ext cx="9073515" cy="937895"/>
          </a:xfrm>
          <a:solidFill>
            <a:schemeClr val="bg1">
              <a:alpha val="45000"/>
            </a:schemeClr>
          </a:solidFill>
        </p:spPr>
        <p:txBody>
          <a:bodyPr anchor="t"/>
          <a:lstStyle>
            <a:lvl1pPr lvl="0">
              <a:buClrTx/>
              <a:buSzTx/>
              <a:buFontTx/>
              <a:defRPr/>
            </a:lvl1pPr>
          </a:lstStyle>
          <a:p>
            <a:pPr lvl="0" indent="0">
              <a:lnSpc>
                <a:spcPct val="100000"/>
              </a:lnSpc>
            </a:pPr>
            <a:r>
              <a:rPr lang="zh-CN" altLang="en-US" sz="4800" b="1" dirty="0">
                <a:solidFill>
                  <a:schemeClr val="tx1"/>
                </a:solidFill>
                <a:latin typeface="楷体" panose="02010609060101010101" pitchFamily="49" charset="-122"/>
                <a:ea typeface="楷体" panose="02010609060101010101" pitchFamily="49" charset="-122"/>
              </a:rPr>
              <a:t>梅岭三章</a:t>
            </a:r>
            <a:endParaRPr lang="zh-CN" altLang="en-US" sz="4800" b="1" dirty="0">
              <a:solidFill>
                <a:schemeClr val="tx1"/>
              </a:solidFill>
              <a:latin typeface="楷体" panose="02010609060101010101" pitchFamily="49" charset="-122"/>
              <a:ea typeface="楷体" panose="02010609060101010101" pitchFamily="49" charset="-122"/>
            </a:endParaRPr>
          </a:p>
        </p:txBody>
      </p:sp>
      <p:cxnSp>
        <p:nvCxnSpPr>
          <p:cNvPr id="6" name="直接连接符 5"/>
          <p:cNvCxnSpPr/>
          <p:nvPr/>
        </p:nvCxnSpPr>
        <p:spPr>
          <a:xfrm flipV="1">
            <a:off x="2976880" y="2945130"/>
            <a:ext cx="3192780" cy="14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660005" y="2499360"/>
            <a:ext cx="840105" cy="460375"/>
          </a:xfrm>
          <a:prstGeom prst="rect">
            <a:avLst/>
          </a:prstGeom>
          <a:noFill/>
        </p:spPr>
        <p:txBody>
          <a:bodyPr wrap="square" rtlCol="0">
            <a:spAutoFit/>
          </a:bodyPr>
          <a:p>
            <a:r>
              <a:rPr lang="zh-CN" altLang="en-US" sz="2400">
                <a:latin typeface="华文新魏" panose="02010800040101010101" charset="-122"/>
                <a:ea typeface="华文新魏" panose="02010800040101010101" charset="-122"/>
              </a:rPr>
              <a:t>陈毅</a:t>
            </a:r>
            <a:endParaRPr lang="zh-CN" altLang="en-US" sz="2400">
              <a:latin typeface="华文新魏" panose="02010800040101010101" charset="-122"/>
              <a:ea typeface="华文新魏" panose="020108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1000"/>
          </a:blip>
          <a:stretch>
            <a:fillRect/>
          </a:stretch>
        </a:blipFill>
        <a:effectLst/>
      </p:bgPr>
    </p:bg>
    <p:spTree>
      <p:nvGrpSpPr>
        <p:cNvPr id="1" name=""/>
        <p:cNvGrpSpPr/>
        <p:nvPr/>
      </p:nvGrpSpPr>
      <p:grpSpPr/>
      <p:grpSp>
        <p:nvGrpSpPr>
          <p:cNvPr id="6" name="组合 5"/>
          <p:cNvGrpSpPr/>
          <p:nvPr/>
        </p:nvGrpSpPr>
        <p:grpSpPr>
          <a:xfrm>
            <a:off x="541020" y="795037"/>
            <a:ext cx="3874770" cy="3687428"/>
            <a:chOff x="342" y="2962"/>
            <a:chExt cx="6102" cy="5963"/>
          </a:xfrm>
        </p:grpSpPr>
        <p:sp>
          <p:nvSpPr>
            <p:cNvPr id="9" name="矩形: 圆角 4"/>
            <p:cNvSpPr/>
            <p:nvPr/>
          </p:nvSpPr>
          <p:spPr>
            <a:xfrm>
              <a:off x="342" y="2963"/>
              <a:ext cx="6102" cy="5962"/>
            </a:xfrm>
            <a:prstGeom prst="roundRect">
              <a:avLst/>
            </a:prstGeom>
            <a:solidFill>
              <a:srgbClr val="CF3A3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2" name="Rectangle 5"/>
            <p:cNvSpPr/>
            <p:nvPr/>
          </p:nvSpPr>
          <p:spPr>
            <a:xfrm>
              <a:off x="767" y="2962"/>
              <a:ext cx="5433" cy="5746"/>
            </a:xfrm>
            <a:prstGeom prst="rect">
              <a:avLst/>
            </a:prstGeom>
            <a:noFill/>
            <a:ln w="9525">
              <a:noFill/>
            </a:ln>
          </p:spPr>
          <p:txBody>
            <a:bodyPr wrap="square" anchor="t">
              <a:spAutoFit/>
            </a:bodyPr>
            <a:p>
              <a:pPr algn="ctr">
                <a:lnSpc>
                  <a:spcPct val="150000"/>
                </a:lnSpc>
              </a:pP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断头今日意如何？</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创业艰难百战多。</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此去泉台招旧部，</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旌旗十万斩阎罗。</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grpSp>
        <p:nvGrpSpPr>
          <p:cNvPr id="3" name="组合 2"/>
          <p:cNvGrpSpPr/>
          <p:nvPr/>
        </p:nvGrpSpPr>
        <p:grpSpPr>
          <a:xfrm>
            <a:off x="4622800" y="795037"/>
            <a:ext cx="3874770" cy="3687428"/>
            <a:chOff x="342" y="2962"/>
            <a:chExt cx="6102" cy="5963"/>
          </a:xfrm>
        </p:grpSpPr>
        <p:sp>
          <p:nvSpPr>
            <p:cNvPr id="4" name="矩形: 圆角 4"/>
            <p:cNvSpPr/>
            <p:nvPr/>
          </p:nvSpPr>
          <p:spPr>
            <a:xfrm>
              <a:off x="342" y="2963"/>
              <a:ext cx="6102" cy="5962"/>
            </a:xfrm>
            <a:prstGeom prst="roundRect">
              <a:avLst/>
            </a:prstGeom>
            <a:solidFill>
              <a:srgbClr val="CF3A3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5" name="Rectangle 5"/>
            <p:cNvSpPr/>
            <p:nvPr/>
          </p:nvSpPr>
          <p:spPr>
            <a:xfrm>
              <a:off x="767" y="2962"/>
              <a:ext cx="5433" cy="5746"/>
            </a:xfrm>
            <a:prstGeom prst="rect">
              <a:avLst/>
            </a:prstGeom>
            <a:noFill/>
            <a:ln w="9525">
              <a:noFill/>
            </a:ln>
          </p:spPr>
          <p:txBody>
            <a:bodyPr wrap="square" anchor="t">
              <a:spAutoFit/>
            </a:bodyPr>
            <a:p>
              <a:pPr algn="ctr">
                <a:lnSpc>
                  <a:spcPct val="150000"/>
                </a:lnSpc>
              </a:pPr>
              <a:r>
                <a:rPr lang="zh-CN" altLang="zh-CN" sz="3000" b="1" dirty="0">
                  <a:latin typeface="黑体" panose="02010609060101010101" pitchFamily="49" charset="-122"/>
                  <a:ea typeface="黑体" panose="02010609060101010101" pitchFamily="49" charset="-122"/>
                  <a:sym typeface="+mn-ea"/>
                </a:rPr>
                <a:t>二</a:t>
              </a:r>
              <a:endParaRPr lang="zh-CN" altLang="zh-CN" sz="3000" b="1" dirty="0">
                <a:latin typeface="黑体" panose="02010609060101010101" pitchFamily="49" charset="-122"/>
                <a:ea typeface="黑体" panose="02010609060101010101" pitchFamily="49" charset="-122"/>
              </a:endParaRPr>
            </a:p>
            <a:p>
              <a:pPr algn="ctr">
                <a:lnSpc>
                  <a:spcPct val="150000"/>
                </a:lnSpc>
              </a:pPr>
              <a:r>
                <a:rPr lang="zh-CN" altLang="zh-CN" sz="3000" b="1" dirty="0">
                  <a:latin typeface="黑体" panose="02010609060101010101" pitchFamily="49" charset="-122"/>
                  <a:ea typeface="黑体" panose="02010609060101010101" pitchFamily="49" charset="-122"/>
                  <a:sym typeface="+mn-ea"/>
                </a:rPr>
                <a:t>南国烽烟正十年，</a:t>
              </a:r>
              <a:endParaRPr lang="zh-CN" altLang="zh-CN" sz="3000" b="1" dirty="0">
                <a:latin typeface="黑体" panose="02010609060101010101" pitchFamily="49" charset="-122"/>
                <a:ea typeface="黑体" panose="02010609060101010101" pitchFamily="49" charset="-122"/>
              </a:endParaRPr>
            </a:p>
            <a:p>
              <a:pPr algn="ctr">
                <a:lnSpc>
                  <a:spcPct val="150000"/>
                </a:lnSpc>
              </a:pPr>
              <a:r>
                <a:rPr lang="zh-CN" altLang="zh-CN" sz="3000" b="1" dirty="0">
                  <a:latin typeface="黑体" panose="02010609060101010101" pitchFamily="49" charset="-122"/>
                  <a:ea typeface="黑体" panose="02010609060101010101" pitchFamily="49" charset="-122"/>
                  <a:sym typeface="+mn-ea"/>
                </a:rPr>
                <a:t>此头须向国门悬。</a:t>
              </a:r>
              <a:endParaRPr lang="zh-CN" altLang="zh-CN" sz="3000" b="1" dirty="0">
                <a:latin typeface="黑体" panose="02010609060101010101" pitchFamily="49" charset="-122"/>
                <a:ea typeface="黑体" panose="02010609060101010101" pitchFamily="49" charset="-122"/>
              </a:endParaRPr>
            </a:p>
            <a:p>
              <a:pPr algn="ctr">
                <a:lnSpc>
                  <a:spcPct val="150000"/>
                </a:lnSpc>
              </a:pPr>
              <a:r>
                <a:rPr lang="zh-CN" altLang="zh-CN" sz="3000" b="1" dirty="0">
                  <a:latin typeface="黑体" panose="02010609060101010101" pitchFamily="49" charset="-122"/>
                  <a:ea typeface="黑体" panose="02010609060101010101" pitchFamily="49" charset="-122"/>
                  <a:sym typeface="+mn-ea"/>
                </a:rPr>
                <a:t>后死诸君多努力，</a:t>
              </a:r>
              <a:endParaRPr lang="zh-CN" altLang="zh-CN" sz="3000" b="1" dirty="0">
                <a:latin typeface="黑体" panose="02010609060101010101" pitchFamily="49" charset="-122"/>
                <a:ea typeface="黑体" panose="02010609060101010101" pitchFamily="49" charset="-122"/>
              </a:endParaRPr>
            </a:p>
            <a:p>
              <a:pPr algn="ctr">
                <a:lnSpc>
                  <a:spcPct val="150000"/>
                </a:lnSpc>
              </a:pPr>
              <a:r>
                <a:rPr lang="zh-CN" altLang="zh-CN" sz="3000" b="1" dirty="0">
                  <a:latin typeface="黑体" panose="02010609060101010101" pitchFamily="49" charset="-122"/>
                  <a:ea typeface="黑体" panose="02010609060101010101" pitchFamily="49" charset="-122"/>
                  <a:sym typeface="+mn-ea"/>
                </a:rPr>
                <a:t>捷报飞来当纸钱。</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p:pic>
        <p:nvPicPr>
          <p:cNvPr id="2" name="图片 1"/>
          <p:cNvPicPr>
            <a:picLocks noChangeAspect="1"/>
          </p:cNvPicPr>
          <p:nvPr/>
        </p:nvPicPr>
        <p:blipFill>
          <a:blip r:embed="rId2"/>
          <a:srcRect t="2883"/>
          <a:stretch>
            <a:fillRect/>
          </a:stretch>
        </p:blipFill>
        <p:spPr>
          <a:xfrm>
            <a:off x="5467350" y="840105"/>
            <a:ext cx="2832735" cy="3700780"/>
          </a:xfrm>
          <a:prstGeom prst="rect">
            <a:avLst/>
          </a:prstGeom>
          <a:effectLst>
            <a:softEdge rad="50800"/>
          </a:effectLst>
        </p:spPr>
      </p:pic>
      <p:grpSp>
        <p:nvGrpSpPr>
          <p:cNvPr id="3" name="组合 2"/>
          <p:cNvGrpSpPr/>
          <p:nvPr/>
        </p:nvGrpSpPr>
        <p:grpSpPr>
          <a:xfrm>
            <a:off x="793750" y="840122"/>
            <a:ext cx="3874770" cy="3687428"/>
            <a:chOff x="342" y="2962"/>
            <a:chExt cx="6102" cy="5963"/>
          </a:xfrm>
        </p:grpSpPr>
        <p:sp>
          <p:nvSpPr>
            <p:cNvPr id="4" name="矩形: 圆角 4"/>
            <p:cNvSpPr/>
            <p:nvPr/>
          </p:nvSpPr>
          <p:spPr>
            <a:xfrm>
              <a:off x="342" y="2963"/>
              <a:ext cx="6102" cy="5962"/>
            </a:xfrm>
            <a:prstGeom prst="roundRect">
              <a:avLst/>
            </a:prstGeom>
            <a:solidFill>
              <a:srgbClr val="CF3A3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5" name="Rectangle 5"/>
            <p:cNvSpPr/>
            <p:nvPr/>
          </p:nvSpPr>
          <p:spPr>
            <a:xfrm>
              <a:off x="767" y="2962"/>
              <a:ext cx="5433" cy="5746"/>
            </a:xfrm>
            <a:prstGeom prst="rect">
              <a:avLst/>
            </a:prstGeom>
            <a:noFill/>
            <a:ln w="9525">
              <a:noFill/>
            </a:ln>
          </p:spPr>
          <p:txBody>
            <a:bodyPr wrap="square" anchor="t">
              <a:spAutoFit/>
            </a:bodyPr>
            <a:p>
              <a:pPr algn="ctr" defTabSz="685800">
                <a:lnSpc>
                  <a:spcPct val="150000"/>
                </a:lnSpc>
              </a:pPr>
              <a:r>
                <a:rPr lang="zh-CN" altLang="zh-CN" sz="3000" b="1" dirty="0">
                  <a:latin typeface="黑体" panose="02010609060101010101" pitchFamily="49" charset="-122"/>
                  <a:ea typeface="黑体" panose="02010609060101010101" pitchFamily="49" charset="-122"/>
                  <a:sym typeface="+mn-ea"/>
                </a:rPr>
                <a:t>（三）</a:t>
              </a:r>
              <a:endParaRPr lang="zh-CN" altLang="zh-CN" sz="3000" b="1" dirty="0">
                <a:latin typeface="黑体" panose="02010609060101010101" pitchFamily="49" charset="-122"/>
                <a:ea typeface="黑体" panose="02010609060101010101" pitchFamily="49" charset="-122"/>
              </a:endParaRPr>
            </a:p>
            <a:p>
              <a:pPr algn="ctr" defTabSz="685800">
                <a:lnSpc>
                  <a:spcPct val="150000"/>
                </a:lnSpc>
              </a:pPr>
              <a:r>
                <a:rPr lang="zh-CN" altLang="zh-CN" sz="3000" b="1" dirty="0">
                  <a:latin typeface="黑体" panose="02010609060101010101" pitchFamily="49" charset="-122"/>
                  <a:ea typeface="黑体" panose="02010609060101010101" pitchFamily="49" charset="-122"/>
                  <a:sym typeface="+mn-ea"/>
                </a:rPr>
                <a:t>投身革命即为家，</a:t>
              </a:r>
              <a:endParaRPr lang="zh-CN" altLang="zh-CN" sz="3000" b="1" dirty="0">
                <a:latin typeface="黑体" panose="02010609060101010101" pitchFamily="49" charset="-122"/>
                <a:ea typeface="黑体" panose="02010609060101010101" pitchFamily="49" charset="-122"/>
              </a:endParaRPr>
            </a:p>
            <a:p>
              <a:pPr algn="ctr" defTabSz="685800">
                <a:lnSpc>
                  <a:spcPct val="150000"/>
                </a:lnSpc>
              </a:pPr>
              <a:r>
                <a:rPr lang="zh-CN" altLang="zh-CN" sz="3000" b="1" dirty="0">
                  <a:latin typeface="黑体" panose="02010609060101010101" pitchFamily="49" charset="-122"/>
                  <a:ea typeface="黑体" panose="02010609060101010101" pitchFamily="49" charset="-122"/>
                  <a:sym typeface="+mn-ea"/>
                </a:rPr>
                <a:t>血雨腥风应有涯。</a:t>
              </a:r>
              <a:endParaRPr lang="zh-CN" altLang="zh-CN" sz="3000" b="1" dirty="0">
                <a:latin typeface="黑体" panose="02010609060101010101" pitchFamily="49" charset="-122"/>
                <a:ea typeface="黑体" panose="02010609060101010101" pitchFamily="49" charset="-122"/>
              </a:endParaRPr>
            </a:p>
            <a:p>
              <a:pPr algn="ctr" defTabSz="685800">
                <a:lnSpc>
                  <a:spcPct val="150000"/>
                </a:lnSpc>
              </a:pPr>
              <a:r>
                <a:rPr lang="zh-CN" altLang="zh-CN" sz="3000" b="1" dirty="0">
                  <a:latin typeface="黑体" panose="02010609060101010101" pitchFamily="49" charset="-122"/>
                  <a:ea typeface="黑体" panose="02010609060101010101" pitchFamily="49" charset="-122"/>
                  <a:sym typeface="+mn-ea"/>
                </a:rPr>
                <a:t>取义成仁今日事，</a:t>
              </a:r>
              <a:endParaRPr lang="zh-CN" altLang="zh-CN" sz="3000" b="1" dirty="0">
                <a:latin typeface="黑体" panose="02010609060101010101" pitchFamily="49" charset="-122"/>
                <a:ea typeface="黑体" panose="02010609060101010101" pitchFamily="49" charset="-122"/>
              </a:endParaRPr>
            </a:p>
            <a:p>
              <a:pPr algn="ctr" defTabSz="685800">
                <a:lnSpc>
                  <a:spcPct val="150000"/>
                </a:lnSpc>
              </a:pPr>
              <a:r>
                <a:rPr lang="zh-CN" altLang="zh-CN" sz="3000" b="1" dirty="0">
                  <a:latin typeface="黑体" panose="02010609060101010101" pitchFamily="49" charset="-122"/>
                  <a:ea typeface="黑体" panose="02010609060101010101" pitchFamily="49" charset="-122"/>
                  <a:sym typeface="+mn-ea"/>
                </a:rPr>
                <a:t>人间遍种自由花。</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p:sp>
        <p:nvSpPr>
          <p:cNvPr id="10241" name="Rectangle 5"/>
          <p:cNvSpPr/>
          <p:nvPr/>
        </p:nvSpPr>
        <p:spPr>
          <a:xfrm>
            <a:off x="912495" y="937895"/>
            <a:ext cx="7319645" cy="553085"/>
          </a:xfrm>
          <a:prstGeom prst="rect">
            <a:avLst/>
          </a:prstGeom>
          <a:solidFill>
            <a:schemeClr val="bg1">
              <a:alpha val="47000"/>
            </a:schemeClr>
          </a:solidFill>
          <a:ln w="9525">
            <a:noFill/>
          </a:ln>
        </p:spPr>
        <p:txBody>
          <a:bodyPr wrap="square" anchor="t">
            <a:spAutoFit/>
          </a:bodyPr>
          <a:p>
            <a:pPr marL="457200" indent="-457200">
              <a:buFont typeface="Wingdings" panose="05000000000000000000" charset="0"/>
              <a:buChar char="u"/>
            </a:pPr>
            <a:r>
              <a:rPr lang="zh-CN" altLang="en-US" sz="3000" b="1" dirty="0">
                <a:solidFill>
                  <a:schemeClr val="tx1"/>
                </a:solidFill>
                <a:latin typeface="黑体" panose="02010609060101010101" pitchFamily="49" charset="-122"/>
                <a:ea typeface="黑体" panose="02010609060101010101" pitchFamily="49" charset="-122"/>
              </a:rPr>
              <a:t>阅读小序，说说其在这首诗歌中的作用。</a:t>
            </a:r>
            <a:endParaRPr lang="zh-CN" altLang="en-US" sz="3000" b="1" dirty="0">
              <a:solidFill>
                <a:schemeClr val="tx1"/>
              </a:solidFill>
              <a:latin typeface="黑体" panose="02010609060101010101" pitchFamily="49" charset="-122"/>
              <a:ea typeface="黑体" panose="02010609060101010101" pitchFamily="49" charset="-122"/>
            </a:endParaRPr>
          </a:p>
        </p:txBody>
      </p:sp>
      <p:sp>
        <p:nvSpPr>
          <p:cNvPr id="3" name="文本框 6147"/>
          <p:cNvSpPr txBox="1"/>
          <p:nvPr/>
        </p:nvSpPr>
        <p:spPr>
          <a:xfrm>
            <a:off x="445770" y="2780030"/>
            <a:ext cx="6530975" cy="1938020"/>
          </a:xfrm>
          <a:prstGeom prst="rect">
            <a:avLst/>
          </a:prstGeom>
          <a:solidFill>
            <a:srgbClr val="CF3A34">
              <a:alpha val="27000"/>
            </a:srgbClr>
          </a:solidFill>
          <a:ln w="9525">
            <a:noFill/>
          </a:ln>
        </p:spPr>
        <p:txBody>
          <a:bodyPr wrap="square" anchor="t">
            <a:spAutoFit/>
          </a:bodyPr>
          <a:p>
            <a:pPr>
              <a:lnSpc>
                <a:spcPct val="10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交代</a:t>
            </a:r>
            <a:r>
              <a:rPr lang="zh-CN" altLang="en-US" sz="3000" b="1" dirty="0">
                <a:solidFill>
                  <a:srgbClr val="FF00FF"/>
                </a:solidFill>
                <a:latin typeface="黑体" panose="02010609060101010101" pitchFamily="49" charset="-122"/>
                <a:ea typeface="黑体" panose="02010609060101010101" pitchFamily="49" charset="-122"/>
              </a:rPr>
              <a:t>时间、地点、事件的原因</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和</a:t>
            </a:r>
            <a:r>
              <a:rPr lang="zh-CN" altLang="en-US" sz="3000" b="1" dirty="0">
                <a:solidFill>
                  <a:srgbClr val="FF00FF"/>
                </a:solidFill>
                <a:latin typeface="黑体" panose="02010609060101010101" pitchFamily="49" charset="-122"/>
                <a:ea typeface="黑体" panose="02010609060101010101" pitchFamily="49" charset="-122"/>
              </a:rPr>
              <a:t>结果</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，以及当时的</a:t>
            </a:r>
            <a:r>
              <a:rPr lang="zh-CN" altLang="en-US" sz="3000" b="1" dirty="0">
                <a:solidFill>
                  <a:srgbClr val="FF00FF"/>
                </a:solidFill>
                <a:latin typeface="黑体" panose="02010609060101010101" pitchFamily="49" charset="-122"/>
                <a:ea typeface="黑体" panose="02010609060101010101" pitchFamily="49" charset="-122"/>
              </a:rPr>
              <a:t>环境、背景</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。这首“绝命诗”</a:t>
            </a:r>
            <a:r>
              <a:rPr lang="zh-CN" altLang="en-US" sz="3000" b="1" u="sng" dirty="0">
                <a:solidFill>
                  <a:srgbClr val="FF00FF"/>
                </a:solidFill>
                <a:latin typeface="黑体" panose="02010609060101010101" pitchFamily="49" charset="-122"/>
                <a:ea typeface="黑体" panose="02010609060101010101" pitchFamily="49" charset="-122"/>
              </a:rPr>
              <a:t>表现了诗人从容、镇定、大义凛然的情怀</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2390" name="TextBox 1"/>
          <p:cNvSpPr txBox="1">
            <a:spLocks noChangeArrowheads="1"/>
          </p:cNvSpPr>
          <p:nvPr/>
        </p:nvSpPr>
        <p:spPr bwMode="auto">
          <a:xfrm>
            <a:off x="367665" y="1586230"/>
            <a:ext cx="8491220" cy="1038860"/>
          </a:xfrm>
          <a:prstGeom prst="rect">
            <a:avLst/>
          </a:prstGeom>
          <a:solidFill>
            <a:srgbClr val="0766D4">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zh-CN" altLang="en-US" sz="2800" b="1" dirty="0">
                <a:solidFill>
                  <a:srgbClr val="0000FF"/>
                </a:solidFill>
                <a:latin typeface="楷体" panose="02010609060101010101" pitchFamily="49" charset="-122"/>
                <a:ea typeface="楷体" panose="02010609060101010101" pitchFamily="49" charset="-122"/>
              </a:rPr>
              <a:t>    一九三六年冬，梅山被围。余伤病伏丛莽间二十余日，虑不得脱，得诗三首留衣底。</a:t>
            </a:r>
            <a:r>
              <a:rPr lang="zh-CN" altLang="en-US" sz="2800" b="1" dirty="0">
                <a:solidFill>
                  <a:srgbClr val="FF00FF"/>
                </a:solidFill>
                <a:latin typeface="楷体" panose="02010609060101010101" pitchFamily="49" charset="-122"/>
                <a:ea typeface="楷体" panose="02010609060101010101" pitchFamily="49" charset="-122"/>
              </a:rPr>
              <a:t>旋围解。</a:t>
            </a:r>
            <a:endParaRPr lang="zh-CN" altLang="en-US" sz="2800" b="1" dirty="0">
              <a:solidFill>
                <a:srgbClr val="FF00FF"/>
              </a:solidFill>
              <a:latin typeface="楷体" panose="02010609060101010101" pitchFamily="49" charset="-122"/>
              <a:ea typeface="楷体" panose="02010609060101010101" pitchFamily="49" charset="-122"/>
            </a:endParaRPr>
          </a:p>
        </p:txBody>
      </p:sp>
      <p:sp>
        <p:nvSpPr>
          <p:cNvPr id="6" name="圆角矩形标注 5"/>
          <p:cNvSpPr/>
          <p:nvPr/>
        </p:nvSpPr>
        <p:spPr>
          <a:xfrm rot="1440000">
            <a:off x="7133590" y="3167380"/>
            <a:ext cx="1839595" cy="1163320"/>
          </a:xfrm>
          <a:prstGeom prst="wedgeRoundRectCallout">
            <a:avLst>
              <a:gd name="adj1" fmla="val -70084"/>
              <a:gd name="adj2" fmla="val -47161"/>
              <a:gd name="adj3" fmla="val 16667"/>
            </a:avLst>
          </a:prstGeom>
          <a:solidFill>
            <a:schemeClr val="accent2">
              <a:lumMod val="60000"/>
              <a:lumOff val="40000"/>
              <a:alpha val="47000"/>
            </a:schemeClr>
          </a:solidFill>
        </p:spPr>
        <p:style>
          <a:lnRef idx="1">
            <a:schemeClr val="accent5"/>
          </a:lnRef>
          <a:fillRef idx="2">
            <a:schemeClr val="accent5"/>
          </a:fillRef>
          <a:effectRef idx="1">
            <a:schemeClr val="accent5"/>
          </a:effectRef>
          <a:fontRef idx="minor">
            <a:schemeClr val="dk1"/>
          </a:fontRef>
        </p:style>
        <p:txBody>
          <a:bodyPr anchor="ctr"/>
          <a:p>
            <a:pPr>
              <a:defRPr/>
            </a:pPr>
            <a:r>
              <a:rPr lang="zh-CN" altLang="en-US" sz="2800" b="1" dirty="0">
                <a:solidFill>
                  <a:srgbClr val="FF0000"/>
                </a:solidFill>
                <a:latin typeface="黑体" panose="02010609060101010101" pitchFamily="49" charset="-122"/>
                <a:ea typeface="黑体" panose="02010609060101010101" pitchFamily="49" charset="-122"/>
              </a:rPr>
              <a:t>说明小序是补写的</a:t>
            </a:r>
            <a:endParaRPr lang="zh-CN" altLang="en-US" sz="2800" b="1" dirty="0">
              <a:solidFill>
                <a:srgbClr val="FF0000"/>
              </a:solidFill>
              <a:latin typeface="黑体" panose="02010609060101010101" pitchFamily="49" charset="-122"/>
              <a:ea typeface="黑体" panose="02010609060101010101" pitchFamily="49" charset="-122"/>
            </a:endParaRPr>
          </a:p>
        </p:txBody>
      </p:sp>
      <p:grpSp>
        <p:nvGrpSpPr>
          <p:cNvPr id="7" name="组合 6"/>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8"/>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文章感知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a:stretch>
        </a:blipFill>
        <a:effectLst/>
      </p:bgPr>
    </p:bg>
    <p:spTree>
      <p:nvGrpSpPr>
        <p:cNvPr id="1" name=""/>
        <p:cNvGrpSpPr/>
        <p:nvPr/>
      </p:nvGrpSpPr>
      <p:grpSpPr/>
      <p:sp>
        <p:nvSpPr>
          <p:cNvPr id="11265" name="Rectangle 5"/>
          <p:cNvSpPr/>
          <p:nvPr/>
        </p:nvSpPr>
        <p:spPr>
          <a:xfrm>
            <a:off x="868680" y="607695"/>
            <a:ext cx="3884295" cy="553085"/>
          </a:xfrm>
          <a:prstGeom prst="rect">
            <a:avLst/>
          </a:prstGeom>
          <a:solidFill>
            <a:schemeClr val="bg1">
              <a:alpha val="27000"/>
            </a:schemeClr>
          </a:solidFill>
          <a:ln w="9525">
            <a:noFill/>
          </a:ln>
        </p:spPr>
        <p:txBody>
          <a:bodyPr wrap="square" anchor="t">
            <a:spAutoFit/>
          </a:bodyPr>
          <a:p>
            <a:pPr marL="457200" indent="-457200">
              <a:buFont typeface="Wingdings" panose="05000000000000000000" charset="0"/>
              <a:buChar char="u"/>
            </a:pPr>
            <a:r>
              <a:rPr lang="en-US" altLang="zh-CN" sz="3000" b="1" dirty="0">
                <a:latin typeface="黑体" panose="02010609060101010101" pitchFamily="49" charset="-122"/>
                <a:ea typeface="黑体" panose="02010609060101010101" pitchFamily="49" charset="-122"/>
              </a:rPr>
              <a:t>概括这首诗的内容。</a:t>
            </a:r>
            <a:endParaRPr lang="zh-CN" altLang="zh-CN" sz="2400" b="1" dirty="0">
              <a:solidFill>
                <a:srgbClr val="FF0000"/>
              </a:solidFill>
              <a:latin typeface="黑体" panose="02010609060101010101" pitchFamily="49" charset="-122"/>
              <a:ea typeface="黑体" panose="02010609060101010101" pitchFamily="49" charset="-122"/>
            </a:endParaRPr>
          </a:p>
        </p:txBody>
      </p:sp>
      <p:sp>
        <p:nvSpPr>
          <p:cNvPr id="3" name="文本框 6147"/>
          <p:cNvSpPr txBox="1"/>
          <p:nvPr/>
        </p:nvSpPr>
        <p:spPr>
          <a:xfrm>
            <a:off x="478155" y="1418590"/>
            <a:ext cx="5898515" cy="2306955"/>
          </a:xfrm>
          <a:prstGeom prst="rect">
            <a:avLst/>
          </a:prstGeom>
          <a:solidFill>
            <a:srgbClr val="CF3A34">
              <a:alpha val="27000"/>
            </a:srgbClr>
          </a:solidFill>
          <a:ln w="9525">
            <a:noFill/>
          </a:ln>
        </p:spPr>
        <p:txBody>
          <a:bodyPr wrap="square" anchor="t">
            <a:spAutoFit/>
          </a:bodyPr>
          <a:p>
            <a:pPr marL="457200" indent="-457200">
              <a:lnSpc>
                <a:spcPct val="150000"/>
              </a:lnSpc>
              <a:buClr>
                <a:srgbClr val="00CCFF"/>
              </a:buClr>
              <a:buFont typeface="Wingdings" panose="05000000000000000000" charset="0"/>
              <a:buChar char="Ø"/>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第一首：回首征程——</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过去</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50000"/>
              </a:lnSpc>
              <a:buClr>
                <a:srgbClr val="00CCFF"/>
              </a:buClr>
              <a:buFont typeface="Wingdings" panose="05000000000000000000" charset="0"/>
              <a:buChar char="Ø"/>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第二首：勉励战友——</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现在</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50000"/>
              </a:lnSpc>
              <a:buClr>
                <a:srgbClr val="00CCFF"/>
              </a:buClr>
              <a:buFont typeface="Wingdings" panose="05000000000000000000" charset="0"/>
              <a:buChar char="Ø"/>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第三首：展望未来——</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将来</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2"/>
          <a:stretch>
            <a:fillRect/>
          </a:stretch>
        </p:blipFill>
        <p:spPr>
          <a:xfrm>
            <a:off x="6149884" y="2926992"/>
            <a:ext cx="2858476" cy="2143500"/>
          </a:xfrm>
          <a:prstGeom prst="round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5"/>
          <p:cNvSpPr/>
          <p:nvPr/>
        </p:nvSpPr>
        <p:spPr>
          <a:xfrm>
            <a:off x="992505" y="1290955"/>
            <a:ext cx="4528820" cy="1753235"/>
          </a:xfrm>
          <a:prstGeom prst="rect">
            <a:avLst/>
          </a:prstGeom>
          <a:solidFill>
            <a:schemeClr val="bg1">
              <a:alpha val="43000"/>
            </a:schemeClr>
          </a:solidFill>
          <a:ln w="9525">
            <a:noFill/>
          </a:ln>
        </p:spPr>
        <p:txBody>
          <a:bodyPr wrap="square" anchor="t">
            <a:spAutoFit/>
          </a:bodyPr>
          <a:p>
            <a:pPr marL="457200" indent="-457200">
              <a:lnSpc>
                <a:spcPct val="150000"/>
              </a:lnSpc>
              <a:buFont typeface="Wingdings" panose="05000000000000000000" charset="0"/>
              <a:buChar char="u"/>
            </a:pPr>
            <a:r>
              <a:rPr lang="en-US" altLang="zh-CN" sz="3600" b="1" dirty="0">
                <a:solidFill>
                  <a:srgbClr val="0000FF"/>
                </a:solidFill>
                <a:latin typeface="黑体" panose="02010609060101010101" pitchFamily="49" charset="-122"/>
                <a:ea typeface="黑体" panose="02010609060101010101" pitchFamily="49" charset="-122"/>
              </a:rPr>
              <a:t>比较三首诗的内容，并分析其内在联系。</a:t>
            </a:r>
            <a:endParaRPr lang="en-US" altLang="zh-CN" sz="3600" b="1" dirty="0">
              <a:solidFill>
                <a:srgbClr val="0000FF"/>
              </a:solidFill>
              <a:latin typeface="黑体" panose="02010609060101010101" pitchFamily="49" charset="-122"/>
              <a:ea typeface="黑体" panose="02010609060101010101" pitchFamily="49" charset="-122"/>
            </a:endParaRPr>
          </a:p>
        </p:txBody>
      </p:sp>
      <p:pic>
        <p:nvPicPr>
          <p:cNvPr id="16391" name="图片 1" descr="WJE`{%)YTR)2IA_RSTPNLEL"/>
          <p:cNvPicPr>
            <a:picLocks noChangeAspect="1" noChangeArrowheads="1"/>
          </p:cNvPicPr>
          <p:nvPr/>
        </p:nvPicPr>
        <p:blipFill>
          <a:blip r:embed="rId1"/>
          <a:srcRect/>
          <a:stretch>
            <a:fillRect/>
          </a:stretch>
        </p:blipFill>
        <p:spPr bwMode="auto">
          <a:xfrm>
            <a:off x="5605463" y="2492375"/>
            <a:ext cx="3019425" cy="214312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217170" y="226060"/>
            <a:ext cx="2346325" cy="649104"/>
            <a:chOff x="923" y="1552"/>
            <a:chExt cx="3695" cy="882"/>
          </a:xfrm>
        </p:grpSpPr>
        <p:pic>
          <p:nvPicPr>
            <p:cNvPr id="4" name="图片 3" descr="00 图标-04"/>
            <p:cNvPicPr>
              <a:picLocks noChangeAspect="1"/>
            </p:cNvPicPr>
            <p:nvPr/>
          </p:nvPicPr>
          <p:blipFill>
            <a:blip r:embed="rId2"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文章解析</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9036" y="327069"/>
            <a:ext cx="1970405" cy="521970"/>
          </a:xfrm>
          <a:prstGeom prst="rect">
            <a:avLst/>
          </a:prstGeom>
          <a:solidFill>
            <a:srgbClr val="FFC000">
              <a:alpha val="84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C00000"/>
                </a:solidFill>
                <a:latin typeface="黑体" panose="02010609060101010101" pitchFamily="49" charset="-122"/>
                <a:ea typeface="黑体" panose="02010609060101010101" pitchFamily="49" charset="-122"/>
              </a:rPr>
              <a:t>学习第一章</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18" name="矩形 2"/>
          <p:cNvSpPr>
            <a:spLocks noChangeArrowheads="1"/>
          </p:cNvSpPr>
          <p:nvPr/>
        </p:nvSpPr>
        <p:spPr bwMode="auto">
          <a:xfrm>
            <a:off x="534670" y="1065530"/>
            <a:ext cx="2973705" cy="2804160"/>
          </a:xfrm>
          <a:prstGeom prst="rect">
            <a:avLst/>
          </a:prstGeom>
          <a:solidFill>
            <a:srgbClr val="0766D4">
              <a:alpha val="18000"/>
            </a:srgbClr>
          </a:solidFill>
          <a:ln>
            <a:noFill/>
          </a:ln>
        </p:spPr>
        <p:txBody>
          <a:bodyPr wrap="square">
            <a:spAutoFit/>
          </a:bodyPr>
          <a:lstStyle/>
          <a:p>
            <a:pPr algn="ctr">
              <a:lnSpc>
                <a:spcPct val="110000"/>
              </a:lnSpc>
              <a:defRPr/>
            </a:pPr>
            <a:r>
              <a:rPr lang="zh-CN" altLang="en-US" sz="2800" b="1" dirty="0">
                <a:solidFill>
                  <a:srgbClr val="0000FF"/>
                </a:solidFill>
                <a:latin typeface="华文楷体" panose="02010600040101010101" charset="-122"/>
                <a:ea typeface="华文楷体" panose="02010600040101010101" charset="-122"/>
              </a:rPr>
              <a:t>一</a:t>
            </a:r>
            <a:endParaRPr lang="en-US" altLang="zh-CN"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断头今日意如</a:t>
            </a:r>
            <a:r>
              <a:rPr lang="zh-CN" altLang="en-US" sz="2800" b="1" dirty="0">
                <a:solidFill>
                  <a:srgbClr val="0000FF"/>
                </a:solidFill>
                <a:latin typeface="华文楷体" panose="02010600040101010101" charset="-122"/>
                <a:ea typeface="华文楷体" panose="02010600040101010101" charset="-122"/>
              </a:rPr>
              <a:t>何？</a:t>
            </a:r>
            <a:endParaRPr lang="en-US" altLang="zh-CN"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创业艰难百战多。</a:t>
            </a:r>
            <a:endParaRPr lang="zh-CN" altLang="en-US"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此去泉台招旧部，</a:t>
            </a:r>
            <a:endParaRPr lang="en-US" altLang="zh-CN"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旌旗十万斩阎罗。</a:t>
            </a:r>
            <a:endParaRPr lang="zh-CN" altLang="en-US" sz="2800" b="1" dirty="0">
              <a:solidFill>
                <a:srgbClr val="0000FF"/>
              </a:solidFill>
              <a:latin typeface="华文楷体" panose="02010600040101010101" charset="-122"/>
              <a:ea typeface="华文楷体" panose="02010600040101010101" charset="-122"/>
            </a:endParaRPr>
          </a:p>
        </p:txBody>
      </p:sp>
      <p:cxnSp>
        <p:nvCxnSpPr>
          <p:cNvPr id="3" name="直接连接符 2"/>
          <p:cNvCxnSpPr/>
          <p:nvPr/>
        </p:nvCxnSpPr>
        <p:spPr>
          <a:xfrm>
            <a:off x="3707765" y="772160"/>
            <a:ext cx="0" cy="3168015"/>
          </a:xfrm>
          <a:prstGeom prst="line">
            <a:avLst/>
          </a:prstGeom>
          <a:ln w="12700" cmpd="tri">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3895631" y="714518"/>
            <a:ext cx="5162550" cy="553085"/>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000" b="1" dirty="0">
                <a:latin typeface="黑体" panose="02010609060101010101" pitchFamily="49" charset="-122"/>
                <a:ea typeface="黑体" panose="02010609060101010101" pitchFamily="49" charset="-122"/>
                <a:cs typeface="黑体" panose="02010609060101010101" pitchFamily="49" charset="-122"/>
              </a:rPr>
              <a:t>1.</a:t>
            </a:r>
            <a:r>
              <a:rPr lang="zh-CN" altLang="en-US" sz="3000" b="1" dirty="0">
                <a:latin typeface="黑体" panose="02010609060101010101" pitchFamily="49" charset="-122"/>
                <a:ea typeface="黑体" panose="02010609060101010101" pitchFamily="49" charset="-122"/>
                <a:cs typeface="黑体" panose="02010609060101010101" pitchFamily="49" charset="-122"/>
              </a:rPr>
              <a:t>这首诗写作上有什么特色？</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4" name="右箭头 13"/>
          <p:cNvSpPr/>
          <p:nvPr/>
        </p:nvSpPr>
        <p:spPr>
          <a:xfrm rot="20841391">
            <a:off x="3624145" y="1951279"/>
            <a:ext cx="490598" cy="32389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p>
        </p:txBody>
      </p:sp>
      <p:sp>
        <p:nvSpPr>
          <p:cNvPr id="26" name="矩形 25"/>
          <p:cNvSpPr/>
          <p:nvPr/>
        </p:nvSpPr>
        <p:spPr>
          <a:xfrm>
            <a:off x="4144645" y="1376045"/>
            <a:ext cx="4495800" cy="1198880"/>
          </a:xfrm>
          <a:prstGeom prst="rect">
            <a:avLst/>
          </a:prstGeom>
          <a:solidFill>
            <a:srgbClr val="CF3A34">
              <a:alpha val="22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首句用</a:t>
            </a:r>
            <a:r>
              <a:rPr lang="zh-CN" altLang="zh-CN" sz="3000" b="1">
                <a:solidFill>
                  <a:srgbClr val="FF00FF"/>
                </a:solidFill>
                <a:latin typeface="黑体" panose="02010609060101010101" pitchFamily="49" charset="-122"/>
                <a:ea typeface="黑体" panose="02010609060101010101" pitchFamily="49" charset="-122"/>
              </a:rPr>
              <a:t>设问</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3000" b="1">
                <a:solidFill>
                  <a:srgbClr val="FF00FF"/>
                </a:solidFill>
                <a:latin typeface="黑体" panose="02010609060101010101" pitchFamily="49" charset="-122"/>
                <a:ea typeface="黑体" panose="02010609060101010101" pitchFamily="49" charset="-122"/>
              </a:rPr>
              <a:t>总领全篇奠定诗的基调——</a:t>
            </a:r>
            <a:r>
              <a:rPr lang="zh-CN" altLang="zh-CN" sz="3000" b="1" u="sng">
                <a:solidFill>
                  <a:srgbClr val="FF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慷慨壮烈</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8" name="矩形 27"/>
          <p:cNvSpPr>
            <a:spLocks noChangeArrowheads="1"/>
          </p:cNvSpPr>
          <p:nvPr/>
        </p:nvSpPr>
        <p:spPr bwMode="auto">
          <a:xfrm>
            <a:off x="4002473" y="2768966"/>
            <a:ext cx="4779645" cy="553085"/>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000" b="1" dirty="0">
                <a:latin typeface="黑体" panose="02010609060101010101" pitchFamily="49" charset="-122"/>
                <a:ea typeface="黑体" panose="02010609060101010101" pitchFamily="49" charset="-122"/>
                <a:cs typeface="黑体" panose="02010609060101010101" pitchFamily="49" charset="-122"/>
              </a:rPr>
              <a:t>2.</a:t>
            </a:r>
            <a:r>
              <a:rPr lang="zh-CN" altLang="en-US" sz="3000" b="1" dirty="0">
                <a:latin typeface="黑体" panose="02010609060101010101" pitchFamily="49" charset="-122"/>
                <a:ea typeface="黑体" panose="02010609060101010101" pitchFamily="49" charset="-122"/>
                <a:cs typeface="黑体" panose="02010609060101010101" pitchFamily="49" charset="-122"/>
              </a:rPr>
              <a:t>诗中用了哪些修辞手法？</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29" name="矩形 28"/>
          <p:cNvSpPr/>
          <p:nvPr/>
        </p:nvSpPr>
        <p:spPr>
          <a:xfrm>
            <a:off x="4223385" y="3467735"/>
            <a:ext cx="3338830" cy="645160"/>
          </a:xfrm>
          <a:prstGeom prst="rect">
            <a:avLst/>
          </a:prstGeom>
          <a:solidFill>
            <a:srgbClr val="CF3A34">
              <a:alpha val="38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设问</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借代</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比喻</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1" name="Text Box 5"/>
          <p:cNvSpPr txBox="1">
            <a:spLocks noChangeArrowheads="1"/>
          </p:cNvSpPr>
          <p:nvPr/>
        </p:nvSpPr>
        <p:spPr bwMode="auto">
          <a:xfrm>
            <a:off x="1735865" y="3992138"/>
            <a:ext cx="685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800" b="1">
                <a:solidFill>
                  <a:srgbClr val="FF00FF"/>
                </a:solidFill>
                <a:latin typeface="黑体" panose="02010609060101010101" pitchFamily="49" charset="-122"/>
                <a:ea typeface="黑体" panose="02010609060101010101" pitchFamily="49" charset="-122"/>
              </a:rPr>
              <a:t>借代</a:t>
            </a:r>
            <a:endParaRPr lang="zh-CN" altLang="zh-CN" sz="2800" b="1">
              <a:solidFill>
                <a:srgbClr val="FF00FF"/>
              </a:solidFill>
              <a:latin typeface="黑体" panose="02010609060101010101" pitchFamily="49" charset="-122"/>
              <a:ea typeface="黑体" panose="02010609060101010101" pitchFamily="49" charset="-122"/>
            </a:endParaRPr>
          </a:p>
        </p:txBody>
      </p:sp>
      <p:sp>
        <p:nvSpPr>
          <p:cNvPr id="32" name="Text Box 6"/>
          <p:cNvSpPr txBox="1">
            <a:spLocks noChangeArrowheads="1"/>
          </p:cNvSpPr>
          <p:nvPr/>
        </p:nvSpPr>
        <p:spPr bwMode="auto">
          <a:xfrm>
            <a:off x="2320925" y="4257675"/>
            <a:ext cx="918845" cy="521970"/>
          </a:xfrm>
          <a:prstGeom prst="rect">
            <a:avLst/>
          </a:prstGeom>
          <a:solidFill>
            <a:srgbClr val="CF3A34">
              <a:alpha val="1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800" b="1">
                <a:solidFill>
                  <a:srgbClr val="FF0000"/>
                </a:solidFill>
                <a:latin typeface="黑体" panose="02010609060101010101" pitchFamily="49" charset="-122"/>
                <a:ea typeface="黑体" panose="02010609060101010101" pitchFamily="49" charset="-122"/>
              </a:rPr>
              <a:t>部队</a:t>
            </a:r>
            <a:endParaRPr lang="zh-CN" altLang="zh-CN" sz="2800" b="1">
              <a:solidFill>
                <a:srgbClr val="FF0000"/>
              </a:solidFill>
              <a:latin typeface="黑体" panose="02010609060101010101" pitchFamily="49" charset="-122"/>
              <a:ea typeface="黑体" panose="02010609060101010101" pitchFamily="49" charset="-122"/>
            </a:endParaRPr>
          </a:p>
        </p:txBody>
      </p:sp>
      <p:sp>
        <p:nvSpPr>
          <p:cNvPr id="45" name="Text Box 5"/>
          <p:cNvSpPr txBox="1">
            <a:spLocks noChangeArrowheads="1"/>
          </p:cNvSpPr>
          <p:nvPr/>
        </p:nvSpPr>
        <p:spPr bwMode="auto">
          <a:xfrm>
            <a:off x="3316863" y="4042620"/>
            <a:ext cx="685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solidFill>
                  <a:srgbClr val="FF00FF"/>
                </a:solidFill>
                <a:latin typeface="黑体" panose="02010609060101010101" pitchFamily="49" charset="-122"/>
                <a:ea typeface="黑体" panose="02010609060101010101" pitchFamily="49" charset="-122"/>
              </a:rPr>
              <a:t>比喻</a:t>
            </a:r>
            <a:endParaRPr lang="zh-CN" altLang="en-US" sz="2800" b="1">
              <a:solidFill>
                <a:srgbClr val="FF00FF"/>
              </a:solidFill>
              <a:latin typeface="黑体" panose="02010609060101010101" pitchFamily="49" charset="-122"/>
              <a:ea typeface="黑体" panose="02010609060101010101" pitchFamily="49" charset="-122"/>
            </a:endParaRPr>
          </a:p>
        </p:txBody>
      </p:sp>
      <p:sp>
        <p:nvSpPr>
          <p:cNvPr id="46" name="Text Box 6"/>
          <p:cNvSpPr txBox="1">
            <a:spLocks noChangeArrowheads="1"/>
          </p:cNvSpPr>
          <p:nvPr/>
        </p:nvSpPr>
        <p:spPr bwMode="auto">
          <a:xfrm>
            <a:off x="4223385" y="4257675"/>
            <a:ext cx="2508885" cy="553085"/>
          </a:xfrm>
          <a:prstGeom prst="rect">
            <a:avLst/>
          </a:prstGeom>
          <a:solidFill>
            <a:srgbClr val="CF3A34">
              <a:alpha val="1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000" b="1">
                <a:solidFill>
                  <a:srgbClr val="FF0000"/>
                </a:solidFill>
                <a:latin typeface="黑体" panose="02010609060101010101" pitchFamily="49" charset="-122"/>
                <a:ea typeface="黑体" panose="02010609060101010101" pitchFamily="49" charset="-122"/>
              </a:rPr>
              <a:t>凶恶残暴的人</a:t>
            </a:r>
            <a:endParaRPr lang="zh-CN" altLang="en-US" sz="3000" b="1">
              <a:solidFill>
                <a:srgbClr val="FF0000"/>
              </a:solidFill>
              <a:latin typeface="黑体" panose="02010609060101010101" pitchFamily="49" charset="-122"/>
              <a:ea typeface="黑体" panose="02010609060101010101" pitchFamily="49" charset="-122"/>
            </a:endParaRPr>
          </a:p>
        </p:txBody>
      </p:sp>
      <p:cxnSp>
        <p:nvCxnSpPr>
          <p:cNvPr id="4" name="肘形连接符 3"/>
          <p:cNvCxnSpPr/>
          <p:nvPr/>
        </p:nvCxnSpPr>
        <p:spPr>
          <a:xfrm>
            <a:off x="1182402" y="3942912"/>
            <a:ext cx="1062169" cy="547754"/>
          </a:xfrm>
          <a:prstGeom prst="bentConnector3">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a:off x="2749193" y="3961964"/>
            <a:ext cx="1062169" cy="546167"/>
          </a:xfrm>
          <a:prstGeom prst="bentConnector3">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barn(inVertical)">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0-#ppt_w/2"/>
                                          </p:val>
                                        </p:tav>
                                        <p:tav tm="100000">
                                          <p:val>
                                            <p:strVal val="#ppt_x"/>
                                          </p:val>
                                        </p:tav>
                                      </p:tavLst>
                                    </p:anim>
                                    <p:anim calcmode="lin" valueType="num">
                                      <p:cBhvr additive="base">
                                        <p:cTn id="58" dur="5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31" grpId="0" autoUpdateAnimBg="0"/>
      <p:bldP spid="32" grpId="0" bldLvl="0" animBg="1" autoUpdateAnimBg="0"/>
      <p:bldP spid="45" grpId="0" autoUpdateAnimBg="0"/>
      <p:bldP spid="46" grpId="0" bldLvl="0" animBg="1" autoUpdateAnimBg="0"/>
      <p:bldP spid="29" grpId="0" bldLvl="0" animBg="1" build="allAtOnce"/>
      <p:bldP spid="9"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14338" name="矩形 2"/>
          <p:cNvSpPr>
            <a:spLocks noChangeArrowheads="1"/>
          </p:cNvSpPr>
          <p:nvPr/>
        </p:nvSpPr>
        <p:spPr bwMode="auto">
          <a:xfrm>
            <a:off x="140335" y="629920"/>
            <a:ext cx="8482965" cy="110680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3.这首诗的主要内容是什么？表现了老一辈无产阶级革命家怎样的精神？</a:t>
            </a:r>
            <a:endParaRPr lang="en-US" altLang="zh-CN"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8" name="矩形 2"/>
          <p:cNvSpPr>
            <a:spLocks noChangeArrowheads="1"/>
          </p:cNvSpPr>
          <p:nvPr/>
        </p:nvSpPr>
        <p:spPr bwMode="auto">
          <a:xfrm>
            <a:off x="3604260" y="1915795"/>
            <a:ext cx="3375025" cy="2675255"/>
          </a:xfrm>
          <a:prstGeom prst="rect">
            <a:avLst/>
          </a:prstGeom>
          <a:solidFill>
            <a:srgbClr val="0766D4">
              <a:alpha val="18000"/>
            </a:srgbClr>
          </a:solidFill>
          <a:ln>
            <a:noFill/>
          </a:ln>
        </p:spPr>
        <p:txBody>
          <a:bodyPr wrap="square">
            <a:spAutoFit/>
          </a:bodyPr>
          <a:lstStyle/>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一</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断头今日意如何？</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创业艰难百战多。</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此去泉台招旧部，</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旌旗十万斩阎罗。</a:t>
            </a:r>
            <a:endParaRPr lang="zh-CN" altLang="en-US" sz="2800" b="1" dirty="0">
              <a:solidFill>
                <a:srgbClr val="0000FF"/>
              </a:solidFill>
              <a:latin typeface="华文楷体" panose="02010600040101010101" charset="-122"/>
              <a:ea typeface="华文楷体" panose="02010600040101010101" charset="-122"/>
            </a:endParaRPr>
          </a:p>
        </p:txBody>
      </p:sp>
      <p:sp>
        <p:nvSpPr>
          <p:cNvPr id="27" name="Text Box 5"/>
          <p:cNvSpPr txBox="1">
            <a:spLocks noChangeArrowheads="1"/>
          </p:cNvSpPr>
          <p:nvPr/>
        </p:nvSpPr>
        <p:spPr bwMode="auto">
          <a:xfrm>
            <a:off x="2610485" y="2526665"/>
            <a:ext cx="583565" cy="922020"/>
          </a:xfrm>
          <a:prstGeom prst="rect">
            <a:avLst/>
          </a:prstGeom>
          <a:solidFill>
            <a:srgbClr val="CF3A34">
              <a:alpha val="32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3000" b="1">
                <a:solidFill>
                  <a:srgbClr val="FF00FF"/>
                </a:solidFill>
                <a:latin typeface="黑体" panose="02010609060101010101" pitchFamily="49" charset="-122"/>
                <a:ea typeface="黑体" panose="02010609060101010101" pitchFamily="49" charset="-122"/>
              </a:rPr>
              <a:t>实</a:t>
            </a:r>
            <a:endParaRPr lang="en-US" altLang="zh-CN" sz="3000" b="1">
              <a:solidFill>
                <a:srgbClr val="FF00FF"/>
              </a:solidFill>
              <a:latin typeface="黑体" panose="02010609060101010101" pitchFamily="49" charset="-122"/>
              <a:ea typeface="黑体" panose="02010609060101010101" pitchFamily="49" charset="-122"/>
            </a:endParaRPr>
          </a:p>
          <a:p>
            <a:pPr>
              <a:lnSpc>
                <a:spcPct val="90000"/>
              </a:lnSpc>
            </a:pPr>
            <a:r>
              <a:rPr lang="zh-CN" altLang="en-US" sz="3000" b="1">
                <a:solidFill>
                  <a:srgbClr val="FF00FF"/>
                </a:solidFill>
                <a:latin typeface="黑体" panose="02010609060101010101" pitchFamily="49" charset="-122"/>
                <a:ea typeface="黑体" panose="02010609060101010101" pitchFamily="49" charset="-122"/>
              </a:rPr>
              <a:t>写</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34" name="Text Box 5"/>
          <p:cNvSpPr txBox="1">
            <a:spLocks noChangeArrowheads="1"/>
          </p:cNvSpPr>
          <p:nvPr/>
        </p:nvSpPr>
        <p:spPr bwMode="auto">
          <a:xfrm flipH="1">
            <a:off x="2610485" y="3581400"/>
            <a:ext cx="583565" cy="922020"/>
          </a:xfrm>
          <a:prstGeom prst="rect">
            <a:avLst/>
          </a:prstGeom>
          <a:solidFill>
            <a:srgbClr val="CF3A34">
              <a:alpha val="32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3000" b="1">
                <a:solidFill>
                  <a:srgbClr val="FF00FF"/>
                </a:solidFill>
                <a:latin typeface="黑体" panose="02010609060101010101" pitchFamily="49" charset="-122"/>
                <a:ea typeface="黑体" panose="02010609060101010101" pitchFamily="49" charset="-122"/>
              </a:rPr>
              <a:t>虚</a:t>
            </a:r>
            <a:endParaRPr lang="en-US" altLang="zh-CN" sz="3000" b="1">
              <a:solidFill>
                <a:srgbClr val="FF00FF"/>
              </a:solidFill>
              <a:latin typeface="黑体" panose="02010609060101010101" pitchFamily="49" charset="-122"/>
              <a:ea typeface="黑体" panose="02010609060101010101" pitchFamily="49" charset="-122"/>
            </a:endParaRPr>
          </a:p>
          <a:p>
            <a:pPr>
              <a:lnSpc>
                <a:spcPct val="90000"/>
              </a:lnSpc>
            </a:pPr>
            <a:r>
              <a:rPr lang="zh-CN" altLang="en-US" sz="3000" b="1">
                <a:solidFill>
                  <a:srgbClr val="FF00FF"/>
                </a:solidFill>
                <a:latin typeface="黑体" panose="02010609060101010101" pitchFamily="49" charset="-122"/>
                <a:ea typeface="黑体" panose="02010609060101010101" pitchFamily="49" charset="-122"/>
              </a:rPr>
              <a:t>写</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35" name="TextBox 3"/>
          <p:cNvSpPr txBox="1">
            <a:spLocks noChangeArrowheads="1"/>
          </p:cNvSpPr>
          <p:nvPr/>
        </p:nvSpPr>
        <p:spPr bwMode="auto">
          <a:xfrm>
            <a:off x="1614170" y="2679065"/>
            <a:ext cx="675005" cy="1746250"/>
          </a:xfrm>
          <a:prstGeom prst="rect">
            <a:avLst/>
          </a:prstGeom>
          <a:solidFill>
            <a:srgbClr val="FFFF00">
              <a:alpha val="3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C00000"/>
                </a:solidFill>
                <a:latin typeface="黑体" panose="02010609060101010101" pitchFamily="49" charset="-122"/>
                <a:ea typeface="黑体" panose="02010609060101010101" pitchFamily="49" charset="-122"/>
              </a:rPr>
              <a:t>回首征程</a:t>
            </a:r>
            <a:endParaRPr lang="zh-CN" altLang="en-US" sz="3200" b="1" dirty="0">
              <a:solidFill>
                <a:srgbClr val="C00000"/>
              </a:solidFill>
              <a:latin typeface="黑体" panose="02010609060101010101" pitchFamily="49" charset="-122"/>
              <a:ea typeface="黑体" panose="02010609060101010101" pitchFamily="49" charset="-122"/>
            </a:endParaRPr>
          </a:p>
        </p:txBody>
      </p:sp>
      <p:cxnSp>
        <p:nvCxnSpPr>
          <p:cNvPr id="3" name="直接连接符 2"/>
          <p:cNvCxnSpPr/>
          <p:nvPr/>
        </p:nvCxnSpPr>
        <p:spPr>
          <a:xfrm>
            <a:off x="3430270" y="2211705"/>
            <a:ext cx="0" cy="2376170"/>
          </a:xfrm>
          <a:prstGeom prst="line">
            <a:avLst/>
          </a:prstGeom>
          <a:ln w="41275" cmpd="dbl">
            <a:solidFill>
              <a:srgbClr val="0766D4"/>
            </a:solidFill>
            <a:prstDash val="dashDot"/>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3914775" y="4035425"/>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14775" y="4562475"/>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blinds(horizontal)">
                                      <p:cBhvr>
                                        <p:cTn id="13" dur="500"/>
                                        <p:tgtEl>
                                          <p:spTgt spid="1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blinds(horizontal)">
                                      <p:cBhvr>
                                        <p:cTn id="16" dur="500"/>
                                        <p:tgtEl>
                                          <p:spTgt spid="18">
                                            <p:txEl>
                                              <p:pRg st="2" end="2"/>
                                            </p:txEl>
                                          </p:spTgt>
                                        </p:tgtEl>
                                      </p:cBhvr>
                                    </p:animEffect>
                                  </p:childTnLst>
                                </p:cTn>
                              </p:par>
                              <p:par>
                                <p:cTn id="17" presetID="3" presetClass="entr" presetSubtype="10" fill="hold" grpId="0" nodeType="withEffect">
                                  <p:stCondLst>
                                    <p:cond delay="0"/>
                                  </p:stCondLst>
                                  <p:iterate type="lt">
                                    <p:tmPct val="0"/>
                                  </p:iterate>
                                  <p:childTnLst>
                                    <p:set>
                                      <p:cBhvr>
                                        <p:cTn id="18" dur="1" fill="hold">
                                          <p:stCondLst>
                                            <p:cond delay="0"/>
                                          </p:stCondLst>
                                        </p:cTn>
                                        <p:tgtEl>
                                          <p:spTgt spid="18">
                                            <p:txEl>
                                              <p:pRg st="3" end="3"/>
                                            </p:txEl>
                                          </p:spTgt>
                                        </p:tgtEl>
                                        <p:attrNameLst>
                                          <p:attrName>style.visibility</p:attrName>
                                        </p:attrNameLst>
                                      </p:cBhvr>
                                      <p:to>
                                        <p:strVal val="visible"/>
                                      </p:to>
                                    </p:set>
                                    <p:animEffect transition="in" filter="blinds(horizontal)">
                                      <p:cBhvr>
                                        <p:cTn id="19" dur="500"/>
                                        <p:tgtEl>
                                          <p:spTgt spid="18">
                                            <p:txEl>
                                              <p:pRg st="3" end="3"/>
                                            </p:txEl>
                                          </p:spTgt>
                                        </p:tgtEl>
                                      </p:cBhvr>
                                    </p:animEffect>
                                  </p:childTnLst>
                                </p:cTn>
                              </p:par>
                              <p:par>
                                <p:cTn id="20" presetID="3" presetClass="entr" presetSubtype="10" fill="hold" grpId="0" nodeType="withEffect">
                                  <p:stCondLst>
                                    <p:cond delay="0"/>
                                  </p:stCondLst>
                                  <p:iterate type="lt">
                                    <p:tmPct val="0"/>
                                  </p:iterate>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blinds(horizontal)">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8">
                                            <p:txEl>
                                              <p:pRg st="3" end="3"/>
                                            </p:txEl>
                                          </p:spTgt>
                                        </p:tgtEl>
                                        <p:attrNameLst>
                                          <p:attrName>style.visibility</p:attrName>
                                        </p:attrNameLst>
                                      </p:cBhvr>
                                      <p:to>
                                        <p:strVal val="visible"/>
                                      </p:to>
                                    </p:set>
                                    <p:anim calcmode="discrete" valueType="clr">
                                      <p:cBhvr override="childStyle">
                                        <p:cTn id="49" dur="80"/>
                                        <p:tgtEl>
                                          <p:spTgt spid="1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18">
                                            <p:txEl>
                                              <p:pRg st="3" end="3"/>
                                            </p:txEl>
                                          </p:spTgt>
                                        </p:tgtEl>
                                        <p:attrNameLst>
                                          <p:attrName>fill.type</p:attrName>
                                        </p:attrNameLst>
                                      </p:cBhvr>
                                      <p:to>
                                        <p:strVal val="solid"/>
                                      </p:to>
                                    </p:set>
                                  </p:childTnLst>
                                </p:cTn>
                              </p:par>
                              <p:par>
                                <p:cTn id="52" presetID="27" presetClass="entr" presetSubtype="0" fill="hold" nodeType="withEffect">
                                  <p:stCondLst>
                                    <p:cond delay="0"/>
                                  </p:stCondLst>
                                  <p:iterate type="lt">
                                    <p:tmPct val="50000"/>
                                  </p:iterate>
                                  <p:childTnLst>
                                    <p:set>
                                      <p:cBhvr>
                                        <p:cTn id="53" dur="1" fill="hold">
                                          <p:stCondLst>
                                            <p:cond delay="0"/>
                                          </p:stCondLst>
                                        </p:cTn>
                                        <p:tgtEl>
                                          <p:spTgt spid="18">
                                            <p:txEl>
                                              <p:pRg st="4" end="4"/>
                                            </p:txEl>
                                          </p:spTgt>
                                        </p:tgtEl>
                                        <p:attrNameLst>
                                          <p:attrName>style.visibility</p:attrName>
                                        </p:attrNameLst>
                                      </p:cBhvr>
                                      <p:to>
                                        <p:strVal val="visible"/>
                                      </p:to>
                                    </p:set>
                                    <p:anim calcmode="discrete" valueType="clr">
                                      <p:cBhvr override="childStyle">
                                        <p:cTn id="54" dur="80"/>
                                        <p:tgtEl>
                                          <p:spTgt spid="1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
                                            <p:txEl>
                                              <p:pRg st="4" end="4"/>
                                            </p:txEl>
                                          </p:spTgt>
                                        </p:tgtEl>
                                        <p:attrNameLst>
                                          <p:attrName>fillcolor</p:attrName>
                                        </p:attrNameLst>
                                      </p:cBhvr>
                                      <p:tavLst>
                                        <p:tav tm="0">
                                          <p:val>
                                            <p:clrVal>
                                              <a:schemeClr val="accent2"/>
                                            </p:clrVal>
                                          </p:val>
                                        </p:tav>
                                        <p:tav tm="50000">
                                          <p:val>
                                            <p:clrVal>
                                              <a:schemeClr val="hlink"/>
                                            </p:clrVal>
                                          </p:val>
                                        </p:tav>
                                      </p:tavLst>
                                    </p:anim>
                                    <p:set>
                                      <p:cBhvr>
                                        <p:cTn id="56" dur="80"/>
                                        <p:tgtEl>
                                          <p:spTgt spid="18">
                                            <p:txEl>
                                              <p:pRg st="4" end="4"/>
                                            </p:txEl>
                                          </p:spTgt>
                                        </p:tgtEl>
                                        <p:attrNameLst>
                                          <p:attrName>fill.type</p:attrName>
                                        </p:attrNameLst>
                                      </p:cBhvr>
                                      <p:to>
                                        <p:strVal val="solid"/>
                                      </p:to>
                                    </p:set>
                                  </p:childTnLst>
                                </p:cTn>
                              </p:par>
                              <p:par>
                                <p:cTn id="57" presetID="16" presetClass="entr" presetSubtype="21"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par>
                                <p:cTn id="60" presetID="16" presetClass="entr" presetSubtype="21"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34" grpId="0" bldLvl="0" animBg="1" autoUpdateAnimBg="0"/>
      <p:bldP spid="35" grpId="0" bldLvl="0" animBg="1"/>
      <p:bldP spid="18" grpId="0" bldLvl="0" animBg="1"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8000"/>
          </a:blip>
          <a:stretch>
            <a:fillRect/>
          </a:stretch>
        </a:blipFill>
        <a:effectLst/>
      </p:bgPr>
    </p:bg>
    <p:spTree>
      <p:nvGrpSpPr>
        <p:cNvPr id="1" name=""/>
        <p:cNvGrpSpPr/>
        <p:nvPr/>
      </p:nvGrpSpPr>
      <p:grpSpPr/>
      <p:sp>
        <p:nvSpPr>
          <p:cNvPr id="6" name="矩形 5"/>
          <p:cNvSpPr/>
          <p:nvPr/>
        </p:nvSpPr>
        <p:spPr>
          <a:xfrm>
            <a:off x="235585" y="793115"/>
            <a:ext cx="8310880" cy="3044190"/>
          </a:xfrm>
          <a:prstGeom prst="rect">
            <a:avLst/>
          </a:prstGeom>
          <a:solidFill>
            <a:srgbClr val="CF3A34">
              <a:alpha val="18000"/>
            </a:srgbClr>
          </a:solidFill>
        </p:spPr>
        <p:txBody>
          <a:bodyPr wrap="square">
            <a:spAutoFit/>
          </a:bodyPr>
          <a:p>
            <a:pPr>
              <a:lnSpc>
                <a:spcPct val="12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3200" b="1" dirty="0">
                <a:solidFill>
                  <a:srgbClr val="FF0000"/>
                </a:solidFill>
                <a:latin typeface="黑体" panose="02010609060101010101" pitchFamily="49" charset="-122"/>
                <a:ea typeface="黑体" panose="02010609060101010101" pitchFamily="49" charset="-122"/>
                <a:sym typeface="+mn-ea"/>
              </a:rPr>
              <a:t>第一首：</a:t>
            </a:r>
            <a:r>
              <a:rPr lang="zh-CN" altLang="en-US" sz="3200" b="1">
                <a:solidFill>
                  <a:srgbClr val="FF00FF"/>
                </a:solidFill>
                <a:latin typeface="黑体" panose="02010609060101010101" pitchFamily="49" charset="-122"/>
                <a:ea typeface="黑体" panose="02010609060101010101" pitchFamily="49" charset="-122"/>
                <a:sym typeface="+mn-ea"/>
              </a:rPr>
              <a:t>写自己</a:t>
            </a:r>
            <a:r>
              <a:rPr lang="zh-CN" altLang="en-US" sz="3200" b="1" dirty="0">
                <a:solidFill>
                  <a:srgbClr val="FF0000"/>
                </a:solidFill>
                <a:latin typeface="黑体" panose="02010609060101010101" pitchFamily="49" charset="-122"/>
                <a:ea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面对死亡，</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回顾艰难创业的征战历程，死后也要招集旧部英魂，与“阎罗”血战到底。</a:t>
            </a:r>
            <a:r>
              <a:rPr lang="zh-CN" altLang="zh-CN" sz="3200" b="1">
                <a:solidFill>
                  <a:srgbClr val="FF00FF"/>
                </a:solidFill>
                <a:latin typeface="黑体" panose="02010609060101010101" pitchFamily="49" charset="-122"/>
                <a:ea typeface="黑体" panose="02010609060101010101" pitchFamily="49" charset="-122"/>
              </a:rPr>
              <a:t>表现了</a:t>
            </a:r>
            <a:endParaRPr lang="zh-CN" altLang="zh-CN" sz="3200" b="1">
              <a:solidFill>
                <a:srgbClr val="FF00FF"/>
              </a:solidFill>
              <a:latin typeface="黑体" panose="02010609060101010101" pitchFamily="49" charset="-122"/>
              <a:ea typeface="黑体" panose="02010609060101010101" pitchFamily="49" charset="-122"/>
            </a:endParaRPr>
          </a:p>
          <a:p>
            <a:pPr>
              <a:lnSpc>
                <a:spcPct val="120000"/>
              </a:lnSpc>
              <a:defRPr/>
            </a:pPr>
            <a:r>
              <a:rPr lang="zh-CN" altLang="en-US" sz="3200" b="1">
                <a:solidFill>
                  <a:srgbClr val="FF00FF"/>
                </a:solidFill>
                <a:latin typeface="黑体" panose="02010609060101010101" pitchFamily="49" charset="-122"/>
                <a:ea typeface="黑体" panose="02010609060101010101" pitchFamily="49" charset="-122"/>
                <a:sym typeface="+mn-ea"/>
              </a:rPr>
              <a:t>视死如归的气概和</a:t>
            </a:r>
            <a:r>
              <a:rPr lang="zh-CN" altLang="zh-CN" sz="3200" b="1">
                <a:solidFill>
                  <a:srgbClr val="FF00FF"/>
                </a:solidFill>
                <a:latin typeface="黑体" panose="02010609060101010101" pitchFamily="49" charset="-122"/>
                <a:ea typeface="黑体" panose="02010609060101010101" pitchFamily="49" charset="-122"/>
              </a:rPr>
              <a:t>誓与反动统</a:t>
            </a:r>
            <a:endParaRPr lang="zh-CN" altLang="zh-CN" sz="3200" b="1">
              <a:solidFill>
                <a:srgbClr val="FF00FF"/>
              </a:solidFill>
              <a:latin typeface="黑体" panose="02010609060101010101" pitchFamily="49" charset="-122"/>
              <a:ea typeface="黑体" panose="02010609060101010101" pitchFamily="49" charset="-122"/>
            </a:endParaRPr>
          </a:p>
          <a:p>
            <a:pPr>
              <a:lnSpc>
                <a:spcPct val="120000"/>
              </a:lnSpc>
              <a:defRPr/>
            </a:pPr>
            <a:r>
              <a:rPr lang="zh-CN" altLang="zh-CN" sz="3200" b="1">
                <a:solidFill>
                  <a:srgbClr val="FF00FF"/>
                </a:solidFill>
                <a:latin typeface="黑体" panose="02010609060101010101" pitchFamily="49" charset="-122"/>
                <a:ea typeface="黑体" panose="02010609060101010101" pitchFamily="49" charset="-122"/>
              </a:rPr>
              <a:t>治者血战到底的革命精神。</a:t>
            </a:r>
            <a:endParaRPr lang="zh-CN" altLang="zh-CN" sz="32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10242" name="Picture 4" descr="http://imglf0.ph.126.net/aEvVlZmqsZq7-UXCrXuO2w==/6630438845048819235.jpg"/>
          <p:cNvPicPr>
            <a:picLocks noChangeAspect="1" noChangeArrowheads="1"/>
          </p:cNvPicPr>
          <p:nvPr/>
        </p:nvPicPr>
        <p:blipFill>
          <a:blip r:embed="rId2" cstate="email"/>
          <a:srcRect/>
          <a:stretch>
            <a:fillRect/>
          </a:stretch>
        </p:blipFill>
        <p:spPr bwMode="auto">
          <a:xfrm>
            <a:off x="5777230" y="2227580"/>
            <a:ext cx="3328670" cy="2496820"/>
          </a:xfrm>
          <a:prstGeom prst="rect">
            <a:avLst/>
          </a:prstGeom>
          <a:noFill/>
          <a:ln>
            <a:noFill/>
          </a:ln>
          <a:effectLst>
            <a:softEdge rad="88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8000"/>
          </a:blip>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294765" y="1721485"/>
            <a:ext cx="7524115" cy="951865"/>
          </a:xfrm>
          <a:prstGeom prst="rect">
            <a:avLst/>
          </a:prstGeom>
          <a:solidFill>
            <a:srgbClr val="CF3A34">
              <a:alpha val="28000"/>
            </a:srgbClr>
          </a:solidFill>
          <a:ln w="28575" cmpd="dbl">
            <a:solidFill>
              <a:srgbClr val="C00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nSpc>
                <a:spcPct val="100000"/>
              </a:lnSpc>
              <a:defRPr/>
            </a:pP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rPr>
              <a:t>“招”字旗帜鲜明，写出了领导者的</a:t>
            </a:r>
            <a:r>
              <a:rPr lang="zh-CN" altLang="zh-CN" sz="3000" b="1">
                <a:solidFill>
                  <a:srgbClr val="FF00FF"/>
                </a:solidFill>
                <a:latin typeface="黑体" panose="02010609060101010101" pitchFamily="49" charset="-122"/>
                <a:ea typeface="黑体" panose="02010609060101010101" pitchFamily="49" charset="-122"/>
              </a:rPr>
              <a:t>号召力和声势的浩大</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rPr>
              <a:t>。</a:t>
            </a:r>
            <a:endPar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endParaRPr>
          </a:p>
        </p:txBody>
      </p:sp>
      <p:sp>
        <p:nvSpPr>
          <p:cNvPr id="15464" name="矩形 2"/>
          <p:cNvSpPr>
            <a:spLocks noChangeArrowheads="1"/>
          </p:cNvSpPr>
          <p:nvPr/>
        </p:nvSpPr>
        <p:spPr bwMode="auto">
          <a:xfrm>
            <a:off x="777875" y="414655"/>
            <a:ext cx="6576060" cy="69151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4.诗中哪些关键词语能体现这种精神？ </a:t>
            </a:r>
            <a:endParaRPr lang="en-US" altLang="zh-CN"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7" name="八边形 6"/>
          <p:cNvSpPr/>
          <p:nvPr/>
        </p:nvSpPr>
        <p:spPr>
          <a:xfrm>
            <a:off x="305435" y="1772920"/>
            <a:ext cx="866140" cy="848995"/>
          </a:xfrm>
          <a:prstGeom prst="octagon">
            <a:avLst/>
          </a:prstGeom>
          <a:solidFill>
            <a:srgbClr val="0766D4">
              <a:alpha val="28000"/>
            </a:srgbClr>
          </a:solidFill>
        </p:spPr>
        <p:style>
          <a:lnRef idx="1">
            <a:schemeClr val="accent5"/>
          </a:lnRef>
          <a:fillRef idx="2">
            <a:schemeClr val="accent5"/>
          </a:fillRef>
          <a:effectRef idx="1">
            <a:schemeClr val="accent5"/>
          </a:effectRef>
          <a:fontRef idx="minor">
            <a:schemeClr val="dk1"/>
          </a:fontRef>
        </p:style>
        <p:txBody>
          <a:bodyPr anchor="ctr"/>
          <a:lstStyle/>
          <a:p>
            <a:pPr algn="ctr">
              <a:lnSpc>
                <a:spcPct val="110000"/>
              </a:lnSpc>
              <a:defRPr/>
            </a:pPr>
            <a:r>
              <a:rPr lang="zh-CN" altLang="en-US" sz="4400" b="1" dirty="0">
                <a:solidFill>
                  <a:srgbClr val="0000FF"/>
                </a:solidFill>
                <a:latin typeface="方正粗黑宋简体" panose="02000000000000000000" charset="-122"/>
                <a:ea typeface="方正粗黑宋简体" panose="02000000000000000000" charset="-122"/>
                <a:cs typeface="Tahoma" panose="020B0604030504040204" pitchFamily="34" charset="0"/>
              </a:rPr>
              <a:t>招</a:t>
            </a:r>
            <a:endParaRPr lang="zh-CN" altLang="en-US" sz="4400" b="1" dirty="0">
              <a:solidFill>
                <a:srgbClr val="0000FF"/>
              </a:solidFill>
              <a:latin typeface="方正粗黑宋简体" panose="02000000000000000000" charset="-122"/>
              <a:ea typeface="方正粗黑宋简体" panose="02000000000000000000" charset="-122"/>
              <a:cs typeface="Tahoma" panose="020B0604030504040204" pitchFamily="34" charset="0"/>
            </a:endParaRPr>
          </a:p>
        </p:txBody>
      </p:sp>
      <p:sp>
        <p:nvSpPr>
          <p:cNvPr id="16" name="八边形 15"/>
          <p:cNvSpPr/>
          <p:nvPr/>
        </p:nvSpPr>
        <p:spPr>
          <a:xfrm>
            <a:off x="304165" y="3310890"/>
            <a:ext cx="867410" cy="823595"/>
          </a:xfrm>
          <a:prstGeom prst="octagon">
            <a:avLst/>
          </a:prstGeom>
          <a:solidFill>
            <a:srgbClr val="0766D4">
              <a:alpha val="28000"/>
            </a:srgbClr>
          </a:solidFill>
        </p:spPr>
        <p:style>
          <a:lnRef idx="1">
            <a:schemeClr val="accent5"/>
          </a:lnRef>
          <a:fillRef idx="2">
            <a:schemeClr val="accent5"/>
          </a:fillRef>
          <a:effectRef idx="1">
            <a:schemeClr val="accent5"/>
          </a:effectRef>
          <a:fontRef idx="minor">
            <a:schemeClr val="dk1"/>
          </a:fontRef>
        </p:style>
        <p:txBody>
          <a:bodyPr anchor="ctr"/>
          <a:lstStyle/>
          <a:p>
            <a:pPr algn="ctr">
              <a:lnSpc>
                <a:spcPct val="110000"/>
              </a:lnSpc>
              <a:defRPr/>
            </a:pPr>
            <a:r>
              <a:rPr lang="zh-CN" altLang="en-US" sz="4400" b="1" dirty="0">
                <a:solidFill>
                  <a:srgbClr val="0000FF"/>
                </a:solidFill>
                <a:latin typeface="方正粗黑宋简体" panose="02000000000000000000" charset="-122"/>
                <a:ea typeface="方正粗黑宋简体" panose="02000000000000000000" charset="-122"/>
                <a:cs typeface="Tahoma" panose="020B0604030504040204" pitchFamily="34" charset="0"/>
              </a:rPr>
              <a:t>斩</a:t>
            </a:r>
            <a:endParaRPr lang="zh-CN" altLang="en-US" sz="4400" b="1" dirty="0">
              <a:solidFill>
                <a:srgbClr val="0000FF"/>
              </a:solidFill>
              <a:latin typeface="方正粗黑宋简体" panose="02000000000000000000" charset="-122"/>
              <a:ea typeface="方正粗黑宋简体" panose="02000000000000000000" charset="-122"/>
              <a:cs typeface="Tahoma" panose="020B0604030504040204" pitchFamily="34" charset="0"/>
            </a:endParaRPr>
          </a:p>
        </p:txBody>
      </p:sp>
      <p:sp>
        <p:nvSpPr>
          <p:cNvPr id="2" name="文本框 1"/>
          <p:cNvSpPr txBox="1"/>
          <p:nvPr/>
        </p:nvSpPr>
        <p:spPr>
          <a:xfrm>
            <a:off x="1294765" y="2915285"/>
            <a:ext cx="7689850" cy="1614805"/>
          </a:xfrm>
          <a:prstGeom prst="rect">
            <a:avLst/>
          </a:prstGeom>
          <a:solidFill>
            <a:srgbClr val="CF3A34">
              <a:alpha val="28000"/>
            </a:srgbClr>
          </a:solidFill>
          <a:ln w="28575" cmpd="dbl">
            <a:solidFill>
              <a:srgbClr val="C00000"/>
            </a:solidFill>
            <a:prstDash val="sysDot"/>
          </a:ln>
        </p:spPr>
        <p:txBody>
          <a:bodyPr wrap="square" rtlCol="0" anchor="t">
            <a:spAutoFit/>
          </a:bodyPr>
          <a:p>
            <a:pPr algn="l" defTabSz="685800">
              <a:lnSpc>
                <a:spcPct val="110000"/>
              </a:lnSpc>
              <a:defRPr/>
            </a:pP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sym typeface="+mn-ea"/>
              </a:rPr>
              <a:t>用“斩”，力度强，速度快，果断干脆，有居高临下的气势，</a:t>
            </a:r>
            <a:r>
              <a:rPr lang="en-US" altLang="zh-CN" sz="3000" b="1" dirty="0">
                <a:latin typeface="宋体" panose="02010600030101010101" pitchFamily="2" charset="-122"/>
                <a:sym typeface="宋体" panose="02010600030101010101" pitchFamily="2" charset="-122"/>
              </a:rPr>
              <a:t> </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sym typeface="宋体" panose="02010600030101010101" pitchFamily="2" charset="-122"/>
              </a:rPr>
              <a:t>写出了广大士兵与作者一样，将与反动派</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斗争到底的决心和必胜信念</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sym typeface="宋体" panose="02010600030101010101" pitchFamily="2" charset="-122"/>
              </a:rPr>
              <a:t>。</a:t>
            </a:r>
            <a:endPar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P spid="16"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16386" name="矩形 2"/>
          <p:cNvSpPr>
            <a:spLocks noChangeArrowheads="1"/>
          </p:cNvSpPr>
          <p:nvPr/>
        </p:nvSpPr>
        <p:spPr bwMode="auto">
          <a:xfrm>
            <a:off x="258445" y="568325"/>
            <a:ext cx="8416290" cy="110680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5.把“</a:t>
            </a:r>
            <a:r>
              <a:rPr lang="zh-CN" altLang="en-US" sz="3000" b="1" u="sng">
                <a:solidFill>
                  <a:srgbClr val="0000FF"/>
                </a:solidFill>
                <a:latin typeface="黑体" panose="02010609060101010101" pitchFamily="49" charset="-122"/>
                <a:ea typeface="黑体" panose="02010609060101010101" pitchFamily="49" charset="-122"/>
                <a:cs typeface="黑体" panose="02010609060101010101" pitchFamily="49" charset="-122"/>
              </a:rPr>
              <a:t>旌旗</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十万</a:t>
            </a:r>
            <a:r>
              <a:rPr lang="zh-CN" altLang="en-US" sz="3000" b="1" u="sng">
                <a:solidFill>
                  <a:srgbClr val="FF00FF"/>
                </a:solidFill>
                <a:latin typeface="黑体" panose="02010609060101010101" pitchFamily="49" charset="-122"/>
                <a:ea typeface="黑体" panose="02010609060101010101" pitchFamily="49" charset="-122"/>
                <a:cs typeface="黑体" panose="02010609060101010101" pitchFamily="49" charset="-122"/>
              </a:rPr>
              <a:t>斩</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阎罗</a:t>
            </a:r>
            <a:r>
              <a:rPr lang="en-US" altLang="zh-CN" sz="3000" b="1" dirty="0">
                <a:latin typeface="黑体" panose="02010609060101010101" pitchFamily="49" charset="-122"/>
                <a:ea typeface="黑体" panose="02010609060101010101" pitchFamily="49" charset="-122"/>
                <a:cs typeface="黑体" panose="02010609060101010101" pitchFamily="49" charset="-122"/>
              </a:rPr>
              <a:t>”改成“</a:t>
            </a:r>
            <a:r>
              <a:rPr lang="zh-CN" altLang="en-US" sz="3000" b="1" u="sng">
                <a:solidFill>
                  <a:srgbClr val="0000FF"/>
                </a:solidFill>
                <a:latin typeface="黑体" panose="02010609060101010101" pitchFamily="49" charset="-122"/>
                <a:ea typeface="黑体" panose="02010609060101010101" pitchFamily="49" charset="-122"/>
                <a:cs typeface="黑体" panose="02010609060101010101" pitchFamily="49" charset="-122"/>
              </a:rPr>
              <a:t>大军</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十万</a:t>
            </a:r>
            <a:r>
              <a:rPr lang="zh-CN" altLang="en-US" sz="3000" b="1" u="sng">
                <a:solidFill>
                  <a:srgbClr val="FF00FF"/>
                </a:solidFill>
                <a:latin typeface="黑体" panose="02010609060101010101" pitchFamily="49" charset="-122"/>
                <a:ea typeface="黑体" panose="02010609060101010101" pitchFamily="49" charset="-122"/>
                <a:cs typeface="黑体" panose="02010609060101010101" pitchFamily="49" charset="-122"/>
              </a:rPr>
              <a:t>打</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阎罗</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en-US" altLang="zh-CN" sz="3000" b="1" dirty="0">
                <a:latin typeface="黑体" panose="02010609060101010101" pitchFamily="49" charset="-122"/>
                <a:ea typeface="黑体" panose="02010609060101010101" pitchFamily="49" charset="-122"/>
                <a:cs typeface="黑体" panose="02010609060101010101" pitchFamily="49" charset="-122"/>
              </a:rPr>
              <a:t>，行不行？</a:t>
            </a:r>
            <a:endParaRPr lang="zh-CN" altLang="en-US" sz="2100" b="1">
              <a:solidFill>
                <a:srgbClr val="000000"/>
              </a:solidFill>
              <a:latin typeface="楷体" panose="02010609060101010101" pitchFamily="49" charset="-122"/>
              <a:ea typeface="楷体" panose="02010609060101010101" pitchFamily="49" charset="-122"/>
            </a:endParaRPr>
          </a:p>
        </p:txBody>
      </p:sp>
      <p:sp>
        <p:nvSpPr>
          <p:cNvPr id="22" name="矩形 21"/>
          <p:cNvSpPr/>
          <p:nvPr/>
        </p:nvSpPr>
        <p:spPr>
          <a:xfrm>
            <a:off x="401955" y="1786255"/>
            <a:ext cx="8340725" cy="2861310"/>
          </a:xfrm>
          <a:prstGeom prst="rect">
            <a:avLst/>
          </a:prstGeom>
          <a:solidFill>
            <a:srgbClr val="CF3A34">
              <a:alpha val="28000"/>
            </a:srgbClr>
          </a:solidFill>
        </p:spPr>
        <p:txBody>
          <a:bodyPr wrap="square">
            <a:spAutoFit/>
          </a:bodyPr>
          <a:lstStyle/>
          <a:p>
            <a:pPr eaLnBrk="1" hangingPunct="1">
              <a:lnSpc>
                <a:spcPct val="120000"/>
              </a:lnSpc>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不行，用“旌旗”借代大军，容易</a:t>
            </a:r>
            <a:r>
              <a:rPr lang="zh-CN" altLang="zh-CN" sz="3000" b="1">
                <a:solidFill>
                  <a:srgbClr val="FF00FF"/>
                </a:solidFill>
                <a:latin typeface="黑体" panose="02010609060101010101" pitchFamily="49" charset="-122"/>
                <a:ea typeface="黑体" panose="02010609060101010101" pitchFamily="49" charset="-122"/>
              </a:rPr>
              <a:t>引起人们的联想，形象地表现出盛大的气势</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。改为“大军”，只有数量，无形象。一个“斩”字，</a:t>
            </a:r>
            <a:r>
              <a:rPr lang="zh-CN" altLang="zh-CN" sz="3000" b="1">
                <a:solidFill>
                  <a:srgbClr val="FF00FF"/>
                </a:solidFill>
                <a:latin typeface="黑体" panose="02010609060101010101" pitchFamily="49" charset="-122"/>
                <a:ea typeface="黑体" panose="02010609060101010101" pitchFamily="49" charset="-122"/>
              </a:rPr>
              <a:t>力度强，速度快，有居高临下的气势</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。如改为“打”，只是一般的动作，太平淡。</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96258"/>
          <p:cNvSpPr txBox="1"/>
          <p:nvPr/>
        </p:nvSpPr>
        <p:spPr>
          <a:xfrm>
            <a:off x="451485" y="950595"/>
            <a:ext cx="8241665" cy="3969385"/>
          </a:xfrm>
          <a:prstGeom prst="rect">
            <a:avLst/>
          </a:prstGeom>
          <a:solidFill>
            <a:schemeClr val="bg1">
              <a:alpha val="73000"/>
            </a:schemeClr>
          </a:solidFill>
          <a:ln w="9525">
            <a:noFill/>
          </a:ln>
        </p:spPr>
        <p:txBody>
          <a:bodyPr wrap="square" anchor="t">
            <a:spAutoFit/>
          </a:bodyPr>
          <a:p>
            <a:pPr>
              <a:lnSpc>
                <a:spcPct val="120000"/>
              </a:lnSpc>
              <a:spcBef>
                <a:spcPct val="50000"/>
              </a:spcBef>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zh-CN" sz="3000" b="1" dirty="0">
                <a:latin typeface="黑体" panose="02010609060101010101" pitchFamily="49" charset="-122"/>
                <a:ea typeface="黑体" panose="02010609060101010101" pitchFamily="49" charset="-122"/>
                <a:cs typeface="黑体" panose="02010609060101010101" pitchFamily="49" charset="-122"/>
              </a:rPr>
              <a:t>1934年10月，江西中央苏区的主力红军出发长征，那时，陈毅同志身负重伤，被留在江西担负军事指挥，并主持政府工作。1935年春，陈毅同志率部在敌人重点围攻下从中央苏区突围，转移到赣南地区进行游击战争，坚持了将近三个年头。这三年</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游击战争</a:t>
            </a:r>
            <a:r>
              <a:rPr lang="zh-CN" altLang="zh-CN" sz="3000" b="1" dirty="0">
                <a:latin typeface="黑体" panose="02010609060101010101" pitchFamily="49" charset="-122"/>
                <a:ea typeface="黑体" panose="02010609060101010101" pitchFamily="49" charset="-122"/>
                <a:cs typeface="黑体" panose="02010609060101010101" pitchFamily="49" charset="-122"/>
              </a:rPr>
              <a:t>，是他们在革命斗争中所经历的最艰苦最困难的阶段。</a:t>
            </a:r>
            <a:endParaRPr lang="zh-CN" altLang="zh-CN" sz="30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1" name="组合 10"/>
          <p:cNvGrpSpPr/>
          <p:nvPr/>
        </p:nvGrpSpPr>
        <p:grpSpPr>
          <a:xfrm>
            <a:off x="217170" y="206375"/>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情景导入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checkerboard(across)">
                                      <p:cBhvr>
                                        <p:cTn id="7"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a:xfrm>
          <a:off x="0" y="0"/>
          <a:ext cx="0" cy="0"/>
          <a:chOff x="0" y="0"/>
          <a:chExt cx="0" cy="0"/>
        </a:xfrm>
      </p:grpSpPr>
      <p:sp>
        <p:nvSpPr>
          <p:cNvPr id="18" name="矩形 2"/>
          <p:cNvSpPr>
            <a:spLocks noChangeArrowheads="1"/>
          </p:cNvSpPr>
          <p:nvPr/>
        </p:nvSpPr>
        <p:spPr bwMode="auto">
          <a:xfrm>
            <a:off x="442595" y="1219200"/>
            <a:ext cx="3183255" cy="3105150"/>
          </a:xfrm>
          <a:prstGeom prst="rect">
            <a:avLst/>
          </a:prstGeom>
          <a:solidFill>
            <a:srgbClr val="0766D4">
              <a:alpha val="18000"/>
            </a:srgbClr>
          </a:solidFill>
          <a:ln>
            <a:noFill/>
          </a:ln>
        </p:spPr>
        <p:txBody>
          <a:bodyPr wrap="square">
            <a:spAutoFit/>
          </a:bodyPr>
          <a:lstStyle/>
          <a:p>
            <a:pPr algn="ctr">
              <a:lnSpc>
                <a:spcPct val="140000"/>
              </a:lnSpc>
              <a:defRPr/>
            </a:pPr>
            <a:r>
              <a:rPr lang="zh-CN" altLang="en-US" sz="2800" b="1" dirty="0">
                <a:solidFill>
                  <a:srgbClr val="0000FF"/>
                </a:solidFill>
                <a:latin typeface="华文楷体" panose="02010600040101010101" charset="-122"/>
                <a:ea typeface="华文楷体" panose="02010600040101010101" charset="-122"/>
              </a:rPr>
              <a:t>二</a:t>
            </a:r>
            <a:endParaRPr lang="zh-CN" altLang="en-US" sz="2800" b="1" dirty="0">
              <a:solidFill>
                <a:srgbClr val="0000FF"/>
              </a:solidFill>
              <a:latin typeface="华文楷体" panose="02010600040101010101" charset="-122"/>
              <a:ea typeface="华文楷体" panose="02010600040101010101" charset="-122"/>
            </a:endParaRPr>
          </a:p>
          <a:p>
            <a:pPr algn="ctr">
              <a:lnSpc>
                <a:spcPct val="140000"/>
              </a:lnSpc>
              <a:defRPr/>
            </a:pPr>
            <a:r>
              <a:rPr lang="zh-CN" altLang="en-US" sz="2800" b="1" dirty="0">
                <a:solidFill>
                  <a:srgbClr val="0000FF"/>
                </a:solidFill>
                <a:latin typeface="华文楷体" panose="02010600040101010101" charset="-122"/>
                <a:ea typeface="华文楷体" panose="02010600040101010101" charset="-122"/>
              </a:rPr>
              <a:t>南国烽烟正十年，此头须向国门悬。</a:t>
            </a:r>
            <a:endParaRPr lang="zh-CN" altLang="en-US" sz="2800" b="1" dirty="0">
              <a:solidFill>
                <a:srgbClr val="0000FF"/>
              </a:solidFill>
              <a:latin typeface="华文楷体" panose="02010600040101010101" charset="-122"/>
              <a:ea typeface="华文楷体" panose="02010600040101010101" charset="-122"/>
            </a:endParaRPr>
          </a:p>
          <a:p>
            <a:pPr algn="ctr">
              <a:lnSpc>
                <a:spcPct val="140000"/>
              </a:lnSpc>
              <a:defRPr/>
            </a:pPr>
            <a:r>
              <a:rPr lang="zh-CN" altLang="en-US" sz="2800" b="1" dirty="0">
                <a:solidFill>
                  <a:srgbClr val="0000FF"/>
                </a:solidFill>
                <a:latin typeface="华文楷体" panose="02010600040101010101" charset="-122"/>
                <a:ea typeface="华文楷体" panose="02010600040101010101" charset="-122"/>
              </a:rPr>
              <a:t>后死诸君多努力，捷报飞来当纸钱。</a:t>
            </a:r>
            <a:endParaRPr lang="zh-CN" altLang="zh-CN" sz="2100" b="1" dirty="0">
              <a:solidFill>
                <a:srgbClr val="000000"/>
              </a:solidFill>
              <a:latin typeface="+mn-ea"/>
            </a:endParaRPr>
          </a:p>
        </p:txBody>
      </p:sp>
      <p:cxnSp>
        <p:nvCxnSpPr>
          <p:cNvPr id="3" name="直接连接符 2"/>
          <p:cNvCxnSpPr/>
          <p:nvPr/>
        </p:nvCxnSpPr>
        <p:spPr>
          <a:xfrm>
            <a:off x="3606679" y="1140606"/>
            <a:ext cx="19052" cy="3262716"/>
          </a:xfrm>
          <a:prstGeom prst="line">
            <a:avLst/>
          </a:prstGeom>
          <a:ln w="12700" cmpd="tri">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3863340" y="980440"/>
            <a:ext cx="4936490" cy="553085"/>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这首诗的主要内容是什么？</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6" name="矩形 25"/>
          <p:cNvSpPr/>
          <p:nvPr/>
        </p:nvSpPr>
        <p:spPr>
          <a:xfrm>
            <a:off x="3863340" y="1695450"/>
            <a:ext cx="4962525" cy="1198880"/>
          </a:xfrm>
          <a:prstGeom prst="rect">
            <a:avLst/>
          </a:prstGeom>
          <a:solidFill>
            <a:srgbClr val="CF3A34">
              <a:alpha val="18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rPr>
              <a:t>这首诗着重勉励幸存者努力作战，以胜利捷报告慰死者。</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28" name="矩形 27"/>
          <p:cNvSpPr>
            <a:spLocks noChangeArrowheads="1"/>
          </p:cNvSpPr>
          <p:nvPr/>
        </p:nvSpPr>
        <p:spPr bwMode="auto">
          <a:xfrm>
            <a:off x="3899535" y="3125470"/>
            <a:ext cx="4864100" cy="553085"/>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表现了诗人怎样的精神？</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矩形 28"/>
          <p:cNvSpPr/>
          <p:nvPr/>
        </p:nvSpPr>
        <p:spPr>
          <a:xfrm>
            <a:off x="3825875" y="3745230"/>
            <a:ext cx="5262245" cy="645160"/>
          </a:xfrm>
          <a:prstGeom prst="rect">
            <a:avLst/>
          </a:prstGeom>
          <a:solidFill>
            <a:srgbClr val="CF3A34">
              <a:alpha val="18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rPr>
              <a:t>关心国家命运，盼望祖国解放。</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31" name="Text Box 5"/>
          <p:cNvSpPr txBox="1">
            <a:spLocks noChangeArrowheads="1"/>
          </p:cNvSpPr>
          <p:nvPr/>
        </p:nvSpPr>
        <p:spPr bwMode="auto">
          <a:xfrm>
            <a:off x="2566035" y="906145"/>
            <a:ext cx="5334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3000" b="1">
                <a:solidFill>
                  <a:srgbClr val="FF00FF"/>
                </a:solidFill>
                <a:latin typeface="黑体" panose="02010609060101010101" pitchFamily="49" charset="-122"/>
                <a:ea typeface="黑体" panose="02010609060101010101" pitchFamily="49" charset="-122"/>
              </a:rPr>
              <a:t>借代</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32" name="Text Box 6"/>
          <p:cNvSpPr txBox="1">
            <a:spLocks noChangeArrowheads="1"/>
          </p:cNvSpPr>
          <p:nvPr/>
        </p:nvSpPr>
        <p:spPr bwMode="auto">
          <a:xfrm>
            <a:off x="3099435" y="906145"/>
            <a:ext cx="508000" cy="1014730"/>
          </a:xfrm>
          <a:prstGeom prst="rect">
            <a:avLst/>
          </a:prstGeom>
          <a:solidFill>
            <a:srgbClr val="CF3A34">
              <a:alpha val="1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000" b="1">
                <a:solidFill>
                  <a:srgbClr val="FF0000"/>
                </a:solidFill>
                <a:latin typeface="黑体" panose="02010609060101010101" pitchFamily="49" charset="-122"/>
                <a:ea typeface="黑体" panose="02010609060101010101" pitchFamily="49" charset="-122"/>
              </a:rPr>
              <a:t>战争</a:t>
            </a:r>
            <a:endParaRPr lang="zh-CN" altLang="en-US" sz="3000" b="1">
              <a:solidFill>
                <a:srgbClr val="FF0000"/>
              </a:solidFill>
              <a:latin typeface="黑体" panose="02010609060101010101" pitchFamily="49" charset="-122"/>
              <a:ea typeface="黑体" panose="02010609060101010101" pitchFamily="49" charset="-122"/>
            </a:endParaRPr>
          </a:p>
        </p:txBody>
      </p:sp>
      <p:cxnSp>
        <p:nvCxnSpPr>
          <p:cNvPr id="4" name="肘形连接符 3"/>
          <p:cNvCxnSpPr/>
          <p:nvPr/>
        </p:nvCxnSpPr>
        <p:spPr>
          <a:xfrm flipV="1">
            <a:off x="1356360" y="1933575"/>
            <a:ext cx="1356360" cy="494665"/>
          </a:xfrm>
          <a:prstGeom prst="bentConnector3">
            <a:avLst>
              <a:gd name="adj1" fmla="val 50047"/>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314" name="TextBox 3"/>
          <p:cNvSpPr txBox="1">
            <a:spLocks noChangeArrowheads="1"/>
          </p:cNvSpPr>
          <p:nvPr/>
        </p:nvSpPr>
        <p:spPr bwMode="auto">
          <a:xfrm>
            <a:off x="-19036" y="327069"/>
            <a:ext cx="1970405" cy="521970"/>
          </a:xfrm>
          <a:prstGeom prst="rect">
            <a:avLst/>
          </a:prstGeom>
          <a:solidFill>
            <a:srgbClr val="FFC000">
              <a:alpha val="84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C00000"/>
                </a:solidFill>
                <a:latin typeface="黑体" panose="02010609060101010101" pitchFamily="49" charset="-122"/>
                <a:ea typeface="黑体" panose="02010609060101010101" pitchFamily="49" charset="-122"/>
              </a:rPr>
              <a:t>学习第二章</a:t>
            </a:r>
            <a:endParaRPr lang="zh-CN" altLang="en-US" sz="28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1"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6" grpId="0" bldLvl="0" animBg="1"/>
      <p:bldP spid="28" grpId="0" bldLvl="0" animBg="1"/>
      <p:bldP spid="31" grpId="0" autoUpdateAnimBg="0"/>
      <p:bldP spid="32" grpId="0" bldLvl="0" animBg="1" autoUpdateAnimBg="0"/>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a:xfrm>
          <a:off x="0" y="0"/>
          <a:ext cx="0" cy="0"/>
          <a:chOff x="0" y="0"/>
          <a:chExt cx="0" cy="0"/>
        </a:xfrm>
      </p:grpSpPr>
      <p:sp>
        <p:nvSpPr>
          <p:cNvPr id="20482" name="矩形 2"/>
          <p:cNvSpPr>
            <a:spLocks noChangeArrowheads="1"/>
          </p:cNvSpPr>
          <p:nvPr/>
        </p:nvSpPr>
        <p:spPr bwMode="auto">
          <a:xfrm>
            <a:off x="643890" y="817880"/>
            <a:ext cx="8014335" cy="645160"/>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3.试简要分析“此头须向国门悬”一句的妙处。</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812165" y="1819275"/>
            <a:ext cx="7519670" cy="2651125"/>
          </a:xfrm>
          <a:prstGeom prst="rect">
            <a:avLst/>
          </a:prstGeom>
          <a:solidFill>
            <a:srgbClr val="CF3A34">
              <a:alpha val="18000"/>
            </a:srgbClr>
          </a:solidFill>
        </p:spPr>
        <p:txBody>
          <a:bodyPr wrap="square">
            <a:spAutoFit/>
          </a:bodyPr>
          <a:lstStyle/>
          <a:p>
            <a:pPr>
              <a:lnSpc>
                <a:spcPct val="130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这一句诗歌化用春秋时期伍子胥</a:t>
            </a:r>
            <a:r>
              <a:rPr lang="zh-CN" altLang="zh-CN" sz="3200" b="1">
                <a:solidFill>
                  <a:srgbClr val="FF00FF"/>
                </a:solidFill>
                <a:latin typeface="黑体" panose="02010609060101010101" pitchFamily="49" charset="-122"/>
                <a:ea typeface="黑体" panose="02010609060101010101" pitchFamily="49" charset="-122"/>
              </a:rPr>
              <a:t>“眼悬国门”的典故</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3200" b="1">
                <a:solidFill>
                  <a:srgbClr val="FF00FF"/>
                </a:solidFill>
                <a:latin typeface="黑体" panose="02010609060101010101" pitchFamily="49" charset="-122"/>
                <a:ea typeface="黑体" panose="02010609060101010101" pitchFamily="49" charset="-122"/>
              </a:rPr>
              <a:t>表明诗人不亲眼看到敌人的灭亡就死不瞑目，表达了诗人关心国家命运和盼望祖国解放的精神。</a:t>
            </a:r>
            <a:endParaRPr lang="zh-CN" altLang="zh-CN" sz="3200" b="1">
              <a:solidFill>
                <a:srgbClr val="FF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5000"/>
          </a:blip>
          <a:stretch>
            <a:fillRect/>
          </a:stretch>
        </a:blipFill>
        <a:effectLst/>
      </p:bgPr>
    </p:bg>
    <p:spTree>
      <p:nvGrpSpPr>
        <p:cNvPr id="1" name=""/>
        <p:cNvGrpSpPr/>
        <p:nvPr/>
      </p:nvGrpSpPr>
      <p:grpSpPr>
        <a:xfrm>
          <a:off x="0" y="0"/>
          <a:ext cx="0" cy="0"/>
          <a:chOff x="0" y="0"/>
          <a:chExt cx="0" cy="0"/>
        </a:xfrm>
      </p:grpSpPr>
      <p:sp>
        <p:nvSpPr>
          <p:cNvPr id="22" name="矩形 21"/>
          <p:cNvSpPr>
            <a:spLocks noChangeArrowheads="1"/>
          </p:cNvSpPr>
          <p:nvPr/>
        </p:nvSpPr>
        <p:spPr bwMode="auto">
          <a:xfrm>
            <a:off x="229235" y="1279525"/>
            <a:ext cx="8684895" cy="3449955"/>
          </a:xfrm>
          <a:prstGeom prst="rect">
            <a:avLst/>
          </a:prstGeom>
          <a:solidFill>
            <a:schemeClr val="accent2">
              <a:lumMod val="60000"/>
              <a:lumOff val="40000"/>
              <a:alpha val="18000"/>
            </a:scheme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30000"/>
              </a:lnSpc>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    春秋时期，吴越争雄。楚人伍子胥，为吴将，屡建战功。后来吴王夫差举兵攻齐，子胥认为吴的敌人是越，而不是齐，多次提醒夫差，要警惕越国报仇。夫差听信谗言，疑子胥谋反，逼他自杀。伍子胥临死时，对身边的人说： “抉吾眼悬东门之上，以观越寇之灭吴也。”后来吴国果然被越国灭掉。</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1507" name="矩形 2"/>
          <p:cNvSpPr>
            <a:spLocks noChangeArrowheads="1"/>
          </p:cNvSpPr>
          <p:nvPr/>
        </p:nvSpPr>
        <p:spPr bwMode="auto">
          <a:xfrm>
            <a:off x="2850233" y="589039"/>
            <a:ext cx="3441700" cy="583565"/>
          </a:xfrm>
          <a:prstGeom prst="rect">
            <a:avLst/>
          </a:prstGeom>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wrap="none">
            <a:spAutoFit/>
          </a:bodyPr>
          <a:lstStyle/>
          <a:p>
            <a:pPr marL="342900" indent="-342900">
              <a:buFont typeface="Wingdings" panose="05000000000000000000" charset="0"/>
              <a:buChar char="u"/>
            </a:pPr>
            <a:r>
              <a:rPr lang="zh-CN" altLang="en-US" sz="3200" b="1">
                <a:solidFill>
                  <a:srgbClr val="0000FF"/>
                </a:solidFill>
                <a:latin typeface="黑体" panose="02010609060101010101" pitchFamily="49" charset="-122"/>
                <a:ea typeface="黑体" panose="02010609060101010101" pitchFamily="49" charset="-122"/>
                <a:cs typeface="Tahoma" panose="020B0604030504040204" pitchFamily="34" charset="0"/>
              </a:rPr>
              <a:t>典故：眼悬国门</a:t>
            </a:r>
            <a:endParaRPr lang="zh-CN" altLang="en-US" sz="3200" b="1">
              <a:solidFill>
                <a:srgbClr val="0000FF"/>
              </a:solidFill>
              <a:latin typeface="黑体" panose="02010609060101010101" pitchFamily="49" charset="-122"/>
              <a:ea typeface="黑体" panose="02010609060101010101" pitchFamily="49" charset="-122"/>
              <a:cs typeface="Tahoma" panose="020B060403050404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a:xfrm>
          <a:off x="0" y="0"/>
          <a:ext cx="0" cy="0"/>
          <a:chOff x="0" y="0"/>
          <a:chExt cx="0" cy="0"/>
        </a:xfrm>
      </p:grpSpPr>
      <p:sp>
        <p:nvSpPr>
          <p:cNvPr id="22630" name="矩形 2"/>
          <p:cNvSpPr>
            <a:spLocks noChangeArrowheads="1"/>
          </p:cNvSpPr>
          <p:nvPr/>
        </p:nvSpPr>
        <p:spPr bwMode="auto">
          <a:xfrm>
            <a:off x="109220" y="365125"/>
            <a:ext cx="6979920" cy="110680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4.“捷报飞来当纸钱”中的“飞”能否换成“飘” “传”？为什么？</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313055" y="1567180"/>
            <a:ext cx="8517255" cy="3322955"/>
          </a:xfrm>
          <a:prstGeom prst="rect">
            <a:avLst/>
          </a:prstGeom>
          <a:solidFill>
            <a:srgbClr val="CF3A34">
              <a:alpha val="28000"/>
            </a:srgbClr>
          </a:solidFill>
          <a:ln w="28575" cmpd="dbl">
            <a:solidFill>
              <a:srgbClr val="C00000"/>
            </a:solidFill>
            <a:prstDash val="sysDot"/>
          </a:ln>
        </p:spPr>
        <p:txBody>
          <a:bodyPr wrap="square">
            <a:spAutoFit/>
          </a:bodyPr>
          <a:lstStyle/>
          <a:p>
            <a:pPr eaLnBrk="1" hangingPunct="1">
              <a:lnSpc>
                <a:spcPct val="100000"/>
              </a:lnSpc>
              <a:defRPr/>
            </a:pPr>
            <a:r>
              <a:rPr lang="zh-CN" altLang="en-US" sz="3000" b="1" dirty="0">
                <a:latin typeface="+mn-ea"/>
                <a:ea typeface="+mn-ea"/>
                <a:cs typeface="Tahoma" panose="020B0604030504040204" pitchFamily="34" charset="0"/>
              </a:rPr>
              <a:t>     </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rPr>
              <a:t>不能。“飞”字显得轻快、欢欣、联翩而至，</a:t>
            </a:r>
            <a:r>
              <a:rPr lang="en-US" altLang="zh-CN" sz="3000" b="1">
                <a:solidFill>
                  <a:srgbClr val="FF00FF"/>
                </a:solidFill>
                <a:latin typeface="黑体" panose="02010609060101010101" pitchFamily="49" charset="-122"/>
                <a:ea typeface="黑体" panose="02010609060101010101" pitchFamily="49" charset="-122"/>
              </a:rPr>
              <a:t>富于生命力和感情色彩</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rPr>
              <a:t>。用“飘”，太缓慢，令人不耐烦；用“传”，无形象感。 这一句是在写实的基础上进行的</a:t>
            </a:r>
            <a:r>
              <a:rPr lang="zh-CN" altLang="zh-CN" sz="3000" b="1">
                <a:solidFill>
                  <a:srgbClr val="FF00FF"/>
                </a:solidFill>
                <a:latin typeface="黑体" panose="02010609060101010101" pitchFamily="49" charset="-122"/>
                <a:ea typeface="黑体" panose="02010609060101010101" pitchFamily="49" charset="-122"/>
              </a:rPr>
              <a:t>想象</a:t>
            </a:r>
            <a:r>
              <a:rPr lang="zh-CN" altLang="en-US" sz="3000" b="1" dirty="0">
                <a:solidFill>
                  <a:srgbClr val="FF0000"/>
                </a:solidFill>
                <a:latin typeface="黑体" panose="02010609060101010101" pitchFamily="49" charset="-122"/>
                <a:ea typeface="黑体" panose="02010609060101010101" pitchFamily="49" charset="-122"/>
                <a:cs typeface="Tahoma" panose="020B0604030504040204" pitchFamily="34" charset="0"/>
              </a:rPr>
              <a:t>，形象地表现出捷报轻快传来，接连地传来，富有感情色彩，</a:t>
            </a:r>
            <a:r>
              <a:rPr lang="zh-CN" altLang="zh-CN" sz="3000" b="1">
                <a:solidFill>
                  <a:srgbClr val="FF00FF"/>
                </a:solidFill>
                <a:latin typeface="黑体" panose="02010609060101010101" pitchFamily="49" charset="-122"/>
                <a:ea typeface="黑体" panose="02010609060101010101" pitchFamily="49" charset="-122"/>
              </a:rPr>
              <a:t>表现作者对胜利充满了信心和</a:t>
            </a:r>
            <a:r>
              <a:rPr lang="en-US" altLang="zh-CN" sz="3000" b="1">
                <a:solidFill>
                  <a:srgbClr val="FF00FF"/>
                </a:solidFill>
                <a:latin typeface="黑体" panose="02010609060101010101" pitchFamily="49" charset="-122"/>
                <a:ea typeface="黑体" panose="02010609060101010101" pitchFamily="49" charset="-122"/>
              </a:rPr>
              <a:t>乐观的革命主义情怀，加强了诗的艺术感染力</a:t>
            </a:r>
            <a:r>
              <a:rPr lang="zh-CN" altLang="zh-CN" sz="3000" b="1">
                <a:solidFill>
                  <a:srgbClr val="FF00FF"/>
                </a:solidFill>
                <a:latin typeface="黑体" panose="02010609060101010101" pitchFamily="49" charset="-122"/>
                <a:ea typeface="黑体" panose="02010609060101010101" pitchFamily="49" charset="-122"/>
              </a:rPr>
              <a:t>。</a:t>
            </a:r>
            <a:endParaRPr lang="zh-CN" altLang="zh-CN" sz="3000" b="1">
              <a:solidFill>
                <a:srgbClr val="FF00FF"/>
              </a:solidFill>
              <a:latin typeface="黑体" panose="02010609060101010101" pitchFamily="49" charset="-122"/>
              <a:ea typeface="黑体" panose="02010609060101010101" pitchFamily="49" charset="-122"/>
            </a:endParaRPr>
          </a:p>
        </p:txBody>
      </p:sp>
      <p:sp>
        <p:nvSpPr>
          <p:cNvPr id="2" name="八边形 1"/>
          <p:cNvSpPr/>
          <p:nvPr/>
        </p:nvSpPr>
        <p:spPr>
          <a:xfrm>
            <a:off x="6813550" y="784860"/>
            <a:ext cx="1000125" cy="687070"/>
          </a:xfrm>
          <a:prstGeom prst="octagon">
            <a:avLst/>
          </a:prstGeom>
          <a:solidFill>
            <a:srgbClr val="0766D4">
              <a:alpha val="28000"/>
            </a:srgbClr>
          </a:solidFill>
        </p:spPr>
        <p:style>
          <a:lnRef idx="1">
            <a:schemeClr val="accent5"/>
          </a:lnRef>
          <a:fillRef idx="2">
            <a:schemeClr val="accent5"/>
          </a:fillRef>
          <a:effectRef idx="1">
            <a:schemeClr val="accent5"/>
          </a:effectRef>
          <a:fontRef idx="minor">
            <a:schemeClr val="dk1"/>
          </a:fontRef>
        </p:style>
        <p:txBody>
          <a:bodyPr anchor="ctr"/>
          <a:p>
            <a:pPr algn="ctr">
              <a:lnSpc>
                <a:spcPct val="110000"/>
              </a:lnSpc>
              <a:defRPr/>
            </a:pPr>
            <a:r>
              <a:rPr lang="zh-CN" altLang="en-US" sz="4000" b="1" dirty="0">
                <a:solidFill>
                  <a:srgbClr val="0000FF"/>
                </a:solidFill>
                <a:latin typeface="方正粗黑宋简体" panose="02000000000000000000" charset="-122"/>
                <a:ea typeface="方正粗黑宋简体" panose="02000000000000000000" charset="-122"/>
                <a:cs typeface="Tahoma" panose="020B0604030504040204" pitchFamily="34" charset="0"/>
              </a:rPr>
              <a:t>飞</a:t>
            </a:r>
            <a:endParaRPr lang="zh-CN" altLang="en-US" sz="4000" b="1" dirty="0">
              <a:solidFill>
                <a:srgbClr val="0000FF"/>
              </a:solidFill>
              <a:latin typeface="方正粗黑宋简体" panose="02000000000000000000" charset="-122"/>
              <a:ea typeface="方正粗黑宋简体" panose="02000000000000000000" charset="-122"/>
              <a:cs typeface="Tahoma" panose="020B060403050404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35" name="TextBox 3"/>
          <p:cNvSpPr txBox="1">
            <a:spLocks noChangeArrowheads="1"/>
          </p:cNvSpPr>
          <p:nvPr/>
        </p:nvSpPr>
        <p:spPr bwMode="auto">
          <a:xfrm>
            <a:off x="2662740" y="2421991"/>
            <a:ext cx="625475" cy="1784570"/>
          </a:xfrm>
          <a:prstGeom prst="rect">
            <a:avLst/>
          </a:prstGeom>
          <a:solidFill>
            <a:srgbClr val="FFFF00">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3200" b="1" dirty="0">
                <a:solidFill>
                  <a:srgbClr val="C00000"/>
                </a:solidFill>
                <a:latin typeface="黑体" panose="02010609060101010101" pitchFamily="49" charset="-122"/>
                <a:ea typeface="黑体" panose="02010609060101010101" pitchFamily="49" charset="-122"/>
              </a:rPr>
              <a:t>勉励战友</a:t>
            </a:r>
            <a:endParaRPr lang="zh-CN" altLang="en-US" sz="3200" b="1" dirty="0">
              <a:solidFill>
                <a:srgbClr val="C00000"/>
              </a:solidFill>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1612932" y="3727911"/>
            <a:ext cx="5849072"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100" b="1">
                <a:solidFill>
                  <a:srgbClr val="0000FF"/>
                </a:solidFill>
                <a:latin typeface="楷体" panose="02010609060101010101" pitchFamily="49" charset="-122"/>
                <a:ea typeface="楷体" panose="02010609060101010101" pitchFamily="49" charset="-122"/>
              </a:rPr>
              <a:t>    </a:t>
            </a:r>
            <a:endParaRPr lang="zh-CN" altLang="en-US" sz="2100" b="1">
              <a:solidFill>
                <a:srgbClr val="0000FF"/>
              </a:solidFill>
              <a:latin typeface="楷体" panose="02010609060101010101" pitchFamily="49" charset="-122"/>
              <a:ea typeface="楷体" panose="02010609060101010101" pitchFamily="49" charset="-122"/>
            </a:endParaRPr>
          </a:p>
        </p:txBody>
      </p:sp>
      <p:sp>
        <p:nvSpPr>
          <p:cNvPr id="3" name="文本框 2"/>
          <p:cNvSpPr txBox="1"/>
          <p:nvPr/>
        </p:nvSpPr>
        <p:spPr>
          <a:xfrm>
            <a:off x="225425" y="738505"/>
            <a:ext cx="8692515" cy="1476375"/>
          </a:xfrm>
          <a:prstGeom prst="rect">
            <a:avLst/>
          </a:prstGeom>
          <a:solidFill>
            <a:schemeClr val="bg1">
              <a:alpha val="40000"/>
            </a:schemeClr>
          </a:solidFill>
        </p:spPr>
        <p:txBody>
          <a:bodyPr wrap="square" rtlCol="0">
            <a:spAutoFit/>
          </a:bodyPr>
          <a:p>
            <a:pPr algn="l"/>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5.</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这首诗的主要内容是什么？</a:t>
            </a: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思考勉励幸存者努力作战，以胜利捷报告慰死者且又有民族特色的是哪一句？</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矩形 2"/>
          <p:cNvSpPr>
            <a:spLocks noChangeArrowheads="1"/>
          </p:cNvSpPr>
          <p:nvPr/>
        </p:nvSpPr>
        <p:spPr bwMode="auto">
          <a:xfrm>
            <a:off x="3853815" y="1976755"/>
            <a:ext cx="3117215" cy="2675255"/>
          </a:xfrm>
          <a:prstGeom prst="rect">
            <a:avLst/>
          </a:prstGeom>
          <a:solidFill>
            <a:srgbClr val="0766D4">
              <a:alpha val="18000"/>
            </a:srgbClr>
          </a:solidFill>
          <a:ln>
            <a:noFill/>
          </a:ln>
        </p:spPr>
        <p:txBody>
          <a:bodyPr wrap="square">
            <a:spAutoFit/>
          </a:bodyPr>
          <a:lstStyle/>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二</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南国烽烟正十年，此头须向国门悬。</a:t>
            </a:r>
            <a:endParaRPr lang="zh-CN" altLang="en-US" sz="2800" b="1" dirty="0">
              <a:solidFill>
                <a:srgbClr val="0000FF"/>
              </a:solidFill>
              <a:latin typeface="华文楷体" panose="02010600040101010101" charset="-122"/>
              <a:ea typeface="华文楷体" panose="02010600040101010101" charset="-122"/>
            </a:endParaRPr>
          </a:p>
          <a:p>
            <a:pPr algn="ctr">
              <a:lnSpc>
                <a:spcPct val="120000"/>
              </a:lnSpc>
              <a:defRPr/>
            </a:pPr>
            <a:r>
              <a:rPr lang="zh-CN" altLang="en-US" sz="2800" b="1" dirty="0">
                <a:solidFill>
                  <a:srgbClr val="0000FF"/>
                </a:solidFill>
                <a:latin typeface="华文楷体" panose="02010600040101010101" charset="-122"/>
                <a:ea typeface="华文楷体" panose="02010600040101010101" charset="-122"/>
              </a:rPr>
              <a:t>后死诸君多努力，捷报飞来当纸钱。</a:t>
            </a:r>
            <a:endParaRPr lang="zh-CN" altLang="en-US" sz="2800" b="1" dirty="0">
              <a:solidFill>
                <a:srgbClr val="0000FF"/>
              </a:solidFill>
              <a:latin typeface="华文楷体" panose="02010600040101010101" charset="-122"/>
              <a:ea typeface="华文楷体" panose="02010600040101010101" charset="-122"/>
            </a:endParaRPr>
          </a:p>
        </p:txBody>
      </p:sp>
      <p:cxnSp>
        <p:nvCxnSpPr>
          <p:cNvPr id="4" name="直接连接符 3"/>
          <p:cNvCxnSpPr/>
          <p:nvPr/>
        </p:nvCxnSpPr>
        <p:spPr>
          <a:xfrm flipV="1">
            <a:off x="4019550" y="4058920"/>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019550" y="4585970"/>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fade">
                                      <p:cBhvr>
                                        <p:cTn id="16" dur="500"/>
                                        <p:tgtEl>
                                          <p:spTgt spid="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33"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18">
                                            <p:txEl>
                                              <p:pRg st="2" end="2"/>
                                            </p:txEl>
                                          </p:spTgt>
                                        </p:tgtEl>
                                        <p:attrNameLst>
                                          <p:attrName>fill.type</p:attrName>
                                        </p:attrNameLst>
                                      </p:cBhvr>
                                      <p:to>
                                        <p:strVal val="solid"/>
                                      </p:to>
                                    </p:set>
                                  </p:childTnLst>
                                </p:cTn>
                              </p:par>
                              <p:par>
                                <p:cTn id="36" presetID="16" presetClass="entr" presetSubtype="2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 grpId="0"/>
      <p:bldP spid="18" grpId="0" bldLvl="0" animBg="1"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3" name="文本框 6147"/>
          <p:cNvSpPr txBox="1"/>
          <p:nvPr/>
        </p:nvSpPr>
        <p:spPr>
          <a:xfrm>
            <a:off x="368935" y="931545"/>
            <a:ext cx="7711440" cy="2651125"/>
          </a:xfrm>
          <a:prstGeom prst="rect">
            <a:avLst/>
          </a:prstGeom>
          <a:solidFill>
            <a:srgbClr val="CF3A34">
              <a:alpha val="18000"/>
            </a:srgbClr>
          </a:solidFill>
          <a:ln w="9525">
            <a:noFill/>
          </a:ln>
        </p:spPr>
        <p:txBody>
          <a:bodyPr wrap="square" anchor="t">
            <a:spAutoFit/>
          </a:bodyPr>
          <a:p>
            <a:pPr>
              <a:lnSpc>
                <a:spcPct val="130000"/>
              </a:lnSpc>
              <a:buClr>
                <a:srgbClr val="00CCFF"/>
              </a:buClr>
              <a:buFont typeface="Wingdings" panose="05000000000000000000" charset="0"/>
            </a:pPr>
            <a:r>
              <a:rPr lang="zh-CN" altLang="zh-CN" sz="3200" b="1" dirty="0">
                <a:solidFill>
                  <a:srgbClr val="FF0000"/>
                </a:solidFill>
                <a:latin typeface="黑体" panose="02010609060101010101" pitchFamily="49" charset="-122"/>
                <a:ea typeface="黑体" panose="02010609060101010101" pitchFamily="49" charset="-122"/>
              </a:rPr>
              <a:t>第二首：</a:t>
            </a:r>
            <a:r>
              <a:rPr lang="zh-CN" altLang="en-US" sz="3200" b="1">
                <a:solidFill>
                  <a:srgbClr val="FF00FF"/>
                </a:solidFill>
                <a:latin typeface="黑体" panose="02010609060101010101" pitchFamily="49" charset="-122"/>
                <a:ea typeface="黑体" panose="02010609060101010101" pitchFamily="49" charset="-122"/>
              </a:rPr>
              <a:t>给同志。</a:t>
            </a:r>
            <a:r>
              <a:rPr lang="zh-CN" altLang="zh-CN" sz="3200" b="1" dirty="0">
                <a:solidFill>
                  <a:srgbClr val="FF0000"/>
                </a:solidFill>
                <a:latin typeface="黑体" panose="02010609060101010101" pitchFamily="49" charset="-122"/>
                <a:ea typeface="黑体" panose="02010609060101010101" pitchFamily="49" charset="-122"/>
              </a:rPr>
              <a:t>勉励战友，勉励后死者努力作战，以胜利捷报告慰死者；</a:t>
            </a:r>
            <a:r>
              <a:rPr lang="zh-CN" altLang="en-US" sz="3200" b="1">
                <a:solidFill>
                  <a:srgbClr val="FF00FF"/>
                </a:solidFill>
                <a:latin typeface="黑体" panose="02010609060101010101" pitchFamily="49" charset="-122"/>
                <a:ea typeface="黑体" panose="02010609060101010101" pitchFamily="49" charset="-122"/>
              </a:rPr>
              <a:t>表现了作者心系革命、切盼人民解放</a:t>
            </a:r>
            <a:endParaRPr lang="zh-CN" altLang="en-US" sz="3200" b="1">
              <a:solidFill>
                <a:srgbClr val="FF00FF"/>
              </a:solidFill>
              <a:latin typeface="黑体" panose="02010609060101010101" pitchFamily="49" charset="-122"/>
              <a:ea typeface="黑体" panose="02010609060101010101" pitchFamily="49" charset="-122"/>
            </a:endParaRPr>
          </a:p>
          <a:p>
            <a:pPr>
              <a:lnSpc>
                <a:spcPct val="130000"/>
              </a:lnSpc>
              <a:buClr>
                <a:srgbClr val="00CCFF"/>
              </a:buClr>
              <a:buFont typeface="Wingdings" panose="05000000000000000000" charset="0"/>
            </a:pPr>
            <a:r>
              <a:rPr lang="zh-CN" altLang="en-US" sz="3200" b="1">
                <a:solidFill>
                  <a:srgbClr val="FF00FF"/>
                </a:solidFill>
                <a:latin typeface="黑体" panose="02010609060101010101" pitchFamily="49" charset="-122"/>
                <a:ea typeface="黑体" panose="02010609060101010101" pitchFamily="49" charset="-122"/>
              </a:rPr>
              <a:t>的思想感情。</a:t>
            </a:r>
            <a:endParaRPr lang="zh-CN" altLang="zh-CN" sz="3200" b="1" dirty="0">
              <a:solidFill>
                <a:srgbClr val="FF0000"/>
              </a:solidFill>
              <a:latin typeface="黑体" panose="02010609060101010101" pitchFamily="49" charset="-122"/>
              <a:ea typeface="黑体" panose="02010609060101010101" pitchFamily="49" charset="-122"/>
            </a:endParaRPr>
          </a:p>
        </p:txBody>
      </p:sp>
      <p:pic>
        <p:nvPicPr>
          <p:cNvPr id="4" name="Picture 2" descr="https://timgsa.baidu.com/timg?image&amp;quality=80&amp;size=b9999_10000&amp;sec=1533188025139&amp;di=4360ba7f1224779ea49ad744b6919f35&amp;imgtype=0&amp;src=http%3A%2F%2Fwww.zhxwen.com%2Fupload%2F2016%2F6%2F2412837305.jpg"/>
          <p:cNvPicPr>
            <a:picLocks noChangeAspect="1" noChangeArrowheads="1"/>
          </p:cNvPicPr>
          <p:nvPr/>
        </p:nvPicPr>
        <p:blipFill>
          <a:blip r:embed="rId2" cstate="email"/>
          <a:srcRect/>
          <a:stretch>
            <a:fillRect/>
          </a:stretch>
        </p:blipFill>
        <p:spPr bwMode="auto">
          <a:xfrm>
            <a:off x="5920740" y="2475865"/>
            <a:ext cx="2832735" cy="212471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6000"/>
          </a:blip>
          <a:stretch>
            <a:fillRect/>
          </a:stretch>
        </a:blipFill>
        <a:effectLst/>
      </p:bgPr>
    </p:bg>
    <p:spTree>
      <p:nvGrpSpPr>
        <p:cNvPr id="1" name=""/>
        <p:cNvGrpSpPr/>
        <p:nvPr/>
      </p:nvGrpSpPr>
      <p:grpSpPr>
        <a:xfrm>
          <a:off x="0" y="0"/>
          <a:ext cx="0" cy="0"/>
          <a:chOff x="0" y="0"/>
          <a:chExt cx="0" cy="0"/>
        </a:xfrm>
      </p:grpSpPr>
      <p:sp>
        <p:nvSpPr>
          <p:cNvPr id="18" name="矩形 2"/>
          <p:cNvSpPr>
            <a:spLocks noChangeArrowheads="1"/>
          </p:cNvSpPr>
          <p:nvPr/>
        </p:nvSpPr>
        <p:spPr bwMode="auto">
          <a:xfrm>
            <a:off x="1359535" y="1047750"/>
            <a:ext cx="3295650" cy="2889885"/>
          </a:xfrm>
          <a:prstGeom prst="rect">
            <a:avLst/>
          </a:prstGeom>
          <a:solidFill>
            <a:srgbClr val="0766D4">
              <a:alpha val="18000"/>
            </a:srgbClr>
          </a:solidFill>
          <a:ln>
            <a:noFill/>
          </a:ln>
        </p:spPr>
        <p:txBody>
          <a:bodyPr wrap="square">
            <a:spAutoFit/>
          </a:bodyPr>
          <a:lstStyle/>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三</a:t>
            </a:r>
            <a:endParaRPr lang="zh-CN" altLang="en-US"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latin typeface="华文楷体" panose="02010600040101010101" charset="-122"/>
                <a:ea typeface="华文楷体" panose="02010600040101010101" charset="-122"/>
              </a:rPr>
              <a:t>投身革命即为家，血雨腥风应有涯。</a:t>
            </a:r>
            <a:endParaRPr lang="zh-CN" altLang="en-US" sz="2800" b="1" dirty="0">
              <a:solidFill>
                <a:srgbClr val="0000FF"/>
              </a:solidFill>
              <a:latin typeface="华文楷体" panose="02010600040101010101" charset="-122"/>
              <a:ea typeface="华文楷体" panose="02010600040101010101" charset="-122"/>
            </a:endParaRPr>
          </a:p>
          <a:p>
            <a:pPr algn="ctr">
              <a:lnSpc>
                <a:spcPct val="130000"/>
              </a:lnSpc>
              <a:defRPr/>
            </a:pPr>
            <a:r>
              <a:rPr lang="zh-CN" altLang="en-US" sz="2800" b="1" dirty="0">
                <a:solidFill>
                  <a:srgbClr val="0000FF"/>
                </a:solidFill>
                <a:effectLst>
                  <a:outerShdw blurRad="38100" dist="38100" dir="2700000" algn="tl">
                    <a:srgbClr val="000000">
                      <a:alpha val="43137"/>
                    </a:srgbClr>
                  </a:outerShdw>
                </a:effectLst>
                <a:latin typeface="华文楷体" panose="02010600040101010101" charset="-122"/>
                <a:ea typeface="华文楷体" panose="02010600040101010101" charset="-122"/>
              </a:rPr>
              <a:t>取义成仁</a:t>
            </a:r>
            <a:r>
              <a:rPr lang="zh-CN" altLang="en-US" sz="2800" b="1" dirty="0">
                <a:solidFill>
                  <a:srgbClr val="0000FF"/>
                </a:solidFill>
                <a:latin typeface="华文楷体" panose="02010600040101010101" charset="-122"/>
                <a:ea typeface="华文楷体" panose="02010600040101010101" charset="-122"/>
              </a:rPr>
              <a:t>今日事，人间遍种自由花。</a:t>
            </a:r>
            <a:endParaRPr lang="zh-CN" altLang="zh-CN" sz="2100" b="1" dirty="0">
              <a:solidFill>
                <a:srgbClr val="000000"/>
              </a:solidFill>
              <a:latin typeface="+mn-ea"/>
            </a:endParaRPr>
          </a:p>
        </p:txBody>
      </p:sp>
      <p:cxnSp>
        <p:nvCxnSpPr>
          <p:cNvPr id="3" name="直接连接符 2"/>
          <p:cNvCxnSpPr/>
          <p:nvPr/>
        </p:nvCxnSpPr>
        <p:spPr>
          <a:xfrm>
            <a:off x="4838867" y="849125"/>
            <a:ext cx="19052" cy="3262716"/>
          </a:xfrm>
          <a:prstGeom prst="line">
            <a:avLst/>
          </a:prstGeom>
          <a:ln w="12700" cmpd="tri">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sp>
        <p:nvSpPr>
          <p:cNvPr id="31" name="Text Box 5"/>
          <p:cNvSpPr txBox="1">
            <a:spLocks noChangeArrowheads="1"/>
          </p:cNvSpPr>
          <p:nvPr/>
        </p:nvSpPr>
        <p:spPr bwMode="auto">
          <a:xfrm>
            <a:off x="547915" y="1944280"/>
            <a:ext cx="685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solidFill>
                  <a:srgbClr val="FF00FF"/>
                </a:solidFill>
                <a:latin typeface="黑体" panose="02010609060101010101" pitchFamily="49" charset="-122"/>
                <a:ea typeface="黑体" panose="02010609060101010101" pitchFamily="49" charset="-122"/>
              </a:rPr>
              <a:t>借喻</a:t>
            </a:r>
            <a:endParaRPr lang="zh-CN" altLang="en-US" sz="2800" b="1">
              <a:solidFill>
                <a:srgbClr val="FF00FF"/>
              </a:solidFill>
              <a:latin typeface="黑体" panose="02010609060101010101" pitchFamily="49" charset="-122"/>
              <a:ea typeface="黑体" panose="02010609060101010101" pitchFamily="49" charset="-122"/>
            </a:endParaRPr>
          </a:p>
        </p:txBody>
      </p:sp>
      <p:sp>
        <p:nvSpPr>
          <p:cNvPr id="32" name="Text Box 6"/>
          <p:cNvSpPr txBox="1">
            <a:spLocks noChangeArrowheads="1"/>
          </p:cNvSpPr>
          <p:nvPr/>
        </p:nvSpPr>
        <p:spPr bwMode="auto">
          <a:xfrm>
            <a:off x="38100" y="2506345"/>
            <a:ext cx="612775" cy="1014730"/>
          </a:xfrm>
          <a:prstGeom prst="rect">
            <a:avLst/>
          </a:prstGeom>
          <a:solidFill>
            <a:srgbClr val="CF3A34">
              <a:alpha val="1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000" b="1">
                <a:solidFill>
                  <a:srgbClr val="FF0000"/>
                </a:solidFill>
                <a:latin typeface="黑体" panose="02010609060101010101" pitchFamily="49" charset="-122"/>
                <a:ea typeface="黑体" panose="02010609060101010101" pitchFamily="49" charset="-122"/>
              </a:rPr>
              <a:t>战争</a:t>
            </a:r>
            <a:endParaRPr lang="zh-CN" altLang="en-US" sz="3000" b="1">
              <a:solidFill>
                <a:srgbClr val="FF0000"/>
              </a:solidFill>
              <a:latin typeface="黑体" panose="02010609060101010101" pitchFamily="49" charset="-122"/>
              <a:ea typeface="黑体" panose="02010609060101010101" pitchFamily="49" charset="-122"/>
            </a:endParaRPr>
          </a:p>
        </p:txBody>
      </p:sp>
      <p:cxnSp>
        <p:nvCxnSpPr>
          <p:cNvPr id="4" name="肘形连接符 3"/>
          <p:cNvCxnSpPr/>
          <p:nvPr/>
        </p:nvCxnSpPr>
        <p:spPr>
          <a:xfrm rot="10800000">
            <a:off x="183515" y="2377440"/>
            <a:ext cx="2709545" cy="387985"/>
          </a:xfrm>
          <a:prstGeom prst="bentConnector3">
            <a:avLst>
              <a:gd name="adj1" fmla="val 49988"/>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53990" y="880110"/>
            <a:ext cx="3452495" cy="3969385"/>
          </a:xfrm>
          <a:prstGeom prst="rect">
            <a:avLst/>
          </a:prstGeom>
          <a:solidFill>
            <a:srgbClr val="CF3A34">
              <a:alpha val="18000"/>
            </a:srgbClr>
          </a:solidFill>
        </p:spPr>
        <p:style>
          <a:lnRef idx="1">
            <a:schemeClr val="accent5"/>
          </a:lnRef>
          <a:fillRef idx="2">
            <a:schemeClr val="accent5"/>
          </a:fillRef>
          <a:effectRef idx="1">
            <a:schemeClr val="accent5"/>
          </a:effectRef>
          <a:fontRef idx="minor">
            <a:schemeClr val="dk1"/>
          </a:fontRef>
        </p:style>
        <p:txBody>
          <a:bodyPr wrap="square">
            <a:spAutoFit/>
          </a:bodyPr>
          <a:lstStyle/>
          <a:p>
            <a:pPr eaLnBrk="1" hangingPunct="1">
              <a:lnSpc>
                <a:spcPct val="100000"/>
              </a:lnSpc>
              <a:defRPr/>
            </a:pPr>
            <a:r>
              <a:rPr lang="zh-CN" altLang="en-US" sz="2800" b="1">
                <a:solidFill>
                  <a:srgbClr val="FF00FF"/>
                </a:solidFill>
                <a:latin typeface="黑体" panose="02010609060101010101" pitchFamily="49" charset="-122"/>
                <a:ea typeface="黑体" panose="02010609060101010101" pitchFamily="49" charset="-122"/>
              </a:rPr>
              <a:t>借喻</a:t>
            </a:r>
            <a:r>
              <a:rPr lang="zh-CN" altLang="en-US" sz="2800" b="1" dirty="0">
                <a:solidFill>
                  <a:srgbClr val="FF0000"/>
                </a:solidFill>
                <a:latin typeface="黑体" panose="02010609060101010101" pitchFamily="49" charset="-122"/>
                <a:ea typeface="黑体" panose="02010609060101010101" pitchFamily="49" charset="-122"/>
              </a:rPr>
              <a:t>是以喻体来代替本体，本体和喻词都不出现，直接把甲（本体）说成乙（喻体）。借喻由于只有喻体出现，所以能产生更加深厚、含蓄的表达效果，同时也使语言更加简洁。</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1" name="矩形 20"/>
          <p:cNvSpPr/>
          <p:nvPr/>
        </p:nvSpPr>
        <p:spPr>
          <a:xfrm>
            <a:off x="783590" y="4011930"/>
            <a:ext cx="3369310" cy="1014730"/>
          </a:xfrm>
          <a:prstGeom prst="rect">
            <a:avLst/>
          </a:prstGeom>
          <a:solidFill>
            <a:srgbClr val="CF3A34">
              <a:alpha val="18000"/>
            </a:srgbClr>
          </a:solidFill>
        </p:spPr>
        <p:txBody>
          <a:bodyPr wrap="square">
            <a:spAutoFit/>
          </a:bodyPr>
          <a:lstStyle/>
          <a:p>
            <a:pPr>
              <a:defRPr/>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百战多</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defRPr/>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南国烽烟正十年</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34" name="肘形连接符 33"/>
          <p:cNvCxnSpPr/>
          <p:nvPr/>
        </p:nvCxnSpPr>
        <p:spPr>
          <a:xfrm rot="5400000">
            <a:off x="626745" y="3108960"/>
            <a:ext cx="1247140" cy="558165"/>
          </a:xfrm>
          <a:prstGeom prst="bentConnector3">
            <a:avLst>
              <a:gd name="adj1" fmla="val 50025"/>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
          <p:cNvSpPr txBox="1">
            <a:spLocks noChangeArrowheads="1"/>
          </p:cNvSpPr>
          <p:nvPr/>
        </p:nvSpPr>
        <p:spPr bwMode="auto">
          <a:xfrm>
            <a:off x="1012825" y="2912110"/>
            <a:ext cx="47561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zh-CN" altLang="zh-CN" sz="2800" b="1">
                <a:solidFill>
                  <a:srgbClr val="FF00FF"/>
                </a:solidFill>
                <a:latin typeface="黑体" panose="02010609060101010101" pitchFamily="49" charset="-122"/>
                <a:ea typeface="黑体" panose="02010609060101010101" pitchFamily="49" charset="-122"/>
                <a:cs typeface="Tahoma" panose="020B0604030504040204" pitchFamily="34" charset="0"/>
              </a:rPr>
              <a:t>呼</a:t>
            </a:r>
            <a:endParaRPr lang="en-US" altLang="zh-CN" sz="2800" b="1">
              <a:solidFill>
                <a:srgbClr val="FF00FF"/>
              </a:solidFill>
              <a:latin typeface="黑体" panose="02010609060101010101" pitchFamily="49" charset="-122"/>
              <a:ea typeface="黑体" panose="02010609060101010101" pitchFamily="49" charset="-122"/>
              <a:cs typeface="Tahoma" panose="020B0604030504040204" pitchFamily="34" charset="0"/>
            </a:endParaRPr>
          </a:p>
          <a:p>
            <a:r>
              <a:rPr lang="zh-CN" altLang="zh-CN" sz="2800" b="1">
                <a:solidFill>
                  <a:srgbClr val="FF00FF"/>
                </a:solidFill>
                <a:latin typeface="黑体" panose="02010609060101010101" pitchFamily="49" charset="-122"/>
                <a:ea typeface="黑体" panose="02010609060101010101" pitchFamily="49" charset="-122"/>
                <a:cs typeface="Tahoma" panose="020B0604030504040204" pitchFamily="34" charset="0"/>
              </a:rPr>
              <a:t>应</a:t>
            </a:r>
            <a:endParaRPr lang="zh-CN" altLang="zh-CN" sz="2800" b="1">
              <a:solidFill>
                <a:srgbClr val="FF00FF"/>
              </a:solidFill>
              <a:latin typeface="黑体" panose="02010609060101010101" pitchFamily="49" charset="-122"/>
              <a:ea typeface="黑体" panose="02010609060101010101" pitchFamily="49" charset="-122"/>
              <a:cs typeface="Tahoma" panose="020B0604030504040204" pitchFamily="34" charset="0"/>
            </a:endParaRPr>
          </a:p>
        </p:txBody>
      </p:sp>
      <p:sp>
        <p:nvSpPr>
          <p:cNvPr id="13314" name="TextBox 3"/>
          <p:cNvSpPr txBox="1">
            <a:spLocks noChangeArrowheads="1"/>
          </p:cNvSpPr>
          <p:nvPr/>
        </p:nvSpPr>
        <p:spPr bwMode="auto">
          <a:xfrm>
            <a:off x="-19036" y="327069"/>
            <a:ext cx="1970405" cy="521970"/>
          </a:xfrm>
          <a:prstGeom prst="rect">
            <a:avLst/>
          </a:prstGeom>
          <a:solidFill>
            <a:srgbClr val="FFC000">
              <a:alpha val="84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C00000"/>
                </a:solidFill>
                <a:latin typeface="黑体" panose="02010609060101010101" pitchFamily="49" charset="-122"/>
                <a:ea typeface="黑体" panose="02010609060101010101" pitchFamily="49" charset="-122"/>
              </a:rPr>
              <a:t>学习第三章</a:t>
            </a:r>
            <a:endParaRPr lang="zh-CN" altLang="en-US" sz="28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blinds(horizontal)">
                                      <p:cBhvr>
                                        <p:cTn id="13" dur="500"/>
                                        <p:tgtEl>
                                          <p:spTgt spid="18">
                                            <p:txEl>
                                              <p:pRg st="1" end="1"/>
                                            </p:txEl>
                                          </p:spTgt>
                                        </p:tgtEl>
                                      </p:cBhvr>
                                    </p:animEffect>
                                  </p:childTnLst>
                                </p:cTn>
                              </p:par>
                              <p:par>
                                <p:cTn id="14" presetID="3" presetClass="entr" presetSubtype="10" fill="hold" grpId="0" nodeType="withEffect">
                                  <p:stCondLst>
                                    <p:cond delay="0"/>
                                  </p:stCondLst>
                                  <p:iterate type="lt">
                                    <p:tmPct val="0"/>
                                  </p:iterate>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blinds(horizontal)">
                                      <p:cBhvr>
                                        <p:cTn id="16" dur="500"/>
                                        <p:tgtEl>
                                          <p:spTgt spid="18">
                                            <p:txEl>
                                              <p:pRg st="2" end="2"/>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500"/>
                                        <p:tgtEl>
                                          <p:spTgt spid="34"/>
                                        </p:tgtEl>
                                      </p:cBhvr>
                                    </p:animEffect>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63"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65" dur="80"/>
                                        <p:tgtEl>
                                          <p:spTgt spid="1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32" grpId="0" bldLvl="0" animBg="1" autoUpdateAnimBg="0"/>
      <p:bldP spid="19" grpId="0" bldLvl="0" animBg="1"/>
      <p:bldP spid="21" grpId="0" bldLvl="0" animBg="1"/>
      <p:bldP spid="39" grpId="0" autoUpdateAnimBg="0"/>
      <p:bldP spid="18" grpId="0" bldLvl="0" animBg="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18433" name="文本框 1"/>
          <p:cNvSpPr txBox="1"/>
          <p:nvPr/>
        </p:nvSpPr>
        <p:spPr>
          <a:xfrm>
            <a:off x="326390" y="647700"/>
            <a:ext cx="8300085" cy="3974465"/>
          </a:xfrm>
          <a:prstGeom prst="rect">
            <a:avLst/>
          </a:prstGeom>
          <a:solidFill>
            <a:srgbClr val="CF3A34">
              <a:alpha val="28000"/>
            </a:srgbClr>
          </a:solidFill>
          <a:ln w="9525">
            <a:noFill/>
          </a:ln>
        </p:spPr>
        <p:txBody>
          <a:bodyPr wrap="square" lIns="51443" tIns="25721" rIns="51443" bIns="25721" anchor="t">
            <a:spAutoFit/>
          </a:bodyPr>
          <a:p>
            <a:pPr>
              <a:lnSpc>
                <a:spcPct val="130000"/>
              </a:lnSpc>
              <a:spcBef>
                <a:spcPts val="1800"/>
              </a:spcBef>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运用了</a:t>
            </a:r>
            <a:r>
              <a:rPr lang="zh-CN" altLang="en-US" sz="3000" b="1">
                <a:solidFill>
                  <a:srgbClr val="FF00FF"/>
                </a:solidFill>
                <a:latin typeface="黑体" panose="02010609060101010101" pitchFamily="49" charset="-122"/>
                <a:ea typeface="黑体" panose="02010609060101010101" pitchFamily="49" charset="-122"/>
              </a:rPr>
              <a:t>借喻和引用</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的修辞手法。“血雨腥风”</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1800"/>
              </a:spcBef>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借喻国民党反动派对革命人民的镇压，“自由花”</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1800"/>
              </a:spcBef>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借喻革命成功、人民解放；</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1800"/>
              </a:spcBef>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表达了作者坚信革命一定能</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1800"/>
              </a:spcBef>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取得胜利的乐观主义精神。</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11266" name="图片 5"/>
          <p:cNvPicPr>
            <a:picLocks noChangeAspect="1" noChangeArrowheads="1"/>
          </p:cNvPicPr>
          <p:nvPr/>
        </p:nvPicPr>
        <p:blipFill>
          <a:blip r:embed="rId2" cstate="email"/>
          <a:srcRect/>
          <a:stretch>
            <a:fillRect/>
          </a:stretch>
        </p:blipFill>
        <p:spPr bwMode="auto">
          <a:xfrm>
            <a:off x="5241290" y="2218690"/>
            <a:ext cx="3797935" cy="2848610"/>
          </a:xfrm>
          <a:prstGeom prst="rect">
            <a:avLst/>
          </a:prstGeom>
          <a:noFill/>
          <a:ln>
            <a:noFill/>
          </a:ln>
          <a:effectLst>
            <a:softEdge rad="88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8000"/>
          </a:blip>
          <a:stretch>
            <a:fillRect/>
          </a:stretch>
        </a:blipFill>
        <a:effectLst/>
      </p:bgPr>
    </p:bg>
    <p:spTree>
      <p:nvGrpSpPr>
        <p:cNvPr id="1" name=""/>
        <p:cNvGrpSpPr/>
        <p:nvPr/>
      </p:nvGrpSpPr>
      <p:grpSpPr>
        <a:xfrm>
          <a:off x="0" y="0"/>
          <a:ext cx="0" cy="0"/>
          <a:chOff x="0" y="0"/>
          <a:chExt cx="0" cy="0"/>
        </a:xfrm>
      </p:grpSpPr>
      <p:sp>
        <p:nvSpPr>
          <p:cNvPr id="27" name="Text Box 5"/>
          <p:cNvSpPr txBox="1">
            <a:spLocks noChangeArrowheads="1"/>
          </p:cNvSpPr>
          <p:nvPr/>
        </p:nvSpPr>
        <p:spPr bwMode="auto">
          <a:xfrm>
            <a:off x="7115810" y="788035"/>
            <a:ext cx="94678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nSpc>
                <a:spcPct val="90000"/>
              </a:lnSpc>
              <a:spcBef>
                <a:spcPct val="50000"/>
              </a:spcBef>
            </a:pPr>
            <a:r>
              <a:rPr lang="zh-CN" altLang="en-US" sz="2800" b="1">
                <a:solidFill>
                  <a:srgbClr val="FF00FF"/>
                </a:solidFill>
                <a:latin typeface="黑体" panose="02010609060101010101" pitchFamily="49" charset="-122"/>
                <a:ea typeface="黑体" panose="02010609060101010101" pitchFamily="49" charset="-122"/>
              </a:rPr>
              <a:t>用典</a:t>
            </a:r>
            <a:endParaRPr lang="zh-CN" altLang="en-US" sz="2800" b="1">
              <a:solidFill>
                <a:srgbClr val="FF00FF"/>
              </a:solidFill>
              <a:latin typeface="黑体" panose="02010609060101010101" pitchFamily="49" charset="-122"/>
              <a:ea typeface="黑体" panose="02010609060101010101" pitchFamily="49" charset="-122"/>
            </a:endParaRPr>
          </a:p>
        </p:txBody>
      </p:sp>
      <p:sp>
        <p:nvSpPr>
          <p:cNvPr id="30" name="Text Box 6"/>
          <p:cNvSpPr txBox="1">
            <a:spLocks noChangeArrowheads="1"/>
          </p:cNvSpPr>
          <p:nvPr/>
        </p:nvSpPr>
        <p:spPr bwMode="auto">
          <a:xfrm>
            <a:off x="6345555" y="1266190"/>
            <a:ext cx="2487295" cy="1014730"/>
          </a:xfrm>
          <a:prstGeom prst="rect">
            <a:avLst/>
          </a:prstGeom>
          <a:solidFill>
            <a:schemeClr val="accent6">
              <a:lumMod val="60000"/>
              <a:lumOff val="40000"/>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“舍生取义” </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“杀身成仁”</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296572" y="245110"/>
            <a:ext cx="5856605" cy="2442210"/>
            <a:chOff x="839" y="4331"/>
            <a:chExt cx="8731" cy="3846"/>
          </a:xfrm>
        </p:grpSpPr>
        <p:sp>
          <p:nvSpPr>
            <p:cNvPr id="10" name="圆角矩形 9"/>
            <p:cNvSpPr/>
            <p:nvPr/>
          </p:nvSpPr>
          <p:spPr>
            <a:xfrm>
              <a:off x="839" y="4331"/>
              <a:ext cx="8731" cy="3846"/>
            </a:xfrm>
            <a:prstGeom prst="roundRect">
              <a:avLst/>
            </a:prstGeom>
            <a:solidFill>
              <a:srgbClr val="0766D4">
                <a:alpha val="20000"/>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3000" b="1">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894" y="4486"/>
              <a:ext cx="8622" cy="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孟子</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告子上</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：“生，我所欲也；义，亦我所欲也。二者不可得兼，</a:t>
              </a:r>
              <a:r>
                <a:rPr lang="zh-CN" altLang="en-US" sz="2800" b="1">
                  <a:solidFill>
                    <a:srgbClr val="FF00FF"/>
                  </a:solidFill>
                  <a:latin typeface="黑体" panose="02010609060101010101" pitchFamily="49" charset="-122"/>
                  <a:ea typeface="黑体" panose="02010609060101010101" pitchFamily="49" charset="-122"/>
                  <a:cs typeface="黑体" panose="02010609060101010101" pitchFamily="49" charset="-122"/>
                </a:rPr>
                <a:t>舍生而取义</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者也。”</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论语</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卫灵公</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：“志士仁人，无求生以害仁，有</a:t>
              </a:r>
              <a:r>
                <a:rPr lang="zh-CN" altLang="en-US" sz="2800" b="1">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杀身以成仁</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sp>
        <p:nvSpPr>
          <p:cNvPr id="21" name="矩形 20"/>
          <p:cNvSpPr>
            <a:spLocks noChangeArrowheads="1"/>
          </p:cNvSpPr>
          <p:nvPr/>
        </p:nvSpPr>
        <p:spPr bwMode="auto">
          <a:xfrm>
            <a:off x="1570064" y="3875567"/>
            <a:ext cx="5920518" cy="42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0000"/>
              </a:lnSpc>
            </a:pPr>
            <a:r>
              <a:rPr lang="en-US" altLang="zh-CN" sz="1950" b="1">
                <a:solidFill>
                  <a:srgbClr val="0000FF"/>
                </a:solidFill>
                <a:latin typeface="宋体" panose="02010600030101010101" pitchFamily="2" charset="-122"/>
              </a:rPr>
              <a:t>    </a:t>
            </a:r>
            <a:endParaRPr lang="zh-CN" altLang="zh-CN" sz="1950" b="1">
              <a:solidFill>
                <a:srgbClr val="0000FF"/>
              </a:solidFill>
              <a:latin typeface="宋体" panose="02010600030101010101" pitchFamily="2" charset="-122"/>
            </a:endParaRPr>
          </a:p>
        </p:txBody>
      </p:sp>
      <p:sp>
        <p:nvSpPr>
          <p:cNvPr id="19" name="矩形 18"/>
          <p:cNvSpPr/>
          <p:nvPr/>
        </p:nvSpPr>
        <p:spPr>
          <a:xfrm>
            <a:off x="333375" y="2932430"/>
            <a:ext cx="8477885" cy="1938020"/>
          </a:xfrm>
          <a:prstGeom prst="rect">
            <a:avLst/>
          </a:prstGeom>
          <a:solidFill>
            <a:srgbClr val="CF3A34">
              <a:alpha val="20000"/>
            </a:srgbClr>
          </a:solidFill>
        </p:spPr>
        <p:style>
          <a:lnRef idx="1">
            <a:schemeClr val="accent5"/>
          </a:lnRef>
          <a:fillRef idx="2">
            <a:schemeClr val="accent5"/>
          </a:fillRef>
          <a:effectRef idx="1">
            <a:schemeClr val="accent5"/>
          </a:effectRef>
          <a:fontRef idx="minor">
            <a:schemeClr val="dk1"/>
          </a:fontRef>
        </p:style>
        <p:txBody>
          <a:bodyPr wrap="square">
            <a:spAutoFit/>
          </a:bodyPr>
          <a:p>
            <a:pPr eaLnBrk="1" hangingPunct="1">
              <a:lnSpc>
                <a:spcPct val="100000"/>
              </a:lnSpc>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借</a:t>
            </a:r>
            <a:r>
              <a:rPr lang="zh-CN" altLang="en-US" sz="3000" b="1">
                <a:solidFill>
                  <a:srgbClr val="FF00FF"/>
                </a:solidFill>
                <a:latin typeface="黑体" panose="02010609060101010101" pitchFamily="49" charset="-122"/>
                <a:ea typeface="黑体" panose="02010609060101010101" pitchFamily="49" charset="-122"/>
              </a:rPr>
              <a:t>典故</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指为真理、为中国人民的解放而英勇牺牲。</a:t>
            </a:r>
            <a:r>
              <a:rPr lang="zh-CN" altLang="en-US" sz="3000" b="1">
                <a:solidFill>
                  <a:srgbClr val="FF00FF"/>
                </a:solidFill>
                <a:latin typeface="黑体" panose="02010609060101010101" pitchFamily="49" charset="-122"/>
                <a:ea typeface="黑体" panose="02010609060101010101" pitchFamily="49" charset="-122"/>
              </a:rPr>
              <a:t>表达对人民的赤胆忠心，甘为革命献出宝贵的生命</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，使人想起“捐躯赴国难”的</a:t>
            </a:r>
            <a:r>
              <a:rPr lang="zh-CN" altLang="en-US" sz="3000" b="1">
                <a:solidFill>
                  <a:srgbClr val="FF00FF"/>
                </a:solidFill>
                <a:latin typeface="黑体" panose="02010609060101010101" pitchFamily="49" charset="-122"/>
                <a:ea typeface="黑体" panose="02010609060101010101" pitchFamily="49" charset="-122"/>
              </a:rPr>
              <a:t>无畏与壮烈。</a:t>
            </a:r>
            <a:endParaRPr lang="zh-CN" altLang="en-US" sz="3000" b="1">
              <a:solidFill>
                <a:srgbClr val="FF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30" grpId="0" bldLvl="0" animBg="1" autoUpdateAnimBg="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9" name="矩形 8"/>
          <p:cNvSpPr>
            <a:spLocks noChangeArrowheads="1"/>
          </p:cNvSpPr>
          <p:nvPr/>
        </p:nvSpPr>
        <p:spPr bwMode="auto">
          <a:xfrm>
            <a:off x="525145" y="605155"/>
            <a:ext cx="5067935" cy="645160"/>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1.这首诗的主要内容是什么？</a:t>
            </a:r>
            <a:endPar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6" name="矩形 25"/>
          <p:cNvSpPr/>
          <p:nvPr/>
        </p:nvSpPr>
        <p:spPr>
          <a:xfrm>
            <a:off x="866775" y="1356995"/>
            <a:ext cx="7691120" cy="1198880"/>
          </a:xfrm>
          <a:prstGeom prst="rect">
            <a:avLst/>
          </a:prstGeom>
          <a:solidFill>
            <a:srgbClr val="CF3A34">
              <a:alpha val="18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rPr>
              <a:t>第三首：</a:t>
            </a:r>
            <a:r>
              <a:rPr lang="zh-CN" altLang="en-US" sz="3000" b="1">
                <a:solidFill>
                  <a:srgbClr val="FF00FF"/>
                </a:solidFill>
                <a:latin typeface="黑体" panose="02010609060101010101" pitchFamily="49" charset="-122"/>
                <a:ea typeface="黑体" panose="02010609060101010101" pitchFamily="49" charset="-122"/>
              </a:rPr>
              <a:t>望未来</a:t>
            </a:r>
            <a:r>
              <a:rPr lang="zh-CN" altLang="en-US" sz="3000" b="1" dirty="0">
                <a:solidFill>
                  <a:srgbClr val="FF0000"/>
                </a:solidFill>
                <a:latin typeface="黑体" panose="02010609060101010101" pitchFamily="49" charset="-122"/>
                <a:ea typeface="黑体" panose="02010609060101010101" pitchFamily="49" charset="-122"/>
              </a:rPr>
              <a:t>。展望未来，表现</a:t>
            </a:r>
            <a:r>
              <a:rPr lang="zh-CN" altLang="en-US" sz="3000" b="1">
                <a:solidFill>
                  <a:srgbClr val="FF00FF"/>
                </a:solidFill>
                <a:latin typeface="黑体" panose="02010609060101010101" pitchFamily="49" charset="-122"/>
                <a:ea typeface="黑体" panose="02010609060101010101" pitchFamily="49" charset="-122"/>
              </a:rPr>
              <a:t>作者乐观坚定的革命信念和甘为信仰牺牲的革命精神。</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28" name="矩形 27"/>
          <p:cNvSpPr>
            <a:spLocks noChangeArrowheads="1"/>
          </p:cNvSpPr>
          <p:nvPr/>
        </p:nvSpPr>
        <p:spPr bwMode="auto">
          <a:xfrm>
            <a:off x="525145" y="2767330"/>
            <a:ext cx="5304155" cy="553085"/>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2.表现了诗人怎样的精神？</a:t>
            </a:r>
            <a:endPar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矩形 28"/>
          <p:cNvSpPr/>
          <p:nvPr/>
        </p:nvSpPr>
        <p:spPr>
          <a:xfrm>
            <a:off x="866775" y="3592830"/>
            <a:ext cx="7901940" cy="645160"/>
          </a:xfrm>
          <a:prstGeom prst="rect">
            <a:avLst/>
          </a:prstGeom>
          <a:solidFill>
            <a:srgbClr val="CF3A34">
              <a:alpha val="18000"/>
            </a:srgbClr>
          </a:solidFill>
        </p:spPr>
        <p:txBody>
          <a:bodyPr wrap="square">
            <a:spAutoFit/>
          </a:bodyPr>
          <a:lstStyle/>
          <a:p>
            <a:pPr>
              <a:lnSpc>
                <a:spcPct val="120000"/>
              </a:lnSpc>
              <a:defRPr/>
            </a:pPr>
            <a:r>
              <a:rPr lang="zh-CN" altLang="en-US" sz="3000" b="1" dirty="0">
                <a:solidFill>
                  <a:srgbClr val="FF0000"/>
                </a:solidFill>
                <a:latin typeface="黑体" panose="02010609060101010101" pitchFamily="49" charset="-122"/>
                <a:ea typeface="黑体" panose="02010609060101010101" pitchFamily="49" charset="-122"/>
              </a:rPr>
              <a:t>坚定的革命信念，甘愿为实现共产主义而献身。</a:t>
            </a:r>
            <a:endParaRPr lang="zh-CN" altLang="en-US" sz="3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6" grpId="0" bldLvl="0" animBg="1"/>
      <p:bldP spid="28" grpId="0" bldLvl="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96258"/>
          <p:cNvSpPr txBox="1"/>
          <p:nvPr/>
        </p:nvSpPr>
        <p:spPr>
          <a:xfrm>
            <a:off x="147955" y="910590"/>
            <a:ext cx="8848090" cy="3322955"/>
          </a:xfrm>
          <a:prstGeom prst="rect">
            <a:avLst/>
          </a:prstGeom>
          <a:solidFill>
            <a:schemeClr val="bg1">
              <a:alpha val="73000"/>
            </a:schemeClr>
          </a:solidFill>
          <a:ln w="9525">
            <a:noFill/>
          </a:ln>
        </p:spPr>
        <p:txBody>
          <a:bodyPr wrap="square" anchor="t">
            <a:spAutoFit/>
          </a:bodyPr>
          <a:p>
            <a:pPr>
              <a:lnSpc>
                <a:spcPct val="140000"/>
              </a:lnSpc>
              <a:spcBef>
                <a:spcPct val="50000"/>
              </a:spcBef>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zh-CN" sz="3000" b="1" dirty="0">
                <a:latin typeface="黑体" panose="02010609060101010101" pitchFamily="49" charset="-122"/>
                <a:ea typeface="黑体" panose="02010609060101010101" pitchFamily="49" charset="-122"/>
                <a:cs typeface="黑体" panose="02010609060101010101" pitchFamily="49" charset="-122"/>
              </a:rPr>
              <a:t>1936年冬天，陈毅同志在梅山被敌人包围。  陈毅同志带着伤病伏在密密的草丛中20多天。考虑到难以脱身，便写了三首诗藏在衣袋里。不久，敌人一无所获，便悻悻解围而去。今天，我们学习的</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《梅岭三章》</a:t>
            </a:r>
            <a:r>
              <a:rPr lang="zh-CN" altLang="zh-CN" sz="3000" b="1" dirty="0">
                <a:latin typeface="黑体" panose="02010609060101010101" pitchFamily="49" charset="-122"/>
                <a:ea typeface="黑体" panose="02010609060101010101" pitchFamily="49" charset="-122"/>
                <a:cs typeface="黑体" panose="02010609060101010101" pitchFamily="49" charset="-122"/>
              </a:rPr>
              <a:t>便是陈毅同志当时写的</a:t>
            </a: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“绝命诗”</a:t>
            </a:r>
            <a:r>
              <a:rPr lang="zh-CN" altLang="zh-CN" sz="3000" b="1" dirty="0">
                <a:latin typeface="黑体" panose="02010609060101010101" pitchFamily="49" charset="-122"/>
                <a:ea typeface="黑体" panose="02010609060101010101" pitchFamily="49" charset="-122"/>
                <a:cs typeface="黑体" panose="02010609060101010101" pitchFamily="49" charset="-122"/>
              </a:rPr>
              <a:t>。</a:t>
            </a:r>
            <a:endParaRPr lang="zh-CN" altLang="zh-CN"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28774" name="矩形 2"/>
          <p:cNvSpPr>
            <a:spLocks noChangeArrowheads="1"/>
          </p:cNvSpPr>
          <p:nvPr/>
        </p:nvSpPr>
        <p:spPr bwMode="auto">
          <a:xfrm>
            <a:off x="723265" y="821055"/>
            <a:ext cx="5930265" cy="645160"/>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3.如何理解“人间遍种自由花”？</a:t>
            </a:r>
            <a:endPar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矩形 21"/>
          <p:cNvSpPr/>
          <p:nvPr/>
        </p:nvSpPr>
        <p:spPr>
          <a:xfrm>
            <a:off x="367665" y="1863725"/>
            <a:ext cx="8587105" cy="2030095"/>
          </a:xfrm>
          <a:prstGeom prst="rect">
            <a:avLst/>
          </a:prstGeom>
          <a:solidFill>
            <a:srgbClr val="CF3A34">
              <a:alpha val="18000"/>
            </a:srgbClr>
          </a:solidFill>
        </p:spPr>
        <p:txBody>
          <a:bodyPr wrap="square">
            <a:spAutoFit/>
          </a:bodyPr>
          <a:lstStyle/>
          <a:p>
            <a:pPr eaLnBrk="1" hangingPunct="1">
              <a:lnSpc>
                <a:spcPct val="140000"/>
              </a:lnSpc>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“自由花”</a:t>
            </a:r>
            <a:r>
              <a:rPr lang="zh-CN" altLang="en-US" sz="3000" b="1">
                <a:solidFill>
                  <a:srgbClr val="FF00FF"/>
                </a:solidFill>
                <a:latin typeface="黑体" panose="02010609060101010101" pitchFamily="49" charset="-122"/>
                <a:ea typeface="黑体" panose="02010609060101010101" pitchFamily="49" charset="-122"/>
              </a:rPr>
              <a:t>借喻革命成功、大众解放的美好前景</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，指革命理想必将在全世界实现，反动派必将失败，自由幸福的美好理想必将实现。</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a:xfrm>
          <a:off x="0" y="0"/>
          <a:ext cx="0" cy="0"/>
          <a:chOff x="0" y="0"/>
          <a:chExt cx="0" cy="0"/>
        </a:xfrm>
      </p:grpSpPr>
      <p:sp>
        <p:nvSpPr>
          <p:cNvPr id="18" name="矩形 2"/>
          <p:cNvSpPr>
            <a:spLocks noChangeArrowheads="1"/>
          </p:cNvSpPr>
          <p:nvPr/>
        </p:nvSpPr>
        <p:spPr bwMode="auto">
          <a:xfrm>
            <a:off x="3065780" y="416560"/>
            <a:ext cx="3011805" cy="2933065"/>
          </a:xfrm>
          <a:prstGeom prst="rect">
            <a:avLst/>
          </a:prstGeom>
          <a:solidFill>
            <a:srgbClr val="0766D4">
              <a:alpha val="18000"/>
            </a:srgbClr>
          </a:solidFill>
          <a:ln>
            <a:noFill/>
          </a:ln>
        </p:spPr>
        <p:txBody>
          <a:bodyPr wrap="square">
            <a:spAutoFit/>
          </a:bodyPr>
          <a:lstStyle/>
          <a:p>
            <a:pPr algn="ctr">
              <a:lnSpc>
                <a:spcPct val="100000"/>
              </a:lnSpc>
              <a:defRPr/>
            </a:pPr>
            <a:r>
              <a:rPr lang="zh-CN" altLang="en-US" sz="2800" b="1" dirty="0">
                <a:solidFill>
                  <a:srgbClr val="0000FF"/>
                </a:solidFill>
                <a:latin typeface="华文楷体" panose="02010600040101010101" charset="-122"/>
                <a:ea typeface="华文楷体" panose="02010600040101010101" charset="-122"/>
              </a:rPr>
              <a:t>三</a:t>
            </a:r>
            <a:endParaRPr lang="zh-CN" altLang="en-US" sz="2800" b="1" dirty="0">
              <a:solidFill>
                <a:srgbClr val="0000FF"/>
              </a:solidFill>
              <a:latin typeface="华文楷体" panose="02010600040101010101" charset="-122"/>
              <a:ea typeface="华文楷体" panose="02010600040101010101" charset="-122"/>
            </a:endParaRPr>
          </a:p>
          <a:p>
            <a:pPr algn="ctr">
              <a:lnSpc>
                <a:spcPct val="140000"/>
              </a:lnSpc>
              <a:defRPr/>
            </a:pPr>
            <a:r>
              <a:rPr lang="zh-CN" altLang="en-US" sz="2800" b="1" dirty="0">
                <a:solidFill>
                  <a:srgbClr val="0000FF"/>
                </a:solidFill>
                <a:latin typeface="华文楷体" panose="02010600040101010101" charset="-122"/>
                <a:ea typeface="华文楷体" panose="02010600040101010101" charset="-122"/>
              </a:rPr>
              <a:t>投身革命即为家，血雨腥风应有涯。</a:t>
            </a:r>
            <a:endParaRPr lang="zh-CN" altLang="en-US" sz="2800" b="1" dirty="0">
              <a:solidFill>
                <a:srgbClr val="0000FF"/>
              </a:solidFill>
              <a:latin typeface="华文楷体" panose="02010600040101010101" charset="-122"/>
              <a:ea typeface="华文楷体" panose="02010600040101010101" charset="-122"/>
            </a:endParaRPr>
          </a:p>
          <a:p>
            <a:pPr algn="ctr">
              <a:lnSpc>
                <a:spcPct val="140000"/>
              </a:lnSpc>
              <a:defRPr/>
            </a:pPr>
            <a:r>
              <a:rPr lang="zh-CN" altLang="en-US" sz="2800" b="1" dirty="0">
                <a:solidFill>
                  <a:srgbClr val="0000FF"/>
                </a:solidFill>
                <a:latin typeface="华文楷体" panose="02010600040101010101" charset="-122"/>
                <a:ea typeface="华文楷体" panose="02010600040101010101" charset="-122"/>
              </a:rPr>
              <a:t>取义成仁今日事，人间遍种自由花。</a:t>
            </a:r>
            <a:endParaRPr lang="zh-CN" altLang="en-US" sz="2800" b="1" dirty="0">
              <a:solidFill>
                <a:srgbClr val="0000FF"/>
              </a:solidFill>
              <a:latin typeface="华文楷体" panose="02010600040101010101" charset="-122"/>
              <a:ea typeface="华文楷体" panose="02010600040101010101" charset="-122"/>
            </a:endParaRPr>
          </a:p>
        </p:txBody>
      </p:sp>
      <p:sp>
        <p:nvSpPr>
          <p:cNvPr id="35" name="TextBox 3"/>
          <p:cNvSpPr txBox="1">
            <a:spLocks noChangeArrowheads="1"/>
          </p:cNvSpPr>
          <p:nvPr/>
        </p:nvSpPr>
        <p:spPr bwMode="auto">
          <a:xfrm>
            <a:off x="1765485" y="1066901"/>
            <a:ext cx="675005" cy="1784570"/>
          </a:xfrm>
          <a:prstGeom prst="rect">
            <a:avLst/>
          </a:prstGeom>
          <a:solidFill>
            <a:srgbClr val="FFFF00">
              <a:alpha val="5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C00000"/>
                </a:solidFill>
                <a:latin typeface="黑体" panose="02010609060101010101" pitchFamily="49" charset="-122"/>
                <a:ea typeface="黑体" panose="02010609060101010101" pitchFamily="49" charset="-122"/>
              </a:rPr>
              <a:t>展望未来</a:t>
            </a:r>
            <a:endParaRPr lang="zh-CN" altLang="en-US" sz="3200" b="1" dirty="0">
              <a:solidFill>
                <a:srgbClr val="C00000"/>
              </a:solidFill>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295275" y="3537585"/>
            <a:ext cx="8553450" cy="1198880"/>
          </a:xfrm>
          <a:prstGeom prst="rect">
            <a:avLst/>
          </a:prstGeom>
          <a:solidFill>
            <a:schemeClr val="bg1">
              <a:alpha val="1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100" b="1">
                <a:solidFill>
                  <a:srgbClr val="0000FF"/>
                </a:solidFill>
                <a:latin typeface="楷体" panose="02010609060101010101" pitchFamily="49" charset="-122"/>
                <a:ea typeface="楷体" panose="02010609060101010101" pitchFamily="49" charset="-122"/>
              </a:rPr>
              <a:t>    </a:t>
            </a:r>
            <a:r>
              <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rPr>
              <a:t>思考：预言反动派必将失败，自由幸福的美好理想必将实现的是哪一句？</a:t>
            </a:r>
            <a:endParaRPr lang="en-US" altLang="zh-CN"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2" name="直接连接符 1"/>
          <p:cNvCxnSpPr/>
          <p:nvPr/>
        </p:nvCxnSpPr>
        <p:spPr>
          <a:xfrm flipV="1">
            <a:off x="3162300" y="2715895"/>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162300" y="3242945"/>
            <a:ext cx="2561590" cy="1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par>
                                <p:cTn id="14" presetID="10" presetClass="entr" presetSubtype="0" fill="hold" grpId="1" nodeType="withEffect">
                                  <p:stCondLst>
                                    <p:cond delay="0"/>
                                  </p:stCondLst>
                                  <p:iterate type="lt">
                                    <p:tmPct val="0"/>
                                  </p:iterate>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fade">
                                      <p:cBhvr>
                                        <p:cTn id="16" dur="500"/>
                                        <p:tgtEl>
                                          <p:spTgt spid="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33"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18">
                                            <p:txEl>
                                              <p:pRg st="2" end="2"/>
                                            </p:txEl>
                                          </p:spTgt>
                                        </p:tgtEl>
                                        <p:attrNameLst>
                                          <p:attrName>fill.type</p:attrName>
                                        </p:attrNameLst>
                                      </p:cBhvr>
                                      <p:to>
                                        <p:strVal val="solid"/>
                                      </p:to>
                                    </p:set>
                                  </p:childTnLst>
                                </p:cTn>
                              </p:par>
                              <p:par>
                                <p:cTn id="36" presetID="16" presetClass="entr" presetSubtype="2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 grpId="0" bldLvl="0" animBg="1"/>
      <p:bldP spid="18" grpId="1" bldLvl="0" animBg="1"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14337" name="文本框 1"/>
          <p:cNvSpPr txBox="1"/>
          <p:nvPr/>
        </p:nvSpPr>
        <p:spPr>
          <a:xfrm>
            <a:off x="440055" y="586105"/>
            <a:ext cx="8263890" cy="645160"/>
          </a:xfrm>
          <a:prstGeom prst="rect">
            <a:avLst/>
          </a:prstGeom>
          <a:solidFill>
            <a:schemeClr val="bg1">
              <a:alpha val="18000"/>
            </a:schemeClr>
          </a:solidFill>
          <a:ln w="9525">
            <a:noFill/>
          </a:ln>
        </p:spPr>
        <p:txBody>
          <a:bodyPr wrap="square" anchor="t">
            <a:spAutoFit/>
          </a:bodyPr>
          <a:p>
            <a:pPr marL="342900" indent="-342900">
              <a:lnSpc>
                <a:spcPct val="120000"/>
              </a:lnSpc>
              <a:buFont typeface="Wingdings" panose="05000000000000000000" charset="0"/>
              <a:buChar char="u"/>
            </a:pPr>
            <a:r>
              <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rPr>
              <a:t>三首诗表现的精神内涵各有侧重，试分析比较。</a:t>
            </a:r>
            <a:endParaRPr lang="zh-CN" altLang="en-US" sz="30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Rectangle 3"/>
          <p:cNvSpPr/>
          <p:nvPr/>
        </p:nvSpPr>
        <p:spPr>
          <a:xfrm>
            <a:off x="1176655" y="1565910"/>
            <a:ext cx="6381750" cy="2306955"/>
          </a:xfrm>
          <a:prstGeom prst="rect">
            <a:avLst/>
          </a:prstGeom>
          <a:solidFill>
            <a:srgbClr val="CF3A34">
              <a:alpha val="18000"/>
            </a:srgbClr>
          </a:solidFill>
          <a:ln w="9525">
            <a:noFill/>
          </a:ln>
        </p:spPr>
        <p:txBody>
          <a:bodyPr wrap="square" anchor="t">
            <a:spAutoFit/>
          </a:bodyPr>
          <a:p>
            <a:pPr marL="457200" indent="-457200">
              <a:lnSpc>
                <a:spcPct val="150000"/>
              </a:lnSpc>
              <a:buClr>
                <a:srgbClr val="00CCFF"/>
              </a:buClr>
              <a:buFont typeface="Wingdings" panose="05000000000000000000" charset="0"/>
              <a:buChar char="u"/>
            </a:pPr>
            <a:r>
              <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第一首：革命到底的凛然正气；</a:t>
            </a:r>
            <a:endPar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50000"/>
              </a:lnSpc>
              <a:buClr>
                <a:srgbClr val="00CCFF"/>
              </a:buClr>
              <a:buFont typeface="Wingdings" panose="05000000000000000000" charset="0"/>
              <a:buChar char="u"/>
            </a:pPr>
            <a:r>
              <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第二首：视死如归的壮烈豪情；</a:t>
            </a:r>
            <a:endPar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50000"/>
              </a:lnSpc>
              <a:buClr>
                <a:srgbClr val="00CCFF"/>
              </a:buClr>
              <a:buFont typeface="Wingdings" panose="05000000000000000000" charset="0"/>
              <a:buChar char="u"/>
            </a:pPr>
            <a:r>
              <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第三首：革命胜利的坚定信念。 </a:t>
            </a:r>
            <a:endParaRPr lang="zh-CN" altLang="zh-CN"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5000"/>
          </a:blip>
          <a:stretch>
            <a:fillRect/>
          </a:stretch>
        </a:blipFill>
        <a:effectLst/>
      </p:bgPr>
    </p:bg>
    <p:spTree>
      <p:nvGrpSpPr>
        <p:cNvPr id="1" name=""/>
        <p:cNvGrpSpPr/>
        <p:nvPr/>
      </p:nvGrpSpPr>
      <p:grpSpPr/>
      <p:sp>
        <p:nvSpPr>
          <p:cNvPr id="2" name="TextBox 1"/>
          <p:cNvSpPr txBox="1">
            <a:spLocks noChangeArrowheads="1"/>
          </p:cNvSpPr>
          <p:nvPr/>
        </p:nvSpPr>
        <p:spPr bwMode="auto">
          <a:xfrm>
            <a:off x="808990" y="1671320"/>
            <a:ext cx="593725"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rPr>
              <a:t>梅</a:t>
            </a:r>
            <a:endParaRPr lang="zh-CN" altLang="en-US" sz="3200" b="1">
              <a:solidFill>
                <a:srgbClr val="FF0000"/>
              </a:solidFill>
              <a:latin typeface="黑体" panose="02010609060101010101" pitchFamily="49" charset="-122"/>
              <a:ea typeface="黑体" panose="02010609060101010101" pitchFamily="49" charset="-122"/>
            </a:endParaRP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rPr>
              <a:t>岭</a:t>
            </a:r>
            <a:endParaRPr lang="zh-CN" altLang="en-US" sz="3200" b="1">
              <a:solidFill>
                <a:srgbClr val="FF0000"/>
              </a:solidFill>
              <a:latin typeface="黑体" panose="02010609060101010101" pitchFamily="49" charset="-122"/>
              <a:ea typeface="黑体" panose="02010609060101010101" pitchFamily="49" charset="-122"/>
            </a:endParaRP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rPr>
              <a:t>三</a:t>
            </a:r>
            <a:endParaRPr lang="zh-CN" altLang="en-US" sz="3200" b="1">
              <a:solidFill>
                <a:srgbClr val="FF0000"/>
              </a:solidFill>
              <a:latin typeface="黑体" panose="02010609060101010101" pitchFamily="49" charset="-122"/>
              <a:ea typeface="黑体" panose="02010609060101010101" pitchFamily="49" charset="-122"/>
            </a:endParaRPr>
          </a:p>
          <a:p>
            <a:pPr eaLnBrk="1" hangingPunct="1">
              <a:buFont typeface="Arial" panose="020B0604020202020204" pitchFamily="34" charset="0"/>
              <a:buNone/>
            </a:pPr>
            <a:r>
              <a:rPr lang="zh-CN" altLang="en-US" sz="3200" b="1">
                <a:solidFill>
                  <a:srgbClr val="FF0000"/>
                </a:solidFill>
                <a:latin typeface="黑体" panose="02010609060101010101" pitchFamily="49" charset="-122"/>
                <a:ea typeface="黑体" panose="02010609060101010101" pitchFamily="49" charset="-122"/>
              </a:rPr>
              <a:t>章</a:t>
            </a:r>
            <a:endParaRPr lang="zh-CN" altLang="en-US" sz="3200" b="1">
              <a:solidFill>
                <a:srgbClr val="FF0000"/>
              </a:solidFill>
              <a:latin typeface="黑体" panose="02010609060101010101" pitchFamily="49" charset="-122"/>
              <a:ea typeface="黑体" panose="02010609060101010101" pitchFamily="49" charset="-122"/>
            </a:endParaRPr>
          </a:p>
        </p:txBody>
      </p:sp>
      <p:sp>
        <p:nvSpPr>
          <p:cNvPr id="5" name="TextBox 4"/>
          <p:cNvSpPr txBox="1">
            <a:spLocks noChangeArrowheads="1"/>
          </p:cNvSpPr>
          <p:nvPr/>
        </p:nvSpPr>
        <p:spPr bwMode="auto">
          <a:xfrm>
            <a:off x="1788161" y="1027220"/>
            <a:ext cx="16129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rPr>
              <a:t>回首征程</a:t>
            </a:r>
            <a:endParaRPr lang="en-US" altLang="zh-CN" sz="2800" b="1">
              <a:solidFill>
                <a:srgbClr val="0000FF"/>
              </a:solidFill>
              <a:latin typeface="黑体" panose="02010609060101010101" pitchFamily="49" charset="-122"/>
              <a:ea typeface="黑体" panose="02010609060101010101" pitchFamily="49" charset="-122"/>
            </a:endParaRPr>
          </a:p>
          <a:p>
            <a:pPr eaLnBrk="1" hangingPunct="1">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rPr>
              <a:t>（个人）</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0" name="TextBox 9"/>
          <p:cNvSpPr txBox="1">
            <a:spLocks noChangeArrowheads="1"/>
          </p:cNvSpPr>
          <p:nvPr/>
        </p:nvSpPr>
        <p:spPr bwMode="auto">
          <a:xfrm>
            <a:off x="1848485" y="3906309"/>
            <a:ext cx="16129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rPr>
              <a:t>展望未来</a:t>
            </a:r>
            <a:endParaRPr lang="en-US" altLang="zh-CN" sz="2800" b="1">
              <a:solidFill>
                <a:srgbClr val="0000FF"/>
              </a:solidFill>
              <a:latin typeface="黑体" panose="02010609060101010101" pitchFamily="49" charset="-122"/>
              <a:ea typeface="黑体" panose="02010609060101010101" pitchFamily="49" charset="-122"/>
            </a:endParaRPr>
          </a:p>
          <a:p>
            <a:pPr eaLnBrk="1" hangingPunct="1"/>
            <a:r>
              <a:rPr lang="zh-CN" altLang="en-US" sz="2800" b="1">
                <a:solidFill>
                  <a:srgbClr val="0000FF"/>
                </a:solidFill>
                <a:latin typeface="黑体" panose="02010609060101010101" pitchFamily="49" charset="-122"/>
                <a:ea typeface="黑体" panose="02010609060101010101" pitchFamily="49" charset="-122"/>
              </a:rPr>
              <a:t>（事业）</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1" name="TextBox 10"/>
          <p:cNvSpPr txBox="1">
            <a:spLocks noChangeArrowheads="1"/>
          </p:cNvSpPr>
          <p:nvPr/>
        </p:nvSpPr>
        <p:spPr bwMode="auto">
          <a:xfrm>
            <a:off x="1829435" y="2467611"/>
            <a:ext cx="16129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rPr>
              <a:t>勉励战友</a:t>
            </a:r>
            <a:endParaRPr lang="en-US" altLang="zh-CN" sz="2800" b="1">
              <a:solidFill>
                <a:srgbClr val="0000FF"/>
              </a:solidFill>
              <a:latin typeface="黑体" panose="02010609060101010101" pitchFamily="49" charset="-122"/>
              <a:ea typeface="黑体" panose="02010609060101010101" pitchFamily="49" charset="-122"/>
            </a:endParaRPr>
          </a:p>
          <a:p>
            <a:pPr eaLnBrk="1" hangingPunct="1"/>
            <a:r>
              <a:rPr lang="zh-CN" altLang="en-US" sz="2800" b="1">
                <a:solidFill>
                  <a:srgbClr val="0000FF"/>
                </a:solidFill>
                <a:latin typeface="黑体" panose="02010609060101010101" pitchFamily="49" charset="-122"/>
                <a:ea typeface="黑体" panose="02010609060101010101" pitchFamily="49" charset="-122"/>
              </a:rPr>
              <a:t>（战友）</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14" name="左大括号 13"/>
          <p:cNvSpPr/>
          <p:nvPr/>
        </p:nvSpPr>
        <p:spPr>
          <a:xfrm>
            <a:off x="1626235" y="956310"/>
            <a:ext cx="222885" cy="3902710"/>
          </a:xfrm>
          <a:prstGeom prst="leftBrace">
            <a:avLst>
              <a:gd name="adj1" fmla="val 5208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800" b="1">
              <a:latin typeface="黑体" panose="02010609060101010101" pitchFamily="49" charset="-122"/>
              <a:ea typeface="黑体" panose="02010609060101010101" pitchFamily="49" charset="-122"/>
            </a:endParaRPr>
          </a:p>
        </p:txBody>
      </p:sp>
      <p:sp>
        <p:nvSpPr>
          <p:cNvPr id="25" name="TextBox 4"/>
          <p:cNvSpPr txBox="1">
            <a:spLocks noChangeArrowheads="1"/>
          </p:cNvSpPr>
          <p:nvPr/>
        </p:nvSpPr>
        <p:spPr bwMode="auto">
          <a:xfrm>
            <a:off x="3553460" y="956523"/>
            <a:ext cx="34004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rPr>
              <a:t>招旧部（继续战斗）</a:t>
            </a:r>
            <a:endParaRPr lang="zh-CN" altLang="en-US" sz="2800" b="1">
              <a:latin typeface="黑体" panose="02010609060101010101" pitchFamily="49" charset="-122"/>
              <a:ea typeface="黑体" panose="02010609060101010101" pitchFamily="49" charset="-122"/>
            </a:endParaRPr>
          </a:p>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sym typeface="+mn-ea"/>
              </a:rPr>
              <a:t>斩阎罗（至死不渝）</a:t>
            </a:r>
            <a:endParaRPr lang="zh-CN" altLang="en-US" sz="2800" b="1">
              <a:latin typeface="黑体" panose="02010609060101010101" pitchFamily="49" charset="-122"/>
              <a:ea typeface="黑体" panose="02010609060101010101" pitchFamily="49" charset="-122"/>
            </a:endParaRPr>
          </a:p>
        </p:txBody>
      </p:sp>
      <p:sp>
        <p:nvSpPr>
          <p:cNvPr id="19" name="左大括号 18"/>
          <p:cNvSpPr/>
          <p:nvPr/>
        </p:nvSpPr>
        <p:spPr>
          <a:xfrm>
            <a:off x="3461385" y="1027430"/>
            <a:ext cx="113030" cy="882015"/>
          </a:xfrm>
          <a:prstGeom prst="leftBrace">
            <a:avLst>
              <a:gd name="adj1" fmla="val 5208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800" b="1">
              <a:latin typeface="黑体" panose="02010609060101010101" pitchFamily="49" charset="-122"/>
              <a:ea typeface="黑体" panose="02010609060101010101" pitchFamily="49" charset="-122"/>
            </a:endParaRPr>
          </a:p>
        </p:txBody>
      </p:sp>
      <p:sp>
        <p:nvSpPr>
          <p:cNvPr id="7" name="矩形 6"/>
          <p:cNvSpPr>
            <a:spLocks noChangeArrowheads="1"/>
          </p:cNvSpPr>
          <p:nvPr/>
        </p:nvSpPr>
        <p:spPr bwMode="auto">
          <a:xfrm>
            <a:off x="7511733" y="1602952"/>
            <a:ext cx="1167765" cy="24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ctr" eaLnBrk="1" hangingPunct="1"/>
            <a:r>
              <a:rPr lang="zh-CN" altLang="en-US" sz="3200" b="1">
                <a:solidFill>
                  <a:srgbClr val="FF00FF"/>
                </a:solidFill>
                <a:latin typeface="黑体" panose="02010609060101010101" pitchFamily="49" charset="-122"/>
                <a:ea typeface="黑体" panose="02010609060101010101" pitchFamily="49" charset="-122"/>
              </a:rPr>
              <a:t>乐观坚定</a:t>
            </a:r>
            <a:endParaRPr lang="zh-CN" altLang="en-US" sz="3200" b="1">
              <a:solidFill>
                <a:srgbClr val="FF00FF"/>
              </a:solidFill>
              <a:latin typeface="黑体" panose="02010609060101010101" pitchFamily="49" charset="-122"/>
              <a:ea typeface="黑体" panose="02010609060101010101" pitchFamily="49" charset="-122"/>
            </a:endParaRPr>
          </a:p>
          <a:p>
            <a:pPr algn="ctr" eaLnBrk="1" hangingPunct="1"/>
            <a:r>
              <a:rPr lang="zh-CN" altLang="en-US" sz="3200" b="1">
                <a:solidFill>
                  <a:srgbClr val="FF00FF"/>
                </a:solidFill>
                <a:latin typeface="黑体" panose="02010609060101010101" pitchFamily="49" charset="-122"/>
                <a:ea typeface="黑体" panose="02010609060101010101" pitchFamily="49" charset="-122"/>
              </a:rPr>
              <a:t>视死如归</a:t>
            </a:r>
            <a:endParaRPr lang="zh-CN" altLang="en-US" sz="3200" b="1">
              <a:solidFill>
                <a:srgbClr val="FF00FF"/>
              </a:solidFill>
              <a:latin typeface="黑体" panose="02010609060101010101" pitchFamily="49" charset="-122"/>
              <a:ea typeface="黑体" panose="02010609060101010101" pitchFamily="49" charset="-122"/>
            </a:endParaRPr>
          </a:p>
        </p:txBody>
      </p:sp>
      <p:sp>
        <p:nvSpPr>
          <p:cNvPr id="22" name="TextBox 4"/>
          <p:cNvSpPr txBox="1">
            <a:spLocks noChangeArrowheads="1"/>
          </p:cNvSpPr>
          <p:nvPr/>
        </p:nvSpPr>
        <p:spPr bwMode="auto">
          <a:xfrm>
            <a:off x="3553460" y="2467823"/>
            <a:ext cx="375793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rPr>
              <a:t>头悬国门（死不瞑目）</a:t>
            </a:r>
            <a:endParaRPr lang="zh-CN" altLang="en-US" sz="2800" b="1">
              <a:latin typeface="黑体" panose="02010609060101010101" pitchFamily="49" charset="-122"/>
              <a:ea typeface="黑体" panose="02010609060101010101" pitchFamily="49" charset="-122"/>
            </a:endParaRPr>
          </a:p>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sym typeface="+mn-ea"/>
              </a:rPr>
              <a:t>诸君努力（激励战斗）</a:t>
            </a:r>
            <a:endParaRPr lang="zh-CN" altLang="en-US" sz="2800" b="1">
              <a:latin typeface="黑体" panose="02010609060101010101" pitchFamily="49" charset="-122"/>
              <a:ea typeface="黑体" panose="02010609060101010101" pitchFamily="49" charset="-122"/>
            </a:endParaRPr>
          </a:p>
        </p:txBody>
      </p:sp>
      <p:sp>
        <p:nvSpPr>
          <p:cNvPr id="24" name="左大括号 23"/>
          <p:cNvSpPr/>
          <p:nvPr/>
        </p:nvSpPr>
        <p:spPr>
          <a:xfrm>
            <a:off x="3401060" y="2467610"/>
            <a:ext cx="152400" cy="952500"/>
          </a:xfrm>
          <a:prstGeom prst="leftBrace">
            <a:avLst>
              <a:gd name="adj1" fmla="val 5208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800" b="1">
              <a:latin typeface="黑体" panose="02010609060101010101" pitchFamily="49" charset="-122"/>
              <a:ea typeface="黑体" panose="02010609060101010101" pitchFamily="49" charset="-122"/>
            </a:endParaRPr>
          </a:p>
        </p:txBody>
      </p:sp>
      <p:sp>
        <p:nvSpPr>
          <p:cNvPr id="29" name="TextBox 4"/>
          <p:cNvSpPr txBox="1">
            <a:spLocks noChangeArrowheads="1"/>
          </p:cNvSpPr>
          <p:nvPr/>
        </p:nvSpPr>
        <p:spPr bwMode="auto">
          <a:xfrm>
            <a:off x="3553143" y="3906521"/>
            <a:ext cx="375793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rPr>
              <a:t>事业必胜（信念坚定）</a:t>
            </a:r>
            <a:endParaRPr lang="zh-CN" altLang="en-US" sz="2800" b="1">
              <a:latin typeface="黑体" panose="02010609060101010101" pitchFamily="49" charset="-122"/>
              <a:ea typeface="黑体" panose="02010609060101010101" pitchFamily="49" charset="-122"/>
            </a:endParaRPr>
          </a:p>
          <a:p>
            <a:pPr algn="l" eaLnBrk="1" hangingPunct="1">
              <a:lnSpc>
                <a:spcPct val="100000"/>
              </a:lnSpc>
              <a:buFont typeface="Arial" panose="020B0604020202020204" pitchFamily="34" charset="0"/>
              <a:buNone/>
            </a:pPr>
            <a:r>
              <a:rPr lang="zh-CN" altLang="en-US" sz="2800" b="1">
                <a:latin typeface="黑体" panose="02010609060101010101" pitchFamily="49" charset="-122"/>
                <a:ea typeface="黑体" panose="02010609060101010101" pitchFamily="49" charset="-122"/>
                <a:sym typeface="+mn-ea"/>
              </a:rPr>
              <a:t>未来可期（充满信心）</a:t>
            </a:r>
            <a:endParaRPr lang="zh-CN" altLang="en-US" sz="2800" b="1">
              <a:latin typeface="黑体" panose="02010609060101010101" pitchFamily="49" charset="-122"/>
              <a:ea typeface="黑体" panose="02010609060101010101" pitchFamily="49" charset="-122"/>
            </a:endParaRPr>
          </a:p>
        </p:txBody>
      </p:sp>
      <p:sp>
        <p:nvSpPr>
          <p:cNvPr id="31" name="左大括号 30"/>
          <p:cNvSpPr/>
          <p:nvPr/>
        </p:nvSpPr>
        <p:spPr>
          <a:xfrm>
            <a:off x="3401060" y="3906520"/>
            <a:ext cx="152400" cy="953135"/>
          </a:xfrm>
          <a:prstGeom prst="leftBrace">
            <a:avLst>
              <a:gd name="adj1" fmla="val 5208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800" b="1">
              <a:latin typeface="黑体" panose="02010609060101010101" pitchFamily="49" charset="-122"/>
              <a:ea typeface="黑体" panose="02010609060101010101" pitchFamily="49" charset="-122"/>
            </a:endParaRPr>
          </a:p>
        </p:txBody>
      </p:sp>
      <p:sp>
        <p:nvSpPr>
          <p:cNvPr id="33" name="左大括号 32"/>
          <p:cNvSpPr/>
          <p:nvPr/>
        </p:nvSpPr>
        <p:spPr>
          <a:xfrm flipH="1">
            <a:off x="7186930" y="956310"/>
            <a:ext cx="254000" cy="3902710"/>
          </a:xfrm>
          <a:prstGeom prst="leftBrace">
            <a:avLst>
              <a:gd name="adj1" fmla="val 52083"/>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800" b="1">
              <a:latin typeface="黑体" panose="02010609060101010101" pitchFamily="49" charset="-122"/>
              <a:ea typeface="黑体" panose="02010609060101010101" pitchFamily="49" charset="-122"/>
            </a:endParaRPr>
          </a:p>
        </p:txBody>
      </p:sp>
      <p:grpSp>
        <p:nvGrpSpPr>
          <p:cNvPr id="3" name="组合 2"/>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8"/>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板书设计</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4" grpId="0" bldLvl="0" animBg="1"/>
      <p:bldP spid="25" grpId="0"/>
      <p:bldP spid="19" grpId="0" bldLvl="0" animBg="1"/>
      <p:bldP spid="7" grpId="0"/>
      <p:bldP spid="22" grpId="0"/>
      <p:bldP spid="24" grpId="0" bldLvl="0" animBg="1"/>
      <p:bldP spid="29" grpId="0"/>
      <p:bldP spid="31" grpId="0" bldLvl="0" animBg="1"/>
      <p:bldP spid="3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6000"/>
          </a:blip>
          <a:stretch>
            <a:fillRect/>
          </a:stretch>
        </a:blipFill>
        <a:effectLst/>
      </p:bgPr>
    </p:bg>
    <p:spTree>
      <p:nvGrpSpPr>
        <p:cNvPr id="1" name=""/>
        <p:cNvGrpSpPr/>
        <p:nvPr/>
      </p:nvGrpSpPr>
      <p:grpSpPr/>
      <p:grpSp>
        <p:nvGrpSpPr>
          <p:cNvPr id="14" name="组合 13"/>
          <p:cNvGrpSpPr/>
          <p:nvPr/>
        </p:nvGrpSpPr>
        <p:grpSpPr>
          <a:xfrm>
            <a:off x="317500" y="401294"/>
            <a:ext cx="8093075" cy="4931410"/>
            <a:chOff x="-117" y="1130"/>
            <a:chExt cx="12745" cy="8993"/>
          </a:xfrm>
        </p:grpSpPr>
        <p:sp>
          <p:nvSpPr>
            <p:cNvPr id="9" name="圆角矩形 8"/>
            <p:cNvSpPr/>
            <p:nvPr/>
          </p:nvSpPr>
          <p:spPr>
            <a:xfrm>
              <a:off x="-117" y="2487"/>
              <a:ext cx="10319" cy="6891"/>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a:p>
          </p:txBody>
        </p:sp>
        <p:pic>
          <p:nvPicPr>
            <p:cNvPr id="10" name="图片 2" descr="office6\wpsassist\cache\A000220150322H54PPIC"/>
            <p:cNvPicPr>
              <a:picLocks noChangeAspect="1" noChangeArrowheads="1"/>
            </p:cNvPicPr>
            <p:nvPr/>
          </p:nvPicPr>
          <p:blipFill>
            <a:blip r:embed="rId2" cstate="email"/>
            <a:srcRect/>
            <a:stretch>
              <a:fillRect/>
            </a:stretch>
          </p:blipFill>
          <p:spPr bwMode="auto">
            <a:xfrm rot="16800000">
              <a:off x="6774" y="4269"/>
              <a:ext cx="8993"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3" name="Rectangle 11"/>
          <p:cNvSpPr>
            <a:spLocks noChangeArrowheads="1"/>
          </p:cNvSpPr>
          <p:nvPr/>
        </p:nvSpPr>
        <p:spPr bwMode="auto">
          <a:xfrm>
            <a:off x="475615" y="1211580"/>
            <a:ext cx="6236970" cy="3646170"/>
          </a:xfrm>
          <a:prstGeom prst="rect">
            <a:avLst/>
          </a:prstGeom>
          <a:noFill/>
          <a:ln w="9525">
            <a:noFill/>
            <a:miter lim="800000"/>
          </a:ln>
          <a:effectLst/>
        </p:spPr>
        <p:txBody>
          <a:bodyPr wrap="square">
            <a:spAutoFit/>
          </a:bodyPr>
          <a:p>
            <a:pPr marL="0" marR="0" lvl="0" indent="622300" algn="l" defTabSz="457200" rtl="0" eaLnBrk="0" fontAlgn="base" latinLnBrk="0" hangingPunct="0">
              <a:lnSpc>
                <a:spcPct val="110000"/>
              </a:lnSpc>
              <a:spcBef>
                <a:spcPct val="0"/>
              </a:spcBef>
              <a:spcAft>
                <a:spcPct val="0"/>
              </a:spcAft>
              <a:buClrTx/>
              <a:buSzTx/>
              <a:buFontTx/>
              <a:buNone/>
              <a:defRPr/>
            </a:pPr>
            <a:r>
              <a:rPr kumimoji="0" lang="en-US" altLang="zh-CN" sz="30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rPr>
              <a:t>这三首诗，诗人回首征程，将牺牲视作“移师新战区”，豪情满怀；勉励战友，激励后死者努力作战，以捷报告慰死者；展望未来，革命信念乐观坚定。全诗表现了诗人视死如归的气概和誓与反动派血战到底的革命精神。</a:t>
            </a:r>
            <a:endParaRPr kumimoji="0" lang="zh-CN" altLang="en-US" sz="30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3" cstate="print"/>
            <a:stretch>
              <a:fillRect/>
            </a:stretch>
          </p:blipFill>
          <p:spPr>
            <a:xfrm>
              <a:off x="923" y="1552"/>
              <a:ext cx="3695" cy="882"/>
            </a:xfrm>
            <a:prstGeom prst="rect">
              <a:avLst/>
            </a:prstGeom>
          </p:spPr>
        </p:pic>
        <p:sp>
          <p:nvSpPr>
            <p:cNvPr id="2" name="文本框 1"/>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课文小结</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03"/>
                                        </p:tgtEl>
                                        <p:attrNameLst>
                                          <p:attrName>style.visibility</p:attrName>
                                        </p:attrNameLst>
                                      </p:cBhvr>
                                      <p:to>
                                        <p:strVal val="visible"/>
                                      </p:to>
                                    </p:set>
                                    <p:animEffect transition="in" filter="fade">
                                      <p:cBhvr>
                                        <p:cTn id="12"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2" name="文本框 5"/>
          <p:cNvSpPr txBox="1"/>
          <p:nvPr/>
        </p:nvSpPr>
        <p:spPr>
          <a:xfrm>
            <a:off x="418465" y="1228725"/>
            <a:ext cx="8454390" cy="3408045"/>
          </a:xfrm>
          <a:prstGeom prst="rect">
            <a:avLst/>
          </a:prstGeom>
          <a:solidFill>
            <a:schemeClr val="bg1">
              <a:alpha val="28000"/>
            </a:schemeClr>
          </a:solidFill>
          <a:ln w="9525">
            <a:noFill/>
          </a:ln>
        </p:spPr>
        <p:txBody>
          <a:bodyPr wrap="square" anchor="t">
            <a:spAutoFit/>
          </a:bodyPr>
          <a:p>
            <a:pPr>
              <a:lnSpc>
                <a:spcPct val="11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①想象、理想相结合充分表达了诗人的无产阶级革命家的伟大气魄。</a:t>
            </a:r>
            <a:r>
              <a:rPr lang="zh-CN"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如第一首中一、二句写了创业艰难的现实。三、四句便借助想象，用“去泉台”“招旧部”“斩阎罗”抒发豪迈的革命胸襟。第二首、第三首想象“捷报飞来当纸钱”“人间遍种自由花”，都是在写实的基础上进行的浪漫主义的写法，表达作者强烈的思想感情，加强了诗的艺术感染力。</a:t>
            </a:r>
            <a:endParaRPr lang="zh-CN"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grpSp>
        <p:nvGrpSpPr>
          <p:cNvPr id="7" name="组合 6"/>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8"/>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写作特色</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20481" name="文本框 5"/>
          <p:cNvSpPr txBox="1"/>
          <p:nvPr/>
        </p:nvSpPr>
        <p:spPr>
          <a:xfrm>
            <a:off x="588645" y="683260"/>
            <a:ext cx="8242300" cy="4225925"/>
          </a:xfrm>
          <a:prstGeom prst="rect">
            <a:avLst/>
          </a:prstGeom>
          <a:solidFill>
            <a:schemeClr val="bg1">
              <a:alpha val="28000"/>
            </a:schemeClr>
          </a:solidFill>
          <a:ln w="9525">
            <a:noFill/>
          </a:ln>
        </p:spPr>
        <p:txBody>
          <a:bodyPr wrap="square" anchor="t">
            <a:spAutoFit/>
          </a:bodyPr>
          <a:p>
            <a:pPr>
              <a:lnSpc>
                <a:spcPct val="12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②借代和引用。</a:t>
            </a:r>
            <a:r>
              <a:rPr lang="zh-CN"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如第三首多次用了借代和引用的修辞手法。“阎罗”是旧时所说的地狱之王，作者引用来比作人间的反动统治者。又如“旌旗”，原是旗帜的通称，这里借来指代军队或武装力量；“烽烟”，原是古代边境用以报警的烟火，这里借来指代战争。这些修辞的运用，形象贴切，暗含了诗人愿意为了革命做牺牲的大无畏精神和坚信革命必胜的坚定信念。</a:t>
            </a:r>
            <a:endParaRPr lang="zh-CN" altLang="zh-CN"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arn(inVertical)">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a:xfrm>
          <a:off x="0" y="0"/>
          <a:ext cx="0" cy="0"/>
          <a:chOff x="0" y="0"/>
          <a:chExt cx="0" cy="0"/>
        </a:xfrm>
      </p:grpSpPr>
      <p:sp>
        <p:nvSpPr>
          <p:cNvPr id="7" name="矩形 6"/>
          <p:cNvSpPr>
            <a:spLocks noChangeArrowheads="1"/>
          </p:cNvSpPr>
          <p:nvPr/>
        </p:nvSpPr>
        <p:spPr bwMode="auto">
          <a:xfrm>
            <a:off x="297180" y="1566545"/>
            <a:ext cx="8549640" cy="2011045"/>
          </a:xfrm>
          <a:prstGeom prst="rect">
            <a:avLst/>
          </a:prstGeom>
          <a:solidFill>
            <a:srgbClr val="CF3A34">
              <a:alpha val="39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30000"/>
              </a:lnSpc>
              <a:buFont typeface="Arial" panose="020B0604020202020204" pitchFamily="34" charset="0"/>
              <a:buNone/>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梅岭三章</a:t>
            </a:r>
            <a:r>
              <a:rPr lang="en-US" altLang="zh-CN" sz="3200" b="1" dirty="0">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中显示的为民族解放、为理想和自由不惜牺牲生命的精神，在古今许多诗作中都有所体现，请再找出几个这样的例子</a:t>
            </a:r>
            <a:r>
              <a:rPr lang="zh-CN" altLang="en-US" sz="3200" b="1"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8"/>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拓展提升</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p:cNvPicPr>
          <p:nvPr/>
        </p:nvPicPr>
        <p:blipFill>
          <a:blip r:embed="rId1" cstate="email"/>
          <a:srcRect/>
          <a:stretch>
            <a:fillRect/>
          </a:stretch>
        </p:blipFill>
        <p:spPr bwMode="auto">
          <a:xfrm>
            <a:off x="5671820" y="2503805"/>
            <a:ext cx="3014980" cy="227838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矩形 4"/>
          <p:cNvSpPr>
            <a:spLocks noChangeArrowheads="1"/>
          </p:cNvSpPr>
          <p:nvPr/>
        </p:nvSpPr>
        <p:spPr bwMode="auto">
          <a:xfrm>
            <a:off x="439420" y="1003300"/>
            <a:ext cx="4773295" cy="2651125"/>
          </a:xfrm>
          <a:prstGeom prst="rect">
            <a:avLst/>
          </a:prstGeom>
          <a:solidFill>
            <a:srgbClr val="0766D4">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3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夏日绝句</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30000"/>
              </a:lnSpc>
              <a:buFont typeface="Arial" panose="020B0604020202020204" pitchFamily="34" charset="0"/>
              <a:buNone/>
            </a:pPr>
            <a:r>
              <a:rPr lang="en-US" altLang="zh-CN" sz="32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宋</a:t>
            </a:r>
            <a:r>
              <a:rPr lang="en-US" altLang="zh-CN" sz="32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李清照</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3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生当作人杰，死亦为鬼雄。</a:t>
            </a:r>
            <a:endParaRPr lang="en-US" altLang="zh-CN"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3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至今思项羽，不肯过江东。</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ransition>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4"/>
          <p:cNvSpPr>
            <a:spLocks noChangeArrowheads="1"/>
          </p:cNvSpPr>
          <p:nvPr/>
        </p:nvSpPr>
        <p:spPr bwMode="auto">
          <a:xfrm>
            <a:off x="3706495" y="1022350"/>
            <a:ext cx="4935220" cy="3634740"/>
          </a:xfrm>
          <a:prstGeom prst="rect">
            <a:avLst/>
          </a:prstGeom>
          <a:solidFill>
            <a:srgbClr val="0766D4">
              <a:alpha val="28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2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春望</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20000"/>
              </a:lnSpc>
              <a:buFont typeface="Arial" panose="020B0604020202020204" pitchFamily="34" charset="0"/>
              <a:buNone/>
            </a:pPr>
            <a:r>
              <a:rPr lang="en-US" altLang="zh-CN" sz="3200" b="1" dirty="0">
                <a:solidFill>
                  <a:srgbClr val="0000FF"/>
                </a:solidFill>
                <a:latin typeface="华文新魏" panose="02010800040101010101" charset="-122"/>
                <a:ea typeface="华文新魏" panose="02010800040101010101" charset="-122"/>
                <a:cs typeface="华文新魏" panose="02010800040101010101" charset="-122"/>
                <a:sym typeface="+mn-ea"/>
              </a:rPr>
              <a:t>[</a:t>
            </a: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sym typeface="+mn-ea"/>
              </a:rPr>
              <a:t>唐</a:t>
            </a:r>
            <a:r>
              <a:rPr lang="en-US" altLang="zh-CN" sz="3200" b="1" dirty="0">
                <a:solidFill>
                  <a:srgbClr val="0000FF"/>
                </a:solidFill>
                <a:latin typeface="华文新魏" panose="02010800040101010101" charset="-122"/>
                <a:ea typeface="华文新魏" panose="02010800040101010101" charset="-122"/>
                <a:cs typeface="华文新魏" panose="02010800040101010101" charset="-122"/>
                <a:sym typeface="+mn-ea"/>
              </a:rPr>
              <a:t>]</a:t>
            </a: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杜甫</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2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国破山河在，城春草木深。</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2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感时花溅泪，恨别鸟惊心。</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2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烽火连三月，家书抵万金。</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a:p>
            <a:pPr algn="ctr" eaLnBrk="1" hangingPunct="1">
              <a:lnSpc>
                <a:spcPct val="120000"/>
              </a:lnSpc>
              <a:buFont typeface="Arial" panose="020B0604020202020204" pitchFamily="34" charset="0"/>
              <a:buNone/>
            </a:pPr>
            <a:r>
              <a:rPr lang="zh-CN" altLang="en-US" sz="3200" b="1" dirty="0">
                <a:solidFill>
                  <a:srgbClr val="0000FF"/>
                </a:solidFill>
                <a:latin typeface="华文新魏" panose="02010800040101010101" charset="-122"/>
                <a:ea typeface="华文新魏" panose="02010800040101010101" charset="-122"/>
                <a:cs typeface="华文新魏" panose="02010800040101010101" charset="-122"/>
              </a:rPr>
              <a:t>白头搔更短，浑欲不胜簪。</a:t>
            </a:r>
            <a:endParaRPr lang="zh-CN" altLang="en-US" sz="3200" b="1" dirty="0">
              <a:solidFill>
                <a:srgbClr val="0000FF"/>
              </a:solidFill>
              <a:latin typeface="华文新魏" panose="02010800040101010101" charset="-122"/>
              <a:ea typeface="华文新魏" panose="02010800040101010101" charset="-122"/>
              <a:cs typeface="华文新魏" panose="02010800040101010101" charset="-122"/>
            </a:endParaRPr>
          </a:p>
        </p:txBody>
      </p:sp>
      <p:pic>
        <p:nvPicPr>
          <p:cNvPr id="2" name="图片 1"/>
          <p:cNvPicPr>
            <a:picLocks noChangeAspect="1"/>
          </p:cNvPicPr>
          <p:nvPr/>
        </p:nvPicPr>
        <p:blipFill>
          <a:blip r:embed="rId1"/>
          <a:srcRect l="13938"/>
          <a:stretch>
            <a:fillRect/>
          </a:stretch>
        </p:blipFill>
        <p:spPr>
          <a:xfrm>
            <a:off x="669290" y="1022350"/>
            <a:ext cx="2874010" cy="2200275"/>
          </a:xfrm>
          <a:prstGeom prst="rect">
            <a:avLst/>
          </a:prstGeom>
          <a:effectLst>
            <a:softEdge rad="63500"/>
          </a:effectLst>
        </p:spPr>
      </p:pic>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9" name="文本框 96258"/>
          <p:cNvSpPr txBox="1"/>
          <p:nvPr/>
        </p:nvSpPr>
        <p:spPr>
          <a:xfrm>
            <a:off x="217170" y="1056005"/>
            <a:ext cx="8936990" cy="4015105"/>
          </a:xfrm>
          <a:prstGeom prst="rect">
            <a:avLst/>
          </a:prstGeom>
          <a:solidFill>
            <a:schemeClr val="bg1">
              <a:alpha val="62000"/>
            </a:schemeClr>
          </a:solidFill>
          <a:ln w="9525">
            <a:noFill/>
          </a:ln>
        </p:spPr>
        <p:txBody>
          <a:bodyPr wrap="square" anchor="t">
            <a:spAutoFit/>
          </a:bodyPr>
          <a:p>
            <a:pPr>
              <a:lnSpc>
                <a:spcPct val="50000"/>
              </a:lnSpc>
              <a:spcBef>
                <a:spcPct val="50000"/>
              </a:spcBef>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【陈毅】</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19</a:t>
            </a:r>
            <a:r>
              <a:rPr lang="en-US" altLang="zh-CN" sz="3000" b="1" dirty="0">
                <a:latin typeface="黑体" panose="02010609060101010101" pitchFamily="49" charset="-122"/>
                <a:ea typeface="黑体" panose="02010609060101010101" pitchFamily="49" charset="-122"/>
                <a:cs typeface="黑体" panose="02010609060101010101" pitchFamily="49" charset="-122"/>
              </a:rPr>
              <a:t>01</a:t>
            </a:r>
            <a:r>
              <a:rPr lang="zh-CN" altLang="en-US" sz="3000" b="1" dirty="0">
                <a:latin typeface="黑体" panose="02010609060101010101" pitchFamily="49" charset="-122"/>
                <a:ea typeface="黑体" panose="02010609060101010101" pitchFamily="49" charset="-122"/>
                <a:cs typeface="黑体" panose="02010609060101010101" pitchFamily="49" charset="-122"/>
              </a:rPr>
              <a:t>—19</a:t>
            </a:r>
            <a:r>
              <a:rPr lang="en-US" altLang="zh-CN" sz="3000" b="1" dirty="0">
                <a:latin typeface="黑体" panose="02010609060101010101" pitchFamily="49" charset="-122"/>
                <a:ea typeface="黑体" panose="02010609060101010101" pitchFamily="49" charset="-122"/>
                <a:cs typeface="黑体" panose="02010609060101010101" pitchFamily="49" charset="-122"/>
              </a:rPr>
              <a:t>72)</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字仲弘，四川</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50000"/>
              </a:lnSpc>
              <a:spcBef>
                <a:spcPct val="500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乐至人，中国共产党员。中国无产阶级革</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50000"/>
              </a:lnSpc>
              <a:spcBef>
                <a:spcPct val="500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命家、政治家、军事家、外交家、诗人；</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50000"/>
              </a:lnSpc>
              <a:spcBef>
                <a:spcPct val="50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中国人民解放军的创建者和领导者之一、新四军老</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50000"/>
              </a:lnSpc>
              <a:spcBef>
                <a:spcPct val="50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战士，中华人民共和国元帅(十大元帅之一)</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50000"/>
              </a:lnSpc>
              <a:spcBef>
                <a:spcPct val="500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他兼资文武，博学多才，素有“一代将”“元</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50000"/>
              </a:lnSpc>
              <a:spcBef>
                <a:spcPct val="50000"/>
              </a:spcBef>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帅诗人”的美誉。</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作品收入《陈毅诗词选集》，</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代</a:t>
            </a:r>
            <a:endPar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a:lnSpc>
                <a:spcPct val="50000"/>
              </a:lnSpc>
              <a:spcBef>
                <a:spcPct val="50000"/>
              </a:spcBef>
            </a:pP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表作品</a:t>
            </a:r>
            <a:r>
              <a:rPr lang="en-US" altLang="zh-CN"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十年</a:t>
            </a:r>
            <a:r>
              <a:rPr lang="en-US" altLang="zh-CN"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后经项英等人集体修改，成为</a:t>
            </a:r>
            <a:r>
              <a:rPr lang="en-US" altLang="zh-CN"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新</a:t>
            </a:r>
            <a:endPar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a:lnSpc>
                <a:spcPct val="50000"/>
              </a:lnSpc>
              <a:spcBef>
                <a:spcPct val="50000"/>
              </a:spcBef>
            </a:pP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四军军歌</a:t>
            </a:r>
            <a:r>
              <a:rPr lang="en-US" altLang="zh-CN"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3" name="组合 2"/>
          <p:cNvGrpSpPr/>
          <p:nvPr/>
        </p:nvGrpSpPr>
        <p:grpSpPr>
          <a:xfrm>
            <a:off x="217170" y="22606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作者简介</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pic>
        <p:nvPicPr>
          <p:cNvPr id="21509" name="Picture 8" descr="http://www.people.com.cn/mediafile/pic/20160608/14/16543823759491065378.jpg"/>
          <p:cNvPicPr>
            <a:picLocks noChangeAspect="1"/>
          </p:cNvPicPr>
          <p:nvPr/>
        </p:nvPicPr>
        <p:blipFill>
          <a:blip r:embed="rId2"/>
          <a:stretch>
            <a:fillRect/>
          </a:stretch>
        </p:blipFill>
        <p:spPr>
          <a:xfrm>
            <a:off x="7235825" y="48895"/>
            <a:ext cx="1833245" cy="2204085"/>
          </a:xfrm>
          <a:prstGeom prst="rect">
            <a:avLst/>
          </a:prstGeom>
          <a:noFill/>
          <a:ln w="9525">
            <a:noFill/>
          </a:ln>
          <a:effectLst>
            <a:softEdge rad="63500"/>
          </a:effectLst>
        </p:spPr>
      </p:pic>
    </p:spTree>
    <p:custDataLst>
      <p:tags r:id="rId3"/>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amond(in)">
                                      <p:cBhvr>
                                        <p:cTn id="7" dur="2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blinds(horizontal)">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355850" y="1716405"/>
            <a:ext cx="5286375" cy="1198880"/>
          </a:xfrm>
          <a:prstGeom prst="rect">
            <a:avLst/>
          </a:prstGeom>
          <a:solidFill>
            <a:schemeClr val="bg1">
              <a:alpha val="27058"/>
            </a:schemeClr>
          </a:solidFill>
          <a:ln w="9525">
            <a:noFill/>
            <a:miter lim="800000"/>
          </a:ln>
        </p:spPr>
        <p:txBody>
          <a:bodyPr>
            <a:spAutoFit/>
          </a:bodyPr>
          <a:lstStyle/>
          <a:p>
            <a:pPr>
              <a:lnSpc>
                <a:spcPct val="120000"/>
              </a:lnSpc>
              <a:spcBef>
                <a:spcPts val="1200"/>
              </a:spcBef>
            </a:pPr>
            <a:r>
              <a:rPr lang="en-US" altLang="zh-CN" sz="6000" b="1">
                <a:solidFill>
                  <a:srgbClr val="000000"/>
                </a:solidFill>
                <a:latin typeface="黑体" panose="02010609060101010101" pitchFamily="49" charset="-122"/>
                <a:ea typeface="黑体" panose="02010609060101010101" pitchFamily="49" charset="-122"/>
              </a:rPr>
              <a:t> </a:t>
            </a:r>
            <a:r>
              <a:rPr lang="zh-CN" altLang="en-US" sz="6000" b="1">
                <a:solidFill>
                  <a:srgbClr val="000000"/>
                </a:solidFill>
                <a:latin typeface="黑体" panose="02010609060101010101" pitchFamily="49" charset="-122"/>
                <a:ea typeface="黑体" panose="02010609060101010101" pitchFamily="49" charset="-122"/>
              </a:rPr>
              <a:t>谢谢观看！</a:t>
            </a:r>
            <a:endParaRPr lang="zh-CN" altLang="en-US" sz="60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内容占位符 2"/>
          <p:cNvSpPr>
            <a:spLocks noGrp="1" noChangeArrowheads="1"/>
          </p:cNvSpPr>
          <p:nvPr>
            <p:ph idx="1"/>
          </p:nvPr>
        </p:nvSpPr>
        <p:spPr>
          <a:xfrm>
            <a:off x="390525" y="869315"/>
            <a:ext cx="8363585" cy="3785870"/>
          </a:xfrm>
          <a:solidFill>
            <a:schemeClr val="bg1">
              <a:alpha val="28000"/>
            </a:schemeClr>
          </a:solidFill>
        </p:spPr>
        <p:txBody>
          <a:bodyPr lIns="51441" tIns="25720" rIns="51441" bIns="25720"/>
          <a:lstStyle/>
          <a:p>
            <a:pPr marL="0" indent="0" eaLnBrk="1" hangingPunct="1">
              <a:lnSpc>
                <a:spcPct val="150000"/>
              </a:lnSpc>
              <a:buFont typeface="Arial" panose="020B0604020202020204" pitchFamily="34" charset="0"/>
              <a:buNone/>
            </a:pPr>
            <a:r>
              <a:rPr lang="en-US" altLang="zh-CN" sz="32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32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郭沫若评价陈毅的诗：“一柱天南百战身；将军本色是诗人。”陈毅元帅以其崇高的思想、炽热的情怀、从容不迫的气度和过人的文采证明了郭沫若的赞誉并不为过。诗中所体现出的为信仰而献身的从容与豪迈令人望尘莫及。</a:t>
            </a:r>
            <a:endParaRPr lang="zh-CN" altLang="zh-CN" sz="32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5" name="TextBox 43"/>
          <p:cNvSpPr txBox="1">
            <a:spLocks noChangeArrowheads="1"/>
          </p:cNvSpPr>
          <p:nvPr/>
        </p:nvSpPr>
        <p:spPr bwMode="auto">
          <a:xfrm>
            <a:off x="900430" y="1244600"/>
            <a:ext cx="7291705" cy="3415030"/>
          </a:xfrm>
          <a:prstGeom prst="rect">
            <a:avLst/>
          </a:prstGeom>
          <a:solidFill>
            <a:schemeClr val="bg1">
              <a:alpha val="43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lnSpc>
                <a:spcPct val="200000"/>
              </a:lnSpc>
              <a:buFont typeface="Arial" panose="020B0604020202020204" pitchFamily="34" charset="0"/>
              <a:buNone/>
            </a:pP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旌</a:t>
            </a:r>
            <a:r>
              <a:rPr lang="zh-CN" altLang="en-US" sz="3600" b="1" dirty="0">
                <a:latin typeface="黑体" panose="02010609060101010101" pitchFamily="49" charset="-122"/>
                <a:ea typeface="黑体" panose="02010609060101010101" pitchFamily="49" charset="-122"/>
                <a:cs typeface="黑体" panose="02010609060101010101" pitchFamily="49" charset="-122"/>
              </a:rPr>
              <a:t>旗（    ）       </a:t>
            </a: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悬</a:t>
            </a:r>
            <a:r>
              <a:rPr lang="zh-CN" altLang="en-US" sz="3600" b="1" dirty="0">
                <a:latin typeface="黑体" panose="02010609060101010101" pitchFamily="49" charset="-122"/>
                <a:ea typeface="黑体" panose="02010609060101010101" pitchFamily="49" charset="-122"/>
                <a:cs typeface="黑体" panose="02010609060101010101" pitchFamily="49" charset="-122"/>
              </a:rPr>
              <a:t>（    ）</a:t>
            </a:r>
            <a:endParaRPr lang="en-US" altLang="zh-CN" sz="36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 typeface="Arial" panose="020B0604020202020204" pitchFamily="34" charset="0"/>
              <a:buNone/>
            </a:pP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阎</a:t>
            </a:r>
            <a:r>
              <a:rPr lang="zh-CN" altLang="en-US" sz="3600" b="1" dirty="0">
                <a:latin typeface="黑体" panose="02010609060101010101" pitchFamily="49" charset="-122"/>
                <a:ea typeface="黑体" panose="02010609060101010101" pitchFamily="49" charset="-122"/>
                <a:cs typeface="黑体" panose="02010609060101010101" pitchFamily="49" charset="-122"/>
              </a:rPr>
              <a:t>罗（    ）</a:t>
            </a:r>
            <a:r>
              <a:rPr lang="en-US" altLang="zh-CN" sz="3600" b="1" dirty="0">
                <a:latin typeface="黑体" panose="02010609060101010101" pitchFamily="49" charset="-122"/>
                <a:ea typeface="黑体" panose="02010609060101010101" pitchFamily="49" charset="-122"/>
                <a:cs typeface="黑体" panose="02010609060101010101" pitchFamily="49" charset="-122"/>
              </a:rPr>
              <a:t>     </a:t>
            </a: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捷</a:t>
            </a:r>
            <a:r>
              <a:rPr lang="zh-CN" altLang="en-US" sz="3600" b="1" dirty="0">
                <a:latin typeface="黑体" panose="02010609060101010101" pitchFamily="49" charset="-122"/>
                <a:ea typeface="黑体" panose="02010609060101010101" pitchFamily="49" charset="-122"/>
                <a:cs typeface="黑体" panose="02010609060101010101" pitchFamily="49" charset="-122"/>
              </a:rPr>
              <a:t>报（    ）</a:t>
            </a:r>
            <a:endParaRPr lang="en-US" altLang="zh-CN" sz="36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 typeface="Arial" panose="020B0604020202020204" pitchFamily="34" charset="0"/>
              <a:buNone/>
            </a:pP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烽</a:t>
            </a:r>
            <a:r>
              <a:rPr lang="zh-CN" altLang="en-US" sz="3600" b="1" dirty="0">
                <a:latin typeface="黑体" panose="02010609060101010101" pitchFamily="49" charset="-122"/>
                <a:ea typeface="黑体" panose="02010609060101010101" pitchFamily="49" charset="-122"/>
                <a:cs typeface="黑体" panose="02010609060101010101" pitchFamily="49" charset="-122"/>
              </a:rPr>
              <a:t>烟（    ）     有</a:t>
            </a: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涯</a:t>
            </a:r>
            <a:r>
              <a:rPr lang="zh-CN" altLang="en-US" sz="3600" b="1" dirty="0">
                <a:latin typeface="黑体" panose="02010609060101010101" pitchFamily="49" charset="-122"/>
                <a:ea typeface="黑体" panose="02010609060101010101" pitchFamily="49" charset="-122"/>
                <a:cs typeface="黑体" panose="02010609060101010101" pitchFamily="49" charset="-122"/>
              </a:rPr>
              <a:t>（    ）</a:t>
            </a:r>
            <a:endParaRPr lang="zh-CN" altLang="en-US" sz="3600" b="1" dirty="0">
              <a:latin typeface="黑体" panose="02010609060101010101" pitchFamily="49" charset="-122"/>
              <a:ea typeface="黑体" panose="02010609060101010101" pitchFamily="49" charset="-122"/>
              <a:cs typeface="黑体" panose="02010609060101010101" pitchFamily="49" charset="-122"/>
            </a:endParaRPr>
          </a:p>
        </p:txBody>
      </p:sp>
      <p:sp>
        <p:nvSpPr>
          <p:cNvPr id="45" name="TextBox 44"/>
          <p:cNvSpPr txBox="1"/>
          <p:nvPr/>
        </p:nvSpPr>
        <p:spPr>
          <a:xfrm>
            <a:off x="2340294" y="1741171"/>
            <a:ext cx="1003300" cy="583565"/>
          </a:xfrm>
          <a:prstGeom prst="rect">
            <a:avLst/>
          </a:prstGeom>
          <a:noFill/>
        </p:spPr>
        <p:txBody>
          <a:bodyPr wrap="non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jīnɡ</a:t>
            </a:r>
            <a:endParaRPr lang="en-US" altLang="zh-CN" sz="3200" b="1" dirty="0" err="1">
              <a:solidFill>
                <a:srgbClr val="0000FF"/>
              </a:solidFill>
              <a:latin typeface="黑体" panose="02010609060101010101" pitchFamily="49" charset="-122"/>
              <a:ea typeface="黑体" panose="02010609060101010101" pitchFamily="49" charset="-122"/>
            </a:endParaRPr>
          </a:p>
        </p:txBody>
      </p:sp>
      <p:sp>
        <p:nvSpPr>
          <p:cNvPr id="48" name="TextBox 47"/>
          <p:cNvSpPr txBox="1"/>
          <p:nvPr/>
        </p:nvSpPr>
        <p:spPr>
          <a:xfrm>
            <a:off x="6223318" y="1740960"/>
            <a:ext cx="1003300" cy="583565"/>
          </a:xfrm>
          <a:prstGeom prst="rect">
            <a:avLst/>
          </a:prstGeom>
          <a:noFill/>
        </p:spPr>
        <p:txBody>
          <a:bodyPr wrap="non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xuán</a:t>
            </a:r>
            <a:endParaRPr lang="en-US" altLang="zh-CN" sz="3200" b="1" dirty="0" err="1">
              <a:solidFill>
                <a:srgbClr val="0000FF"/>
              </a:solidFill>
              <a:latin typeface="黑体" panose="02010609060101010101" pitchFamily="49" charset="-122"/>
              <a:ea typeface="黑体" panose="02010609060101010101" pitchFamily="49" charset="-122"/>
            </a:endParaRPr>
          </a:p>
        </p:txBody>
      </p:sp>
      <p:sp>
        <p:nvSpPr>
          <p:cNvPr id="49" name="TextBox 48"/>
          <p:cNvSpPr txBox="1"/>
          <p:nvPr/>
        </p:nvSpPr>
        <p:spPr>
          <a:xfrm>
            <a:off x="2408555" y="2815590"/>
            <a:ext cx="935355" cy="583565"/>
          </a:xfrm>
          <a:prstGeom prst="rect">
            <a:avLst/>
          </a:prstGeom>
          <a:noFill/>
        </p:spPr>
        <p:txBody>
          <a:bodyPr wrap="squar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yán</a:t>
            </a:r>
            <a:endParaRPr lang="en-US" altLang="zh-CN" sz="3200" b="1" dirty="0" err="1">
              <a:solidFill>
                <a:srgbClr val="0000FF"/>
              </a:solidFill>
              <a:latin typeface="黑体" panose="02010609060101010101" pitchFamily="49" charset="-122"/>
              <a:ea typeface="黑体" panose="02010609060101010101" pitchFamily="49" charset="-122"/>
            </a:endParaRPr>
          </a:p>
        </p:txBody>
      </p:sp>
      <p:sp>
        <p:nvSpPr>
          <p:cNvPr id="56" name="TextBox 55"/>
          <p:cNvSpPr txBox="1"/>
          <p:nvPr/>
        </p:nvSpPr>
        <p:spPr>
          <a:xfrm>
            <a:off x="6325871" y="2723728"/>
            <a:ext cx="798195" cy="583565"/>
          </a:xfrm>
          <a:prstGeom prst="rect">
            <a:avLst/>
          </a:prstGeom>
          <a:noFill/>
        </p:spPr>
        <p:txBody>
          <a:bodyPr wrap="non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jié</a:t>
            </a:r>
            <a:endParaRPr lang="en-US" altLang="zh-CN" sz="3200" b="1" dirty="0" err="1">
              <a:solidFill>
                <a:srgbClr val="0000FF"/>
              </a:solidFill>
              <a:latin typeface="黑体" panose="02010609060101010101" pitchFamily="49" charset="-122"/>
              <a:ea typeface="黑体" panose="02010609060101010101" pitchFamily="49" charset="-122"/>
            </a:endParaRPr>
          </a:p>
        </p:txBody>
      </p:sp>
      <p:sp>
        <p:nvSpPr>
          <p:cNvPr id="57" name="TextBox 56"/>
          <p:cNvSpPr txBox="1"/>
          <p:nvPr/>
        </p:nvSpPr>
        <p:spPr>
          <a:xfrm>
            <a:off x="6428423" y="3890646"/>
            <a:ext cx="593090" cy="583565"/>
          </a:xfrm>
          <a:prstGeom prst="rect">
            <a:avLst/>
          </a:prstGeom>
          <a:noFill/>
        </p:spPr>
        <p:txBody>
          <a:bodyPr wrap="non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yá</a:t>
            </a:r>
            <a:endParaRPr lang="en-US" altLang="zh-CN" sz="3200" b="1" dirty="0" err="1">
              <a:solidFill>
                <a:srgbClr val="0000FF"/>
              </a:solidFill>
              <a:latin typeface="黑体" panose="02010609060101010101" pitchFamily="49" charset="-122"/>
              <a:ea typeface="黑体" panose="02010609060101010101" pitchFamily="49" charset="-122"/>
            </a:endParaRPr>
          </a:p>
        </p:txBody>
      </p:sp>
      <p:sp>
        <p:nvSpPr>
          <p:cNvPr id="58" name="TextBox 57"/>
          <p:cNvSpPr txBox="1"/>
          <p:nvPr/>
        </p:nvSpPr>
        <p:spPr>
          <a:xfrm>
            <a:off x="2306955" y="3890435"/>
            <a:ext cx="1003300" cy="583565"/>
          </a:xfrm>
          <a:prstGeom prst="rect">
            <a:avLst/>
          </a:prstGeom>
          <a:noFill/>
        </p:spPr>
        <p:txBody>
          <a:bodyPr wrap="none">
            <a:spAutoFit/>
          </a:bodyPr>
          <a:lstStyle/>
          <a:p>
            <a:pPr eaLnBrk="1" hangingPunct="1">
              <a:buFont typeface="Arial" panose="020B0604020202020204" pitchFamily="34" charset="0"/>
              <a:buNone/>
              <a:defRPr/>
            </a:pPr>
            <a:r>
              <a:rPr lang="en-US" altLang="zh-CN" sz="3200" b="1" dirty="0" err="1">
                <a:solidFill>
                  <a:srgbClr val="0000FF"/>
                </a:solidFill>
                <a:latin typeface="黑体" panose="02010609060101010101" pitchFamily="49" charset="-122"/>
                <a:ea typeface="黑体" panose="02010609060101010101" pitchFamily="49" charset="-122"/>
              </a:rPr>
              <a:t>fēnɡ</a:t>
            </a:r>
            <a:endParaRPr lang="en-US" altLang="zh-CN" sz="3200" b="1" dirty="0" err="1">
              <a:solidFill>
                <a:srgbClr val="0000FF"/>
              </a:solidFill>
              <a:latin typeface="黑体" panose="02010609060101010101" pitchFamily="49" charset="-122"/>
              <a:ea typeface="黑体" panose="02010609060101010101" pitchFamily="49" charset="-122"/>
            </a:endParaRPr>
          </a:p>
        </p:txBody>
      </p:sp>
      <p:grpSp>
        <p:nvGrpSpPr>
          <p:cNvPr id="3" name="组合 2"/>
          <p:cNvGrpSpPr/>
          <p:nvPr/>
        </p:nvGrpSpPr>
        <p:grpSpPr>
          <a:xfrm>
            <a:off x="217170" y="22606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识文辨字</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2" name="文本框 1"/>
          <p:cNvSpPr txBox="1"/>
          <p:nvPr/>
        </p:nvSpPr>
        <p:spPr>
          <a:xfrm>
            <a:off x="3452495" y="652780"/>
            <a:ext cx="2005965" cy="583565"/>
          </a:xfrm>
          <a:prstGeom prst="rect">
            <a:avLst/>
          </a:prstGeom>
          <a:noFill/>
        </p:spPr>
        <p:txBody>
          <a:bodyPr wrap="square" rtlCol="0">
            <a:spAutoFit/>
          </a:bodyPr>
          <a:p>
            <a:pPr marL="285750" indent="-285750">
              <a:buFont typeface="Wingdings" panose="05000000000000000000" charset="0"/>
              <a:buChar char="u"/>
            </a:pPr>
            <a:r>
              <a:rPr lang="en-US" altLang="zh-CN" sz="3200" b="1" dirty="0" err="1">
                <a:solidFill>
                  <a:srgbClr val="0000FF"/>
                </a:solidFill>
                <a:latin typeface="黑体" panose="02010609060101010101" pitchFamily="49" charset="-122"/>
                <a:ea typeface="黑体" panose="02010609060101010101" pitchFamily="49" charset="-122"/>
              </a:rPr>
              <a:t>生难字</a:t>
            </a:r>
            <a:endParaRPr lang="zh-CN" altLang="en-US" sz="32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5"/>
                                        </p:tgtEl>
                                        <p:attrNameLst>
                                          <p:attrName>style.visibility</p:attrName>
                                        </p:attrNameLst>
                                      </p:cBhvr>
                                      <p:to>
                                        <p:strVal val="visible"/>
                                      </p:to>
                                    </p:set>
                                    <p:animEffect transition="in" filter="fade">
                                      <p:cBhvr>
                                        <p:cTn id="7" dur="500"/>
                                        <p:tgtEl>
                                          <p:spTgt spid="82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arn(inVertic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arn(inVertical)">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P spid="56" grpId="0"/>
      <p:bldP spid="57" grpId="0"/>
      <p:bldP spid="58" grpId="0"/>
      <p:bldP spid="829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1"/>
          <p:cNvSpPr txBox="1">
            <a:spLocks noChangeArrowheads="1"/>
          </p:cNvSpPr>
          <p:nvPr/>
        </p:nvSpPr>
        <p:spPr bwMode="auto">
          <a:xfrm>
            <a:off x="161925" y="847725"/>
            <a:ext cx="8935085" cy="4246245"/>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ts val="1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衣底：</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衣服最里面。  </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ct val="100000"/>
              </a:lnSpc>
              <a:spcBef>
                <a:spcPts val="1000"/>
              </a:spcBef>
            </a:pP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丛莽：</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丛生的草木。</a:t>
            </a:r>
            <a:endPar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lnSpc>
                <a:spcPct val="100000"/>
              </a:lnSpc>
              <a:spcBef>
                <a:spcPts val="1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国门：</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城门。</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意如何：</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心里想些什么呢？ </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ts val="4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旌旗：</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旗帜的总称。诗中借指军士。 </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ts val="4000"/>
              </a:lnSpc>
            </a:pP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烽烟：</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古代边境有敌人入侵时，在烽火台上点起的报警用的烟火，后泛指战火或战争。这里指</a:t>
            </a:r>
            <a:r>
              <a:rPr lang="en-US" altLang="zh-CN"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1927 </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年以后的国内革命战争。</a:t>
            </a:r>
            <a:endParaRPr kumimoji="0" lang="en-US" altLang="zh-CN"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3" name="文本框 2"/>
          <p:cNvSpPr txBox="1"/>
          <p:nvPr/>
        </p:nvSpPr>
        <p:spPr>
          <a:xfrm>
            <a:off x="3406775" y="264160"/>
            <a:ext cx="2329815" cy="583565"/>
          </a:xfrm>
          <a:prstGeom prst="rect">
            <a:avLst/>
          </a:prstGeom>
          <a:noFill/>
        </p:spPr>
        <p:txBody>
          <a:bodyPr wrap="square" rtlCol="0">
            <a:spAutoFit/>
          </a:bodyPr>
          <a:p>
            <a:pPr marL="285750" indent="-285750">
              <a:buFont typeface="Wingdings" panose="05000000000000000000" charset="0"/>
              <a:buChar char="u"/>
            </a:pPr>
            <a:r>
              <a:rPr lang="en-US" altLang="zh-CN" sz="3200" b="1" dirty="0" err="1">
                <a:solidFill>
                  <a:srgbClr val="0000FF"/>
                </a:solidFill>
                <a:latin typeface="黑体" panose="02010609060101010101" pitchFamily="49" charset="-122"/>
                <a:ea typeface="黑体" panose="02010609060101010101" pitchFamily="49" charset="-122"/>
              </a:rPr>
              <a:t>词语释义</a:t>
            </a:r>
            <a:endParaRPr lang="en-US" altLang="zh-CN" sz="3200" b="1" dirty="0" err="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1"/>
          <p:cNvSpPr txBox="1">
            <a:spLocks noChangeArrowheads="1"/>
          </p:cNvSpPr>
          <p:nvPr/>
        </p:nvSpPr>
        <p:spPr bwMode="auto">
          <a:xfrm>
            <a:off x="180975" y="847725"/>
            <a:ext cx="8935085" cy="3810000"/>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4000"/>
              </a:lnSpc>
              <a:spcBef>
                <a:spcPts val="1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诸君：</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这里指各位同志。</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ts val="4000"/>
              </a:lnSpc>
              <a:spcBef>
                <a:spcPts val="10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涯：</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边际，止境。</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ts val="4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血雨腥风：</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这里指大革命失败后，国民党反动派对革命人士的血腥镇压。</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eaLnBrk="1" hangingPunct="1">
              <a:lnSpc>
                <a:spcPts val="4000"/>
              </a:lnSpc>
            </a:pP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取义成仁</a:t>
            </a:r>
            <a:r>
              <a:rPr lang="en-US" altLang="zh-CN"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即“舍生取义”“杀身成仁”。为了成全仁义，不惜牺牲生命。这里指为了人民的解放事业而勇于牺牲。</a:t>
            </a:r>
            <a:endParaRPr kumimoji="0" lang="en-US" altLang="zh-CN"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3" name="文本框 2"/>
          <p:cNvSpPr txBox="1"/>
          <p:nvPr/>
        </p:nvSpPr>
        <p:spPr>
          <a:xfrm>
            <a:off x="3406775" y="264160"/>
            <a:ext cx="2329815" cy="583565"/>
          </a:xfrm>
          <a:prstGeom prst="rect">
            <a:avLst/>
          </a:prstGeom>
          <a:noFill/>
        </p:spPr>
        <p:txBody>
          <a:bodyPr wrap="square" rtlCol="0">
            <a:spAutoFit/>
          </a:bodyPr>
          <a:p>
            <a:pPr marL="285750" indent="-285750">
              <a:buFont typeface="Wingdings" panose="05000000000000000000" charset="0"/>
              <a:buChar char="u"/>
            </a:pPr>
            <a:r>
              <a:rPr lang="en-US" altLang="zh-CN" sz="3200" b="1" dirty="0" err="1">
                <a:solidFill>
                  <a:srgbClr val="0000FF"/>
                </a:solidFill>
                <a:latin typeface="黑体" panose="02010609060101010101" pitchFamily="49" charset="-122"/>
                <a:ea typeface="黑体" panose="02010609060101010101" pitchFamily="49" charset="-122"/>
              </a:rPr>
              <a:t>词语释义</a:t>
            </a:r>
            <a:endParaRPr lang="en-US" altLang="zh-CN" sz="3200" b="1" dirty="0" err="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p:sp>
        <p:nvSpPr>
          <p:cNvPr id="219" name=" 219"/>
          <p:cNvSpPr/>
          <p:nvPr/>
        </p:nvSpPr>
        <p:spPr>
          <a:xfrm>
            <a:off x="3346450" y="784860"/>
            <a:ext cx="2451100" cy="657225"/>
          </a:xfrm>
          <a:prstGeom prst="roundRect">
            <a:avLst>
              <a:gd name="adj" fmla="val 50000"/>
            </a:avLst>
          </a:prstGeom>
          <a:noFill/>
          <a:ln>
            <a:noFill/>
          </a:ln>
        </p:spPr>
        <p:style>
          <a:lnRef idx="3">
            <a:schemeClr val="lt1"/>
          </a:lnRef>
          <a:fillRef idx="1">
            <a:schemeClr val="accent3"/>
          </a:fillRef>
          <a:effectRef idx="1">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10000"/>
              </a:lnSpc>
            </a:pPr>
            <a:r>
              <a:rPr lang="en-US" altLang="zh-CN" sz="4000" b="1" dirty="0">
                <a:solidFill>
                  <a:srgbClr val="FF0000"/>
                </a:solidFill>
                <a:latin typeface="黑体" panose="02010609060101010101" pitchFamily="49" charset="-122"/>
                <a:ea typeface="黑体" panose="02010609060101010101" pitchFamily="49" charset="-122"/>
                <a:sym typeface="+mn-ea"/>
              </a:rPr>
              <a:t>梅岭三章</a:t>
            </a:r>
            <a:endParaRPr lang="en-US" altLang="zh-CN" sz="4000" b="1" strike="noStrike" noProof="1" dirty="0">
              <a:solidFill>
                <a:srgbClr val="FF0000"/>
              </a:solidFill>
              <a:latin typeface="黑体" panose="02010609060101010101" pitchFamily="49" charset="-122"/>
              <a:ea typeface="黑体" panose="02010609060101010101" pitchFamily="49" charset="-122"/>
              <a:sym typeface="+mn-ea"/>
            </a:endParaRPr>
          </a:p>
        </p:txBody>
      </p:sp>
      <p:pic>
        <p:nvPicPr>
          <p:cNvPr id="12290" name="图片 1"/>
          <p:cNvPicPr>
            <a:picLocks noChangeAspect="1" noChangeArrowheads="1"/>
          </p:cNvPicPr>
          <p:nvPr/>
        </p:nvPicPr>
        <p:blipFill>
          <a:blip r:embed="rId2" cstate="email"/>
          <a:srcRect/>
          <a:stretch>
            <a:fillRect/>
          </a:stretch>
        </p:blipFill>
        <p:spPr bwMode="auto">
          <a:xfrm>
            <a:off x="6301740" y="2407920"/>
            <a:ext cx="2637790" cy="2637790"/>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217170" y="1738630"/>
            <a:ext cx="6084570" cy="2612390"/>
            <a:chOff x="342" y="2963"/>
            <a:chExt cx="9582" cy="4383"/>
          </a:xfrm>
        </p:grpSpPr>
        <p:sp>
          <p:nvSpPr>
            <p:cNvPr id="9" name="矩形: 圆角 4"/>
            <p:cNvSpPr/>
            <p:nvPr/>
          </p:nvSpPr>
          <p:spPr>
            <a:xfrm>
              <a:off x="342" y="2963"/>
              <a:ext cx="9582" cy="4383"/>
            </a:xfrm>
            <a:prstGeom prst="roundRect">
              <a:avLst/>
            </a:prstGeom>
            <a:solidFill>
              <a:srgbClr val="CF3A3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2" name="Rectangle 5"/>
            <p:cNvSpPr/>
            <p:nvPr/>
          </p:nvSpPr>
          <p:spPr>
            <a:xfrm>
              <a:off x="729" y="3203"/>
              <a:ext cx="8808" cy="3871"/>
            </a:xfrm>
            <a:prstGeom prst="rect">
              <a:avLst/>
            </a:prstGeom>
            <a:noFill/>
            <a:ln w="9525">
              <a:noFill/>
            </a:ln>
          </p:spPr>
          <p:txBody>
            <a:bodyPr wrap="square" anchor="t">
              <a:spAutoFit/>
            </a:bodyPr>
            <a:p>
              <a:pPr algn="ctr">
                <a:lnSpc>
                  <a:spcPct val="60000"/>
                </a:lnSpc>
              </a:pPr>
              <a:r>
                <a:rPr lang="zh-CN" altLang="en-US" sz="2800" b="1" dirty="0">
                  <a:solidFill>
                    <a:schemeClr val="tx2">
                      <a:lumMod val="85000"/>
                      <a:lumOff val="15000"/>
                    </a:schemeClr>
                  </a:solidFill>
                  <a:latin typeface="黑体" panose="02010609060101010101" pitchFamily="49" charset="-122"/>
                  <a:ea typeface="黑体" panose="02010609060101010101" pitchFamily="49" charset="-122"/>
                </a:rPr>
                <a:t>陈 毅 </a:t>
              </a:r>
              <a:r>
                <a:rPr lang="en-US" altLang="zh-CN" sz="2800" b="1" dirty="0">
                  <a:solidFill>
                    <a:schemeClr val="tx2">
                      <a:lumMod val="85000"/>
                      <a:lumOff val="15000"/>
                    </a:schemeClr>
                  </a:solidFill>
                  <a:latin typeface="黑体" panose="02010609060101010101" pitchFamily="49" charset="-122"/>
                  <a:ea typeface="黑体" panose="02010609060101010101" pitchFamily="49" charset="-122"/>
                </a:rPr>
                <a:t> </a:t>
              </a:r>
              <a:r>
                <a:rPr lang="en-US" altLang="zh-CN" sz="3000" b="1" dirty="0">
                  <a:solidFill>
                    <a:schemeClr val="tx2">
                      <a:lumMod val="85000"/>
                      <a:lumOff val="15000"/>
                    </a:schemeClr>
                  </a:solidFill>
                  <a:latin typeface="黑体" panose="02010609060101010101" pitchFamily="49" charset="-122"/>
                  <a:ea typeface="黑体" panose="02010609060101010101" pitchFamily="49" charset="-122"/>
                </a:rPr>
                <a:t>  </a:t>
              </a:r>
              <a:endParaRPr lang="en-US" altLang="zh-CN" sz="3000" b="1" dirty="0">
                <a:solidFill>
                  <a:schemeClr val="tx2">
                    <a:lumMod val="85000"/>
                    <a:lumOff val="15000"/>
                  </a:schemeClr>
                </a:solidFill>
                <a:latin typeface="黑体" panose="02010609060101010101" pitchFamily="49" charset="-122"/>
                <a:ea typeface="黑体" panose="02010609060101010101" pitchFamily="49" charset="-122"/>
              </a:endParaRPr>
            </a:p>
            <a:p>
              <a:pPr>
                <a:lnSpc>
                  <a:spcPct val="140000"/>
                </a:lnSpc>
              </a:pPr>
              <a:r>
                <a:rPr lang="zh-CN" altLang="en-US" sz="3000" b="1" dirty="0">
                  <a:solidFill>
                    <a:schemeClr val="tx2">
                      <a:lumMod val="85000"/>
                      <a:lumOff val="15000"/>
                    </a:schemeClr>
                  </a:solidFill>
                  <a:latin typeface="黑体" panose="02010609060101010101" pitchFamily="49" charset="-122"/>
                  <a:ea typeface="黑体" panose="02010609060101010101" pitchFamily="49" charset="-122"/>
                </a:rPr>
                <a:t>   </a:t>
              </a:r>
              <a:r>
                <a:rPr lang="zh-CN" altLang="en-US" sz="3000" b="1" dirty="0">
                  <a:solidFill>
                    <a:schemeClr val="tx2">
                      <a:lumMod val="85000"/>
                      <a:lumOff val="1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一九三六年冬，梅山被</a:t>
              </a:r>
              <a:r>
                <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困。余伤病伏丛莽间二十余日，虑不得脱，得诗三首留衣底。旋围解。</a:t>
              </a:r>
              <a:endParaRPr lang="zh-CN" altLang="en-US" sz="3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grpSp>
        <p:nvGrpSpPr>
          <p:cNvPr id="7" name="组合 6"/>
          <p:cNvGrpSpPr/>
          <p:nvPr/>
        </p:nvGrpSpPr>
        <p:grpSpPr>
          <a:xfrm>
            <a:off x="267970" y="288925"/>
            <a:ext cx="2346325" cy="649104"/>
            <a:chOff x="923" y="1552"/>
            <a:chExt cx="3695" cy="882"/>
          </a:xfrm>
        </p:grpSpPr>
        <p:pic>
          <p:nvPicPr>
            <p:cNvPr id="8" name="图片 7" descr="00 图标-04"/>
            <p:cNvPicPr>
              <a:picLocks noChangeAspect="1"/>
            </p:cNvPicPr>
            <p:nvPr/>
          </p:nvPicPr>
          <p:blipFill>
            <a:blip r:embed="rId3" cstate="print"/>
            <a:stretch>
              <a:fillRect/>
            </a:stretch>
          </p:blipFill>
          <p:spPr>
            <a:xfrm>
              <a:off x="923" y="1552"/>
              <a:ext cx="3695" cy="882"/>
            </a:xfrm>
            <a:prstGeom prst="rect">
              <a:avLst/>
            </a:prstGeom>
          </p:spPr>
        </p:pic>
        <p:sp>
          <p:nvSpPr>
            <p:cNvPr id="10" name="文本框 9"/>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文章朗读</a:t>
              </a:r>
              <a:endParaRPr lang="en-US" altLang="zh-CN"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up)">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blinds(horizontal)">
                                      <p:cBhvr>
                                        <p:cTn id="18"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tags/tag1.xml><?xml version="1.0" encoding="utf-8"?>
<p:tagLst xmlns:p="http://schemas.openxmlformats.org/presentationml/2006/main">
  <p:tag name="KSO_WM_SLIDE_MODEL_TYPE" val="dynamicNum"/>
</p:tagLst>
</file>

<file path=ppt/theme/theme1.xml><?xml version="1.0" encoding="utf-8"?>
<a:theme xmlns:a="http://schemas.openxmlformats.org/drawingml/2006/main" name="全品初中">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3771</Words>
  <Application>WPS 演示</Application>
  <PresentationFormat/>
  <Paragraphs>325</Paragraphs>
  <Slides>40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宋体</vt:lpstr>
      <vt:lpstr>Wingdings</vt:lpstr>
      <vt:lpstr>楷体</vt:lpstr>
      <vt:lpstr>华文新魏</vt:lpstr>
      <vt:lpstr>黑体</vt:lpstr>
      <vt:lpstr>Wingdings</vt:lpstr>
      <vt:lpstr>Calibri</vt:lpstr>
      <vt:lpstr>微软雅黑</vt:lpstr>
      <vt:lpstr>Arial Unicode MS</vt:lpstr>
      <vt:lpstr>华文楷体</vt:lpstr>
      <vt:lpstr>Tahoma</vt:lpstr>
      <vt:lpstr>方正粗黑宋简体</vt:lpstr>
      <vt:lpstr>全品初中</vt:lpstr>
      <vt:lpstr>梅岭三章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梅岭三章</dc:title>
  <dc:creator/>
  <cp:lastModifiedBy></cp:lastModifiedBy>
  <cp:revision>3</cp:revision>
  <dcterms:created xsi:type="dcterms:W3CDTF">2019-08-15T06:47:00Z</dcterms:created>
  <dcterms:modified xsi:type="dcterms:W3CDTF">2019-10-16T01:40:31Z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y fmtid="{D5CDD505-2E9C-101B-9397-08002B2CF9AE}" pid="3" name="所有者">
    <vt:lpwstr>全品初中</vt:lpwstr>
  </property>
</Properties>
</file>