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33"/>
  </p:handoutMasterIdLst>
  <p:sldIdLst>
    <p:sldId id="359" r:id="rId3"/>
    <p:sldId id="413" r:id="rId4"/>
    <p:sldId id="414" r:id="rId5"/>
    <p:sldId id="259" r:id="rId6"/>
    <p:sldId id="260" r:id="rId7"/>
    <p:sldId id="377" r:id="rId8"/>
    <p:sldId id="405" r:id="rId9"/>
    <p:sldId id="272" r:id="rId10"/>
    <p:sldId id="406" r:id="rId11"/>
    <p:sldId id="416" r:id="rId12"/>
    <p:sldId id="264" r:id="rId13"/>
    <p:sldId id="362" r:id="rId14"/>
    <p:sldId id="380" r:id="rId16"/>
    <p:sldId id="407" r:id="rId17"/>
    <p:sldId id="384" r:id="rId18"/>
    <p:sldId id="385" r:id="rId19"/>
    <p:sldId id="408" r:id="rId20"/>
    <p:sldId id="409" r:id="rId21"/>
    <p:sldId id="265" r:id="rId22"/>
    <p:sldId id="393" r:id="rId23"/>
    <p:sldId id="278" r:id="rId24"/>
    <p:sldId id="378" r:id="rId25"/>
    <p:sldId id="410" r:id="rId26"/>
    <p:sldId id="371" r:id="rId27"/>
    <p:sldId id="417" r:id="rId28"/>
    <p:sldId id="418" r:id="rId29"/>
    <p:sldId id="415" r:id="rId30"/>
    <p:sldId id="392" r:id="rId31"/>
    <p:sldId id="412" r:id="rId32"/>
  </p:sldIdLst>
  <p:sldSz cx="9144000" cy="5143500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S" lastIdx="1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99FFCC"/>
    <a:srgbClr val="66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306" y="-90"/>
      </p:cViewPr>
      <p:guideLst>
        <p:guide orient="horz" pos="16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2531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79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3795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5843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4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eaLnBrk="1" hangingPunct="1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217" name="组合 1"/>
          <p:cNvGrpSpPr/>
          <p:nvPr/>
        </p:nvGrpSpPr>
        <p:grpSpPr>
          <a:xfrm>
            <a:off x="553" y="3270568"/>
            <a:ext cx="9142602" cy="948441"/>
            <a:chOff x="559" y="5882"/>
            <a:chExt cx="14401" cy="1494"/>
          </a:xfrm>
        </p:grpSpPr>
        <p:sp>
          <p:nvSpPr>
            <p:cNvPr id="9" name="标题 1"/>
            <p:cNvSpPr txBox="1"/>
            <p:nvPr/>
          </p:nvSpPr>
          <p:spPr bwMode="auto">
            <a:xfrm>
              <a:off x="559" y="5882"/>
              <a:ext cx="14401" cy="1493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j-cs"/>
                </a:rPr>
                <a:t>灯 笼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270" y="7373"/>
              <a:ext cx="4981" cy="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1" name="文本框 99"/>
          <p:cNvSpPr txBox="1"/>
          <p:nvPr/>
        </p:nvSpPr>
        <p:spPr>
          <a:xfrm>
            <a:off x="1016635" y="856615"/>
            <a:ext cx="5473700" cy="553085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文章为什么以“灯笼”为题？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6093" y="1877060"/>
            <a:ext cx="6176962" cy="2228297"/>
          </a:xfrm>
          <a:prstGeom prst="roundRect">
            <a:avLst/>
          </a:prstGeom>
          <a:solidFill>
            <a:schemeClr val="accent2">
              <a:alpha val="26000"/>
            </a:schemeClr>
          </a:solidFill>
          <a:ln w="9525">
            <a:noFill/>
          </a:ln>
        </p:spPr>
        <p:txBody>
          <a:bodyPr>
            <a:spAutoFit/>
          </a:bodyPr>
          <a:p>
            <a:pPr indent="719455">
              <a:lnSpc>
                <a:spcPct val="14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灯笼”是文本的线索，作者正是通过描写有关的灯笼的事件以表达自己的情感。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" name="图片 3" descr="摄图网_500763301"/>
          <p:cNvPicPr>
            <a:picLocks noChangeAspect="1"/>
          </p:cNvPicPr>
          <p:nvPr/>
        </p:nvPicPr>
        <p:blipFill>
          <a:blip r:embed="rId2"/>
          <a:srcRect l="36877" r="20029"/>
          <a:stretch>
            <a:fillRect/>
          </a:stretch>
        </p:blipFill>
        <p:spPr>
          <a:xfrm>
            <a:off x="6899275" y="1513840"/>
            <a:ext cx="1910080" cy="295529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12763" y="1168400"/>
            <a:ext cx="8264525" cy="1210945"/>
          </a:xfrm>
          <a:prstGeom prst="rect">
            <a:avLst/>
          </a:prstGeom>
          <a:solidFill>
            <a:schemeClr val="bg1">
              <a:alpha val="6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自由读第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自然段，思考：作者叙写小时候喜欢火、光的情景，请说说这样写的作用。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9438" y="2519680"/>
            <a:ext cx="8197850" cy="2094383"/>
          </a:xfrm>
          <a:prstGeom prst="roundRect">
            <a:avLst/>
          </a:prstGeom>
          <a:solidFill>
            <a:schemeClr val="accent2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丰富了文章内容，增添了情趣，避免叙述的呆板和结构的单调，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引起读者的阅读兴趣；引出下文，为下文叙述喜爱灯笼做铺垫。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5250" y="334645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9883" y="2940050"/>
            <a:ext cx="8470900" cy="2076351"/>
          </a:xfrm>
          <a:prstGeom prst="round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000" b="1" i="0" u="none" strike="noStrike" kern="1200" cap="none" spc="0" normalizeH="0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将“灯笼”的光与“太阳”的光、“月华”“繁星”的光相提并论，强调了“我”对“灯笼”的情有独钟。</a:t>
            </a:r>
            <a:endParaRPr kumimoji="0" lang="zh-CN" altLang="en-US" sz="3000" b="1" i="0" u="none" strike="noStrike" kern="1200" cap="none" spc="0" normalizeH="0" baseline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7663" y="432435"/>
            <a:ext cx="8266113" cy="1210945"/>
          </a:xfrm>
          <a:prstGeom prst="rect">
            <a:avLst/>
          </a:prstGeom>
          <a:solidFill>
            <a:schemeClr val="bg1">
              <a:alpha val="6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快速读第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自然段，思考：从哪些句子可以看出“我”对灯笼的喜爱？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2415" y="1729740"/>
            <a:ext cx="8728075" cy="1124585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“连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活活的太阳算着，一切亮光之中，我爱皎洁的月华，如沸的繁星，同一支夜晚来挑着照路的灯笼。</a:t>
            </a:r>
            <a:r>
              <a:rPr lang="en-US" altLang="zh-CN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3" name="矩形 4"/>
          <p:cNvSpPr/>
          <p:nvPr/>
        </p:nvSpPr>
        <p:spPr>
          <a:xfrm>
            <a:off x="458788" y="505460"/>
            <a:ext cx="8226425" cy="1124585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“真的，灯笼的缘结得太多了，</a:t>
            </a:r>
            <a:r>
              <a:rPr lang="zh-CN" altLang="en-US" sz="2800" b="1" u="sng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记忆的网里挤着的就都是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r>
              <a:rPr lang="en-US" altLang="zh-CN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12160" y="2038985"/>
            <a:ext cx="5514340" cy="2666485"/>
          </a:xfrm>
          <a:prstGeom prst="roundRect">
            <a:avLst/>
          </a:prstGeom>
          <a:solidFill>
            <a:schemeClr val="accent2">
              <a:alpha val="3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夸张与比喻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，形象地表达出了“我”与“灯笼”之间结下的缘分之多，使表达显得形象生动，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突出了“我”对灯笼的喜爱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40" y="2067560"/>
            <a:ext cx="2847340" cy="26085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355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421005" y="318135"/>
            <a:ext cx="8301990" cy="1124585"/>
          </a:xfrm>
          <a:prstGeom prst="rect">
            <a:avLst/>
          </a:prstGeom>
          <a:solidFill>
            <a:schemeClr val="bg1">
              <a:alpha val="7000"/>
            </a:schemeClr>
          </a:solidFill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自由读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3-9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自然段，分组讨论：这几段写了关于灯笼的哪些事？为什么要回忆这几件事？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460" y="1610995"/>
            <a:ext cx="6696075" cy="332168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）挑着灯笼接祖父；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）接过母亲递给的纱灯上下灯学；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）乡俗还愿时，村口红灯高照；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）跟着龙灯跑个半夜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伴着小灯入梦；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）族姊远嫁，宅第红灯高挂；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）在纱灯上描红；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……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768465" y="2004695"/>
            <a:ext cx="2334260" cy="2534853"/>
          </a:xfrm>
          <a:prstGeom prst="roundRect">
            <a:avLst/>
          </a:prstGeom>
          <a:solidFill>
            <a:srgbClr val="7030A0">
              <a:alpha val="13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zh-CN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怀恋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过往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表明灯笼对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“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我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”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的意义重大</a:t>
            </a:r>
            <a:r>
              <a:rPr kumimoji="0" lang="zh-CN" altLang="en-US" sz="26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kumimoji="0" lang="zh-CN" altLang="en-US" sz="2600" b="1" i="0" u="none" strike="noStrike" kern="1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12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7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charRg st="67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8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charRg st="83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311785" y="523875"/>
            <a:ext cx="8105140" cy="1210945"/>
          </a:xfrm>
          <a:prstGeom prst="rect">
            <a:avLst/>
          </a:prstGeom>
          <a:solidFill>
            <a:schemeClr val="bg1">
              <a:alpha val="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2-9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自然段中的相关语句说一说：灯笼有着怎样的意义？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6438" y="2008188"/>
            <a:ext cx="7710487" cy="1210945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“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村犬遥遥向灯笼吠了……那种熙熙然庭院的静穆，是一辈子思慕着的。</a:t>
            </a:r>
            <a:r>
              <a:rPr lang="en-US" altLang="zh-CN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双波形 6"/>
          <p:cNvSpPr/>
          <p:nvPr/>
        </p:nvSpPr>
        <p:spPr>
          <a:xfrm>
            <a:off x="1983740" y="3520440"/>
            <a:ext cx="4590415" cy="846455"/>
          </a:xfrm>
          <a:prstGeom prst="roundRect">
            <a:avLst/>
          </a:prstGeom>
          <a:solidFill>
            <a:schemeClr val="accent2">
              <a:alpha val="35000"/>
            </a:schemeClr>
          </a:solidFill>
          <a:ln w="28575" cmpd="dbl">
            <a:solidFill>
              <a:srgbClr val="C0000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灯笼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映照着长幼情笃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32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551498" y="303213"/>
            <a:ext cx="8040687" cy="95313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“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母亲给留着的消夜食品便都是在亲手接过了灯笼去后递给自己的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母亲的头发也全白了。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双波形 6"/>
          <p:cNvSpPr/>
          <p:nvPr/>
        </p:nvSpPr>
        <p:spPr>
          <a:xfrm>
            <a:off x="2105025" y="1508125"/>
            <a:ext cx="4383405" cy="71564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28575" cmpd="dbl">
            <a:solidFill>
              <a:srgbClr val="C0000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灯笼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宣照着母子情深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498" y="2484755"/>
            <a:ext cx="7994650" cy="1383665"/>
          </a:xfrm>
          <a:prstGeom prst="rect">
            <a:avLst/>
          </a:prstGeom>
          <a:solidFill>
            <a:schemeClr val="accent1">
              <a:alpha val="30000"/>
            </a:schemeClr>
          </a:solidFill>
          <a:ln w="28575" cmpd="dbl">
            <a:noFill/>
            <a:prstDash val="sysDot"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      “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真是，若有孤行客，黑夜摸路。正自四面虚惊的时候，忽然发现星天下红灯高照，总会以去村不远而默默高兴起来的吧。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”</a:t>
            </a:r>
            <a:endParaRPr lang="en-US" altLang="zh-CN" sz="28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双波形 8"/>
          <p:cNvSpPr/>
          <p:nvPr/>
        </p:nvSpPr>
        <p:spPr>
          <a:xfrm>
            <a:off x="2105025" y="4076065"/>
            <a:ext cx="4799965" cy="67627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28575" cmpd="dbl">
            <a:solidFill>
              <a:srgbClr val="C0000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灯笼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慰藉着孤行客的心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067560" y="1484630"/>
            <a:ext cx="4705350" cy="716280"/>
          </a:xfrm>
          <a:prstGeom prst="roundRect">
            <a:avLst/>
          </a:prstGeom>
          <a:solidFill>
            <a:schemeClr val="accent2">
              <a:alpha val="35000"/>
            </a:schemeClr>
          </a:solidFill>
          <a:ln w="28575" cmpd="dbl">
            <a:solidFill>
              <a:srgbClr val="C0000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灯笼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记录着岁月的沧桑。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92605" y="3963035"/>
            <a:ext cx="5868670" cy="732790"/>
          </a:xfrm>
          <a:prstGeom prst="roundRect">
            <a:avLst/>
          </a:prstGeom>
          <a:solidFill>
            <a:schemeClr val="accent2">
              <a:alpha val="35000"/>
            </a:schemeClr>
          </a:solidFill>
          <a:ln w="28575" cmpd="dbl">
            <a:solidFill>
              <a:srgbClr val="C0000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灯笼</a:t>
            </a: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显示着主人的地位和权势。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6248" y="369253"/>
            <a:ext cx="8040687" cy="953135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“……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进士第的官衔灯该还有吧，垂珠联珑的朱门却早已褪色了。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820" y="2465705"/>
            <a:ext cx="8531860" cy="1383665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“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若是纱灯上的字是“尚书府”或“某某县正堂”之类，懂得了意思，也会觉得不凡的；但普普通通一家纯德堂的家用灯笼，可也未始勾不起爱好来。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377825" y="342900"/>
            <a:ext cx="8302625" cy="1210945"/>
          </a:xfrm>
          <a:prstGeom prst="rect">
            <a:avLst/>
          </a:prstGeom>
          <a:solidFill>
            <a:schemeClr val="bg1">
              <a:alpha val="6000"/>
            </a:schemeClr>
          </a:solidFill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自由读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10-11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自然段，思考：关于宫灯的想象和对古时将军挑灯看剑的描写有什么深刻意义？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1310" y="1676400"/>
            <a:ext cx="8359140" cy="1790803"/>
          </a:xfrm>
          <a:prstGeom prst="roundRect">
            <a:avLst/>
          </a:prstGeom>
          <a:solidFill>
            <a:schemeClr val="accent2">
              <a:alpha val="38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对宫灯进行想象，体验深长的历史况味。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引述历史上保家卫国的名将，表达自己做“灯笼下的马前卒”的誓愿。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8495" y="3621405"/>
            <a:ext cx="6341110" cy="1124585"/>
          </a:xfrm>
          <a:prstGeom prst="rect">
            <a:avLst/>
          </a:prstGeom>
          <a:solidFill>
            <a:srgbClr val="7030A0">
              <a:alpha val="6000"/>
            </a:srgbClr>
          </a:solidFill>
          <a:ln w="28575" cmpd="sng">
            <a:solidFill>
              <a:srgbClr val="7030A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从历史文化及个人情感上表达灯笼对于“我”及整个民族的重要意义。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7117080" y="2923540"/>
            <a:ext cx="1822450" cy="142398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升华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754380" y="1065530"/>
            <a:ext cx="7650480" cy="645160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结合全文，简析作者喜爱灯笼的原因。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3073" y="1788478"/>
            <a:ext cx="8116888" cy="286131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①灯笼寄托着祖父、母亲等亲人的慈爱和牵挂，也寄托着作者对亲人的感激之情；</a:t>
            </a:r>
            <a:endParaRPr kumimoji="0" lang="en-US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②许多乡情民俗与灯笼结下太多的缘分，给作者留下很多美好的回忆；</a:t>
            </a:r>
            <a:endParaRPr kumimoji="0" lang="en-US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5250" y="334645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合作探究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82445" y="1018540"/>
            <a:ext cx="5578475" cy="63817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</a:rPr>
              <a:t>提起灯笼，你会想到什么？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pic>
        <p:nvPicPr>
          <p:cNvPr id="6148" name="图片 1" descr="timg (2)"/>
          <p:cNvPicPr>
            <a:picLocks noChangeAspect="1"/>
          </p:cNvPicPr>
          <p:nvPr/>
        </p:nvPicPr>
        <p:blipFill>
          <a:blip r:embed="rId2"/>
          <a:srcRect b="25751"/>
          <a:stretch>
            <a:fillRect/>
          </a:stretch>
        </p:blipFill>
        <p:spPr>
          <a:xfrm>
            <a:off x="752475" y="1656715"/>
            <a:ext cx="4505325" cy="2442210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  <p:pic>
        <p:nvPicPr>
          <p:cNvPr id="2" name="图片 1" descr="摄图网_5006695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15" y="2502535"/>
            <a:ext cx="4363720" cy="2454275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11" name="组合 10"/>
          <p:cNvGrpSpPr/>
          <p:nvPr/>
        </p:nvGrpSpPr>
        <p:grpSpPr>
          <a:xfrm>
            <a:off x="44450" y="306070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情境导入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9070" y="600075"/>
            <a:ext cx="840041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③灯笼能为夜行人指路，温暖他人；</a:t>
            </a:r>
            <a:endParaRPr kumimoji="0" lang="zh-CN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④记录、传承着家族历史；</a:t>
            </a:r>
            <a:endParaRPr kumimoji="0" lang="zh-CN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⑤引发作者联想起古代将领挑灯看剑，抗击敌人的情景，激发爱国热情。</a:t>
            </a:r>
            <a:endParaRPr kumimoji="0" lang="zh-CN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b="15145"/>
          <a:stretch>
            <a:fillRect/>
          </a:stretch>
        </p:blipFill>
        <p:spPr>
          <a:xfrm>
            <a:off x="5172710" y="2589530"/>
            <a:ext cx="3714115" cy="23990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69" name="TextBox 6"/>
          <p:cNvSpPr txBox="1"/>
          <p:nvPr/>
        </p:nvSpPr>
        <p:spPr>
          <a:xfrm>
            <a:off x="1410970" y="1675130"/>
            <a:ext cx="7653338" cy="2491740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2.文章结尾说：“唉，壮，于今灯笼又不够了。应该数火把，数探海灯，数燎原的一把烈火！”结合文章，分析并评价这句话所表现的作者的观点态度。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1964a0396db4d2b01bd39b2515130a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" y="146050"/>
            <a:ext cx="1906905" cy="324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19100" y="897255"/>
            <a:ext cx="8455660" cy="3692525"/>
          </a:xfrm>
          <a:prstGeom prst="rect">
            <a:avLst/>
          </a:prstGeom>
          <a:solidFill>
            <a:schemeClr val="bg1">
              <a:alpha val="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作者热烈赞颂古代将军塞外点兵，挑灯看剑，英勇杀敌的气概；他们激发了自己的爱国情怀，作者热切希望冲上前线，奋勇杀敌，打击日寇；同时表达了对时局的担忧和对未来的期望，希望有更强大的力量，有更具凝聚力的精神，团结抗战，打败敌人，保卫好自己的家园。</a:t>
            </a:r>
            <a:endParaRPr kumimoji="0" lang="zh-CN" altLang="en-US" sz="3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" name="TextBox 19"/>
          <p:cNvSpPr txBox="1"/>
          <p:nvPr/>
        </p:nvSpPr>
        <p:spPr>
          <a:xfrm>
            <a:off x="1268730" y="1358900"/>
            <a:ext cx="5186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叙写小时候喜欢火、光、灯笼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8730" y="2250440"/>
            <a:ext cx="480187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抒写关于灯笼的记忆，说明灯笼的意义重大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8730" y="3676650"/>
            <a:ext cx="3481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抒发作者的爱国情怀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6836410" y="1356995"/>
            <a:ext cx="17319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（记叙）</a:t>
            </a:r>
            <a:endParaRPr lang="zh-CN" altLang="en-US" sz="2800" b="1" dirty="0">
              <a:solidFill>
                <a:srgbClr val="FF00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7003415" y="2120900"/>
            <a:ext cx="13982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( </a:t>
            </a:r>
            <a:r>
              <a:rPr lang="zh-CN" altLang="en-US" sz="28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记叙、</a:t>
            </a:r>
            <a:endParaRPr lang="zh-CN" altLang="en-US" sz="2800" b="1" dirty="0">
              <a:solidFill>
                <a:srgbClr val="FF00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r>
              <a:rPr lang="zh-CN" altLang="en-US" sz="28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  描写、</a:t>
            </a:r>
            <a:endParaRPr lang="zh-CN" altLang="en-US" sz="2800" b="1" dirty="0">
              <a:solidFill>
                <a:srgbClr val="FF00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8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  抒情 </a:t>
            </a:r>
            <a:r>
              <a:rPr lang="en-US" altLang="zh-CN" sz="28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)</a:t>
            </a:r>
            <a:endParaRPr lang="zh-CN" altLang="en-US" sz="2800" b="1" dirty="0">
              <a:solidFill>
                <a:srgbClr val="FF00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6889750" y="3676333"/>
            <a:ext cx="16256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（抒情）</a:t>
            </a:r>
            <a:endParaRPr lang="zh-CN" altLang="en-US" sz="2800" b="1" dirty="0">
              <a:solidFill>
                <a:srgbClr val="FF00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250" y="1423035"/>
            <a:ext cx="1099820" cy="2774950"/>
            <a:chOff x="150" y="2241"/>
            <a:chExt cx="1732" cy="4370"/>
          </a:xfrm>
        </p:grpSpPr>
        <p:sp>
          <p:nvSpPr>
            <p:cNvPr id="36974" name="TextBox 6"/>
            <p:cNvSpPr txBox="1"/>
            <p:nvPr/>
          </p:nvSpPr>
          <p:spPr>
            <a:xfrm>
              <a:off x="150" y="3031"/>
              <a:ext cx="1334" cy="321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FF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灯   笼</a:t>
              </a:r>
              <a:endParaRPr lang="zh-CN" altLang="en-US" sz="36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11" name="左大括号 10"/>
            <p:cNvSpPr/>
            <p:nvPr/>
          </p:nvSpPr>
          <p:spPr>
            <a:xfrm>
              <a:off x="1484" y="2241"/>
              <a:ext cx="399" cy="4371"/>
            </a:xfrm>
            <a:prstGeom prst="leftBrace">
              <a:avLst>
                <a:gd name="adj1" fmla="val 38978"/>
                <a:gd name="adj2" fmla="val 5000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5250" y="334645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8" grpId="0"/>
      <p:bldP spid="26" grpId="0"/>
      <p:bldP spid="27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379730" y="329317"/>
            <a:ext cx="7983220" cy="4931410"/>
            <a:chOff x="-121" y="1543"/>
            <a:chExt cx="12572" cy="8993"/>
          </a:xfrm>
        </p:grpSpPr>
        <p:sp>
          <p:nvSpPr>
            <p:cNvPr id="9" name="圆角矩形 8"/>
            <p:cNvSpPr/>
            <p:nvPr/>
          </p:nvSpPr>
          <p:spPr>
            <a:xfrm>
              <a:off x="-121" y="3292"/>
              <a:ext cx="10060" cy="6543"/>
            </a:xfrm>
            <a:prstGeom prst="roundRect">
              <a:avLst/>
            </a:prstGeom>
            <a:solidFill>
              <a:schemeClr val="bg1">
                <a:alpha val="3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0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800000">
              <a:off x="6597" y="4682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4" name="矩形 1"/>
          <p:cNvSpPr/>
          <p:nvPr/>
        </p:nvSpPr>
        <p:spPr>
          <a:xfrm>
            <a:off x="379730" y="1378585"/>
            <a:ext cx="6306185" cy="3408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本文回忆了“我”关于灯笼的一些记忆，从文化层面及个人情感层面表达了灯笼对于他乃至民族的重要意义，表达了“我”对时局的担忧和对未来的期望，希望有更强大的力量，有更具凝聚力的精神，团结抗战，打败敌人，保卫好自己的家园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250" y="334645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课文小结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l="7265" r="12731"/>
          <a:stretch>
            <a:fillRect/>
          </a:stretch>
        </p:blipFill>
        <p:spPr>
          <a:xfrm>
            <a:off x="6859269" y="2780030"/>
            <a:ext cx="2174875" cy="235331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655003" y="1224915"/>
            <a:ext cx="7832725" cy="2306955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特色一：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多种表达方式的综合运用，既创设了感人的意境，又抒发了强烈的情感。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250" y="334645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4350" y="982345"/>
            <a:ext cx="8115935" cy="3046095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特色二：结构严谨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文本前两段与结尾联想之两段紧密联系，中间诸段落俱为回忆，不可不谓作者之为文独具匠心，巧设结构。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摄图网_5001833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33020"/>
            <a:ext cx="9179560" cy="51447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6245" y="1024255"/>
            <a:ext cx="5330190" cy="3850640"/>
          </a:xfrm>
          <a:prstGeom prst="rect">
            <a:avLst/>
          </a:prstGeom>
          <a:solidFill>
            <a:schemeClr val="bg1">
              <a:alpha val="12000"/>
            </a:schemeClr>
          </a:solidFill>
          <a:effectLst>
            <a:outerShdw blurRad="203200" dist="114300" dir="5400000" algn="ctr" rotWithShape="0">
              <a:srgbClr val="000000">
                <a:alpha val="97000"/>
              </a:srgbClr>
            </a:outerShdw>
          </a:effectLst>
        </p:spPr>
        <p:txBody>
          <a:bodyPr wrap="square">
            <a:spAutoFit/>
          </a:bodyPr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十五夜观灯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                                    卢照邻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锦里开芳宴，兰缸艳早年。</a:t>
            </a:r>
            <a:endParaRPr kumimoji="0" lang="en-US" altLang="zh-CN" sz="3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缛彩遥分地，繁光远缀天。</a:t>
            </a:r>
            <a:endParaRPr kumimoji="0" lang="zh-CN" altLang="zh-CN" sz="3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接汉疑星落，依楼似月悬。</a:t>
            </a:r>
            <a:endParaRPr kumimoji="0" lang="en-US" altLang="zh-CN" sz="3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别有千金笑，来映九枝前。</a:t>
            </a:r>
            <a:endParaRPr kumimoji="0" lang="zh-CN" altLang="zh-CN" sz="3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6700" y="268605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拓展阅读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破阵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-40640"/>
            <a:ext cx="9229725" cy="5173980"/>
          </a:xfrm>
          <a:prstGeom prst="rect">
            <a:avLst/>
          </a:prstGeom>
        </p:spPr>
      </p:pic>
      <p:sp>
        <p:nvSpPr>
          <p:cNvPr id="38919" name="矩形 1"/>
          <p:cNvSpPr/>
          <p:nvPr/>
        </p:nvSpPr>
        <p:spPr>
          <a:xfrm>
            <a:off x="3232785" y="461010"/>
            <a:ext cx="5892800" cy="4374515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zh-CN" sz="3200" b="1" kern="1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破阵子·为陈同甫</a:t>
            </a:r>
            <a:endParaRPr lang="zh-CN" altLang="zh-CN" sz="3200" b="1" kern="1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zh-CN" sz="3200" b="1" kern="1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赋壮词以寄之</a:t>
            </a:r>
            <a:endParaRPr lang="zh-CN" altLang="zh-CN" sz="3400" b="1" kern="1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zh-CN" sz="3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 醉里挑灯看剑，梦回吹角连营。八百里分麾下炙，五十弦翻塞外声，沙场秋点兵。</a:t>
            </a:r>
            <a:endParaRPr lang="zh-CN" altLang="zh-CN" sz="3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CN" altLang="zh-CN" sz="3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Times New Roman" panose="02020603050405020304" pitchFamily="18" charset="0"/>
              </a:rPr>
              <a:t>       马作的卢飞快，弓如霹雳弦惊。了却君王天下事，赢得生前身后名。可怜白发生！</a:t>
            </a:r>
            <a:endParaRPr lang="zh-CN" altLang="zh-CN" sz="3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372632" y="1688575"/>
            <a:ext cx="4398737" cy="119888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  <a:endParaRPr lang="zh-CN" altLang="en-US" sz="6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876" r="10576"/>
          <a:stretch>
            <a:fillRect/>
          </a:stretch>
        </p:blipFill>
        <p:spPr>
          <a:xfrm>
            <a:off x="5281613" y="1200785"/>
            <a:ext cx="3205162" cy="2741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30860" y="1057275"/>
            <a:ext cx="4751070" cy="3415030"/>
          </a:xfrm>
          <a:prstGeom prst="rect">
            <a:avLst/>
          </a:prstGeom>
          <a:solidFill>
            <a:schemeClr val="bg1">
              <a:alpha val="22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r>
              <a:rPr lang="zh-CN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在电灯尚未出现和普及的时代，灯笼却是人们日常生活的必须品，是生活和情感的纽带，记录着亲情，抒写着繁华，以及对往昔岁月的怀念</a:t>
            </a: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……</a:t>
            </a:r>
            <a:endParaRPr lang="en-US" altLang="zh-C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7" name="矩形 7"/>
          <p:cNvSpPr/>
          <p:nvPr/>
        </p:nvSpPr>
        <p:spPr>
          <a:xfrm>
            <a:off x="175895" y="889000"/>
            <a:ext cx="8761730" cy="4154170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【吴伯萧】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1906—1982)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原名熙成，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笔名山屋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山荪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是我国当代著名文学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家和教育家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1906年3月13日出生于山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东省莱芜市吴花园村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1938年投奔革命 </a:t>
            </a:r>
            <a:endParaRPr lang="zh-CN" altLang="zh-CN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圣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地延安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进入中国人民抗日军政大学学习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是抗战时期伟大的文学家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他的作品主要收集在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羽书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黑红点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北极星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忘年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吴伯萧散文集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10" y="889000"/>
            <a:ext cx="2123440" cy="2416175"/>
          </a:xfrm>
          <a:prstGeom prst="round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7785" y="16446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58445" y="1254760"/>
            <a:ext cx="8711565" cy="3415030"/>
          </a:xfrm>
          <a:prstGeom prst="rect">
            <a:avLst/>
          </a:prstGeom>
          <a:solidFill>
            <a:schemeClr val="bg1">
              <a:alpha val="32000"/>
            </a:schemeClr>
          </a:solidFill>
          <a:ln w="25400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   本文写于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世纪三十年代，那是中华民族一个多灾多难的时代，作者以“灯笼”为题，从文化及情感两方面表达了灯笼对于他乃至民族的重要意义，最后跳出个人情感圈子，升华为对家国情怀的表达，呈现了一个执著追求革命和艺术的知识分子和与时代共命运、与人民同呼吸的内心世界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310" y="372110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写作背景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65138" y="1381125"/>
            <a:ext cx="8240712" cy="3415030"/>
          </a:xfrm>
          <a:prstGeom prst="rect">
            <a:avLst/>
          </a:prstGeom>
          <a:solidFill>
            <a:schemeClr val="bg1">
              <a:alpha val="32000"/>
            </a:schemeClr>
          </a:solidFill>
          <a:ln w="25400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【散文】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一种抒发作者真情实感、写作方式灵活的记叙类文学体裁。散文最大的特点是“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形散神聚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”；“形散”既指题材广泛、写法多样，又指结构自由、不拘一格；“神聚”既指中心集中，又指有贯穿全文的线索。散文写人写事都只是表面现象，从根本上说写的是情感体验。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310" y="372110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文体知识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485" name="Text Box 3"/>
          <p:cNvSpPr txBox="1"/>
          <p:nvPr/>
        </p:nvSpPr>
        <p:spPr>
          <a:xfrm>
            <a:off x="266065" y="1804035"/>
            <a:ext cx="8707120" cy="2749550"/>
          </a:xfrm>
          <a:prstGeom prst="rect">
            <a:avLst/>
          </a:prstGeom>
          <a:solidFill>
            <a:schemeClr val="bg1">
              <a:alpha val="1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8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讼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     )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域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     )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斡旋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       )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静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穆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     )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思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慕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     )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熙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熙然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     )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褪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色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     )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怅惘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          )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3350" y="2167255"/>
            <a:ext cx="101028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sònɡ</a:t>
            </a:r>
            <a:endParaRPr kumimoji="0" lang="en-US" altLang="zh-CN" sz="2800" b="1" i="0" u="none" strike="noStrike" kern="1200" cap="none" spc="0" normalizeH="0" baseline="0" noProof="0" dirty="0" err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05605" y="3023870"/>
            <a:ext cx="73215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97000" y="3021965"/>
            <a:ext cx="9953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mù</a:t>
            </a:r>
            <a:endParaRPr kumimoji="0" lang="en-US" altLang="zh-CN" sz="2800" b="1" i="0" u="none" strike="noStrike" kern="1200" cap="none" spc="0" normalizeH="0" baseline="0" noProof="0" dirty="0" err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04335" y="2167255"/>
            <a:ext cx="73342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yù</a:t>
            </a:r>
            <a:endParaRPr kumimoji="0" lang="en-US" altLang="zh-CN" sz="2800" b="1" i="0" u="none" strike="noStrike" kern="1200" cap="none" spc="0" normalizeH="0" baseline="0" noProof="0" dirty="0" err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071303" y="3922078"/>
            <a:ext cx="1995488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chànɡ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wǎnɡ</a:t>
            </a:r>
            <a:endParaRPr kumimoji="0" lang="en-US" altLang="zh-CN" sz="2800" b="1" i="0" u="none" strike="noStrike" kern="1200" cap="none" spc="0" normalizeH="0" baseline="0" noProof="0" dirty="0" err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530033" y="3923665"/>
            <a:ext cx="728663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tuì</a:t>
            </a:r>
            <a:endParaRPr kumimoji="0" lang="en-US" altLang="zh-CN" sz="2800" b="1" i="0" u="none" strike="noStrike" kern="1200" cap="none" spc="0" normalizeH="0" baseline="0" noProof="0" dirty="0" err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903403" y="2165033"/>
            <a:ext cx="15287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xuán</a:t>
            </a:r>
            <a:endParaRPr kumimoji="0" lang="en-US" altLang="zh-CN" sz="2800" b="1" i="0" u="none" strike="noStrike" kern="1200" cap="none" spc="0" normalizeH="0" baseline="0" noProof="0" dirty="0" err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93" name="矩形 2"/>
          <p:cNvSpPr/>
          <p:nvPr/>
        </p:nvSpPr>
        <p:spPr>
          <a:xfrm>
            <a:off x="3486785" y="1109028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◆生难字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512050" y="3021965"/>
            <a:ext cx="547688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xī</a:t>
            </a:r>
            <a:endParaRPr kumimoji="0" lang="en-US" altLang="zh-CN" sz="2800" b="1" i="0" u="none" strike="noStrike" kern="1200" cap="none" spc="0" normalizeH="0" baseline="0" noProof="0" dirty="0" err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310" y="372110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识文辨词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29" grpId="0"/>
      <p:bldP spid="31" grpId="0"/>
      <p:bldP spid="22" grpId="0"/>
      <p:bldP spid="164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09" name="矩形 1"/>
          <p:cNvSpPr/>
          <p:nvPr/>
        </p:nvSpPr>
        <p:spPr>
          <a:xfrm>
            <a:off x="3447415" y="374650"/>
            <a:ext cx="209740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◆词语解释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矩形 1"/>
          <p:cNvSpPr/>
          <p:nvPr/>
        </p:nvSpPr>
        <p:spPr>
          <a:xfrm>
            <a:off x="-23495" y="1003300"/>
            <a:ext cx="9192260" cy="3923030"/>
          </a:xfrm>
          <a:prstGeom prst="rect">
            <a:avLst/>
          </a:prstGeom>
          <a:solidFill>
            <a:schemeClr val="bg1">
              <a:alpha val="1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【争讼】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因争论而诉讼。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【斡旋】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调解周旋。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【静穆】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安静而严肃。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【思慕】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怀念；追慕。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【怅惘】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因失意而心事重重。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【熙熙然】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温和欢乐的样子。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【领域】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从事一种专门活动或事业的范围、部类或部门。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【褪色】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比喻某种情景、意识、本色等逐渐淡漠以至忘记。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【暖融融】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形容温暖宜人；温暖舒适。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【马前卒】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比喻没有目的地为人奔走效力的人。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【人情世故】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指为人处世的方法、道理和经验。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562" name="矩形 6"/>
          <p:cNvSpPr/>
          <p:nvPr/>
        </p:nvSpPr>
        <p:spPr>
          <a:xfrm>
            <a:off x="911225" y="945515"/>
            <a:ext cx="7321550" cy="553085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00000"/>
              </a:lnSpc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朗读课文，划分层次，理清文章脉络。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2465" y="1733233"/>
            <a:ext cx="7659688" cy="598805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叙写小时候喜欢火、光的情景。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495" y="2412365"/>
            <a:ext cx="7673975" cy="1614805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 cmpd="dbl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000" b="1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2-11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抒写了“我”关于灯笼的一些记忆，从历史文化及个人情感上表达了灯笼对于“我”及整个民族的重要意义。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9"/>
          <p:cNvSpPr/>
          <p:nvPr/>
        </p:nvSpPr>
        <p:spPr>
          <a:xfrm>
            <a:off x="658178" y="4107498"/>
            <a:ext cx="7669212" cy="598805"/>
          </a:xfrm>
          <a:prstGeom prst="rect">
            <a:avLst/>
          </a:prstGeom>
          <a:solidFill>
            <a:schemeClr val="accent4">
              <a:alpha val="38000"/>
            </a:schemeClr>
          </a:solidFill>
          <a:ln w="28575" cmpd="dbl">
            <a:solidFill>
              <a:srgbClr val="7030A0"/>
            </a:solidFill>
            <a:prstDash val="sysDot"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抒发作者的爱国情怀。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775" y="240030"/>
            <a:ext cx="2346325" cy="649104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9562" grpId="0" animBg="1"/>
    </p:bldLst>
  </p:timing>
</p:sld>
</file>

<file path=ppt/tags/tag1.xml><?xml version="1.0" encoding="utf-8"?>
<p:tagLst xmlns:p="http://schemas.openxmlformats.org/presentationml/2006/main">
  <p:tag name="KSO_WM_DOC_GUID" val="{b3bf2a2b-aeda-4d45-8bf9-0ce83a4f1b39}"/>
</p:tagLst>
</file>

<file path=ppt/theme/theme1.xml><?xml version="1.0" encoding="utf-8"?>
<a:theme xmlns:a="http://schemas.openxmlformats.org/drawingml/2006/main" name="全品初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2896</Words>
  <Application>WPS 演示</Application>
  <PresentationFormat/>
  <Paragraphs>191</Paragraphs>
  <Slides>29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黑体</vt:lpstr>
      <vt:lpstr>华文新魏</vt:lpstr>
      <vt:lpstr>华文楷体</vt:lpstr>
      <vt:lpstr>Wingdings</vt:lpstr>
      <vt:lpstr>微软雅黑</vt:lpstr>
      <vt:lpstr>Arial Unicode MS</vt:lpstr>
      <vt:lpstr>Calibri</vt:lpstr>
      <vt:lpstr>楷体</vt:lpstr>
      <vt:lpstr>华文中宋</vt:lpstr>
      <vt:lpstr>全品初中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全品初中</dc:creator>
  <cp:lastModifiedBy></cp:lastModifiedBy>
  <cp:revision>2</cp:revision>
  <dcterms:created xsi:type="dcterms:W3CDTF">2019-11-01T07:14:00Z</dcterms:created>
  <dcterms:modified xsi:type="dcterms:W3CDTF">2019-11-07T05:33:42Z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  <property fmtid="{D5CDD505-2E9C-101B-9397-08002B2CF9AE}" pid="3" name="所有者">
    <vt:lpwstr>全品初中</vt:lpwstr>
  </property>
</Properties>
</file>