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8" r:id="rId3"/>
    <p:sldId id="381" r:id="rId5"/>
    <p:sldId id="382" r:id="rId6"/>
    <p:sldId id="389" r:id="rId7"/>
    <p:sldId id="388" r:id="rId8"/>
    <p:sldId id="408" r:id="rId9"/>
    <p:sldId id="409" r:id="rId10"/>
    <p:sldId id="410" r:id="rId11"/>
    <p:sldId id="386" r:id="rId12"/>
    <p:sldId id="385" r:id="rId13"/>
    <p:sldId id="411" r:id="rId14"/>
    <p:sldId id="383" r:id="rId15"/>
    <p:sldId id="390" r:id="rId16"/>
    <p:sldId id="412" r:id="rId17"/>
    <p:sldId id="391" r:id="rId18"/>
    <p:sldId id="337" r:id="rId19"/>
    <p:sldId id="393" r:id="rId20"/>
    <p:sldId id="394" r:id="rId21"/>
    <p:sldId id="413" r:id="rId22"/>
    <p:sldId id="395" r:id="rId23"/>
    <p:sldId id="342" r:id="rId24"/>
    <p:sldId id="414" r:id="rId25"/>
    <p:sldId id="26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34"/>
        <p:guide pos="2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58"/>
            <a:ext cx="2326481" cy="2357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8148"/>
            <a:ext cx="2253853" cy="23591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531"/>
            <a:ext cx="3564731" cy="173751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2011"/>
            <a:ext cx="1165622" cy="11813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524"/>
            <a:ext cx="1864519" cy="19518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26"/>
            <a:ext cx="8229600" cy="857444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422"/>
            <a:ext cx="8229600" cy="3395241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341"/>
            <a:ext cx="2133600" cy="2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341"/>
            <a:ext cx="2895600" cy="2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341"/>
            <a:ext cx="2133600" cy="2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3889375" y="2990850"/>
            <a:ext cx="2198370" cy="4445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155" name="组合 1"/>
          <p:cNvGrpSpPr/>
          <p:nvPr/>
        </p:nvGrpSpPr>
        <p:grpSpPr>
          <a:xfrm>
            <a:off x="3044825" y="2298832"/>
            <a:ext cx="771525" cy="777875"/>
            <a:chOff x="4690" y="3620"/>
            <a:chExt cx="1214" cy="1224"/>
          </a:xfrm>
        </p:grpSpPr>
        <p:sp>
          <p:nvSpPr>
            <p:cNvPr id="10" name="Teardrop 108"/>
            <p:cNvSpPr/>
            <p:nvPr/>
          </p:nvSpPr>
          <p:spPr>
            <a:xfrm rot="8100000">
              <a:off x="4690" y="3620"/>
              <a:ext cx="1214" cy="12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67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1"/>
            <p:cNvSpPr/>
            <p:nvPr/>
          </p:nvSpPr>
          <p:spPr>
            <a:xfrm>
              <a:off x="4767" y="3760"/>
              <a:ext cx="1059" cy="94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10</a:t>
              </a:r>
              <a:endPara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3040380" y="2401253"/>
            <a:ext cx="3778250" cy="668655"/>
          </a:xfrm>
          <a:prstGeom prst="rect">
            <a:avLst/>
          </a:prstGeom>
          <a:noFill/>
          <a:ln w="9525">
            <a:noFill/>
          </a:ln>
        </p:spPr>
        <p:txBody>
          <a:bodyPr lIns="54415" tIns="27207" rIns="54415" bIns="27207" anchor="t">
            <a:spAutoFit/>
          </a:bodyPr>
          <a:lstStyle/>
          <a:p>
            <a:pPr algn="ctr"/>
            <a:r>
              <a:rPr lang="zh-CN" altLang="en-US" sz="4000" dirty="0">
                <a:latin typeface="新宋体" panose="02010609030101010101" charset="-122"/>
                <a:ea typeface="新宋体" panose="02010609030101010101" charset="-122"/>
              </a:rPr>
              <a:t>清平乐</a:t>
            </a:r>
            <a:endParaRPr lang="zh-CN" altLang="en-US" sz="4000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2733517" y="1201738"/>
            <a:ext cx="36753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5500" dirty="0">
                <a:latin typeface="黑体" panose="02010609060101010101" charset="-122"/>
                <a:ea typeface="黑体" panose="02010609060101010101" charset="-122"/>
              </a:rPr>
              <a:t>古诗词诵读</a:t>
            </a:r>
            <a:endParaRPr lang="zh-CN" altLang="zh-CN" sz="55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824230" y="2253747"/>
            <a:ext cx="4705985" cy="477520"/>
          </a:xfrm>
        </p:spPr>
        <p:txBody>
          <a:bodyPr vert="horz" wrap="square" anchor="t"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黑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latin typeface="黑体" panose="02010609060101010101" charset="-122"/>
                <a:sym typeface="Arial" panose="020B0604020202020204" pitchFamily="34" charset="0"/>
              </a:rPr>
              <a:t>“寂寞”表达了什么感情？</a:t>
            </a:r>
            <a:endParaRPr lang="zh-CN" altLang="en-US" sz="2800" b="1" dirty="0">
              <a:solidFill>
                <a:srgbClr val="0033CC"/>
              </a:solidFill>
              <a:latin typeface="黑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823913" y="1084395"/>
            <a:ext cx="7777162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</a:rPr>
              <a:t>春归何处？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楷体" panose="02010609060101010101" charset="-122"/>
              </a:rPr>
              <a:t>寂寞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</a:rPr>
              <a:t>无行路。若有人知春去处，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楷体" panose="02010609060101010101" charset="-122"/>
              </a:rPr>
              <a:t>唤取归来</a:t>
            </a:r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</a:rPr>
              <a:t>同住。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0657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>
                <a:solidFill>
                  <a:srgbClr val="FF6600"/>
                </a:solidFill>
                <a:latin typeface="黑体" panose="02010609060101010101" charset="-122"/>
                <a:ea typeface="黑体" panose="02010609060101010101" charset="-122"/>
              </a:rPr>
              <a:t>词文理解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  <p:sp>
        <p:nvSpPr>
          <p:cNvPr id="3" name="Rectangle 3"/>
          <p:cNvSpPr>
            <a:spLocks noGrp="1"/>
          </p:cNvSpPr>
          <p:nvPr/>
        </p:nvSpPr>
        <p:spPr>
          <a:xfrm>
            <a:off x="864870" y="2875412"/>
            <a:ext cx="7414895" cy="53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charset="-122"/>
                <a:sym typeface="Arial" panose="020B0604020202020204" pitchFamily="34" charset="0"/>
              </a:rPr>
              <a:t>2.“唤取归来同住”表达了什么感情？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/>
        </p:nvSpPr>
        <p:spPr>
          <a:xfrm>
            <a:off x="5530215" y="2253747"/>
            <a:ext cx="1910080" cy="4775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惜春</a:t>
            </a:r>
            <a:r>
              <a:rPr lang="zh-CN" altLang="en-US" sz="28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之情。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/>
        </p:nvSpPr>
        <p:spPr>
          <a:xfrm>
            <a:off x="864870" y="3405637"/>
            <a:ext cx="7414895" cy="8166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80808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800" b="1" dirty="0">
                <a:solidFill>
                  <a:srgbClr val="080808"/>
                </a:solidFill>
                <a:latin typeface="+mn-ea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033CC"/>
                </a:solidFill>
                <a:latin typeface="+mn-ea"/>
                <a:cs typeface="+mn-ea"/>
                <a:sym typeface="Arial" panose="020B0604020202020204" pitchFamily="34" charset="0"/>
              </a:rPr>
              <a:t>希望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Arial" panose="020B0604020202020204" pitchFamily="34" charset="0"/>
              </a:rPr>
              <a:t>春天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Arial" panose="020B0604020202020204" pitchFamily="34" charset="0"/>
              </a:rPr>
              <a:t>归来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+mn-ea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0033CC"/>
                </a:solidFill>
                <a:latin typeface="+mn-ea"/>
                <a:cs typeface="+mn-ea"/>
                <a:sym typeface="Arial" panose="020B0604020202020204" pitchFamily="34" charset="0"/>
              </a:rPr>
              <a:t>,与词人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Arial" panose="020B0604020202020204" pitchFamily="34" charset="0"/>
              </a:rPr>
              <a:t>同住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+mn-ea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0033CC"/>
                </a:solidFill>
                <a:latin typeface="+mn-ea"/>
                <a:cs typeface="+mn-ea"/>
                <a:sym typeface="Arial" panose="020B0604020202020204" pitchFamily="34" charset="0"/>
              </a:rPr>
              <a:t>,作者在这里以人格化手法,赋予春天生命。</a:t>
            </a:r>
            <a:endParaRPr lang="zh-CN" altLang="en-US" sz="2800" b="1" dirty="0">
              <a:solidFill>
                <a:srgbClr val="0033CC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750570" y="1741937"/>
            <a:ext cx="4705985" cy="477520"/>
          </a:xfrm>
        </p:spPr>
        <p:txBody>
          <a:bodyPr vert="horz" wrap="square" anchor="t"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charset="-122"/>
                <a:sym typeface="Arial" panose="020B0604020202020204" pitchFamily="34" charset="0"/>
              </a:rPr>
              <a:t>为什么</a:t>
            </a:r>
            <a:r>
              <a:rPr lang="zh-CN" altLang="en-US" sz="2800" b="1">
                <a:solidFill>
                  <a:srgbClr val="080808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charset="-122"/>
                <a:sym typeface="Arial" panose="020B0604020202020204" pitchFamily="34" charset="0"/>
              </a:rPr>
              <a:t>问取黄鹂</a:t>
            </a:r>
            <a:r>
              <a:rPr lang="zh-CN" altLang="en-US" sz="2800" b="1">
                <a:solidFill>
                  <a:srgbClr val="080808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”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charset="-122"/>
                <a:sym typeface="Arial" panose="020B0604020202020204" pitchFamily="34" charset="0"/>
              </a:rPr>
              <a:t>？</a:t>
            </a:r>
            <a:endParaRPr lang="zh-CN" altLang="en-US" sz="2800" b="1" dirty="0">
              <a:solidFill>
                <a:srgbClr val="0033CC"/>
              </a:solidFill>
              <a:latin typeface="黑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823913" y="665295"/>
            <a:ext cx="7777162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春无踪迹谁知？除非</a:t>
            </a:r>
            <a:r>
              <a:rPr lang="zh-CN" altLang="en-US" sz="3200" b="1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问取黄鹂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。百啭无人能解，</a:t>
            </a:r>
            <a:r>
              <a:rPr lang="zh-CN" altLang="en-US" sz="3200" b="1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因风飞过蔷薇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24230" y="3199262"/>
            <a:ext cx="7414895" cy="53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66"/>
                </a:solidFill>
                <a:sym typeface="+mn-ea"/>
              </a:rPr>
              <a:t>  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800" b="1">
                <a:solidFill>
                  <a:srgbClr val="080808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charset="-122"/>
                <a:sym typeface="Arial" panose="020B0604020202020204" pitchFamily="34" charset="0"/>
              </a:rPr>
              <a:t>因风飞过蔷薇</a:t>
            </a:r>
            <a:r>
              <a:rPr lang="zh-CN" altLang="en-US" sz="2800" b="1">
                <a:solidFill>
                  <a:srgbClr val="080808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”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charset="-122"/>
                <a:sym typeface="Arial" panose="020B0604020202020204" pitchFamily="34" charset="0"/>
              </a:rPr>
              <a:t>有什么含义？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/>
        </p:nvSpPr>
        <p:spPr>
          <a:xfrm>
            <a:off x="1024890" y="2219457"/>
            <a:ext cx="7739380" cy="8959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因为黄鹂和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春天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一同出现，它也许能得知春天的讯息。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/>
        </p:nvSpPr>
        <p:spPr>
          <a:xfrm>
            <a:off x="750570" y="3729487"/>
            <a:ext cx="7414895" cy="10166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2800" b="1" dirty="0">
                <a:solidFill>
                  <a:srgbClr val="080808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蔷薇在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夏天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开花，夏天已经来了，春天确乎回不来了。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14338"/>
          <p:cNvSpPr txBox="1"/>
          <p:nvPr/>
        </p:nvSpPr>
        <p:spPr>
          <a:xfrm>
            <a:off x="609600" y="1091062"/>
            <a:ext cx="80676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【鉴赏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】这首词写春天，运用了什么修辞手法？表现在哪里？有什么作用？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609600" y="2114682"/>
            <a:ext cx="35496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运用了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拟人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的修辞手法。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574675" y="2574925"/>
            <a:ext cx="8353425" cy="497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表现在“归”“行路”“唤取”“同住”“踪迹”等词语上。</a:t>
            </a:r>
            <a:endParaRPr lang="zh-CN" altLang="en-US" sz="2400" b="1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574675" y="3072262"/>
            <a:ext cx="813752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词人因春天的消逝而感到寂寞，感到无处觅得安慰，像失去了亲人似的。这样通过词人的主观感受，反映出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春天的可爱和春去的可惜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，给读者以强烈的感染。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0657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评品赏析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  <p:bldP spid="14341" grpId="0" bldLvl="0"/>
      <p:bldP spid="1434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464820" y="1292675"/>
            <a:ext cx="82143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【鉴赏2】</a:t>
            </a:r>
            <a:r>
              <a:rPr lang="zh-CN" altLang="en-US" sz="2800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词人思想感情的变化经过了哪几个阶段？</a:t>
            </a:r>
            <a:endParaRPr lang="zh-CN" altLang="en-US" sz="2800" dirty="0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373380" y="2043245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思春（归何处）</a:t>
            </a:r>
            <a:endParaRPr lang="zh-CN" altLang="en-US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3110230" y="2043245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惜春（无行路）</a:t>
            </a:r>
            <a:endParaRPr lang="zh-CN" altLang="en-US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6062980" y="2043245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唤春（归来住）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878205" y="2619507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问春（知踪迹）</a:t>
            </a:r>
            <a:endParaRPr lang="zh-CN" altLang="en-US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3613468" y="2619507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解春（蔷薇开）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6278880" y="2619507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惜春（不复归）</a:t>
            </a:r>
            <a:endParaRPr lang="zh-CN" altLang="en-US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369" name="圆角箭头1 295"/>
          <p:cNvSpPr/>
          <p:nvPr/>
        </p:nvSpPr>
        <p:spPr>
          <a:xfrm>
            <a:off x="2605405" y="2259145"/>
            <a:ext cx="360363" cy="144462"/>
          </a:xfrm>
          <a:custGeom>
            <a:avLst/>
            <a:gdLst/>
            <a:ahLst/>
            <a:cxnLst>
              <a:cxn ang="0">
                <a:pos x="1189393" y="0"/>
              </a:cxn>
              <a:cxn ang="0">
                <a:pos x="1304088" y="47504"/>
              </a:cxn>
              <a:cxn ang="0">
                <a:pos x="1854357" y="597734"/>
              </a:cxn>
              <a:cxn ang="0">
                <a:pos x="1875643" y="623428"/>
              </a:cxn>
              <a:cxn ang="0">
                <a:pos x="1878234" y="628101"/>
              </a:cxn>
              <a:cxn ang="0">
                <a:pos x="1888581" y="647377"/>
              </a:cxn>
              <a:cxn ang="0">
                <a:pos x="1905000" y="730001"/>
              </a:cxn>
              <a:cxn ang="0">
                <a:pos x="1888581" y="812625"/>
              </a:cxn>
              <a:cxn ang="0">
                <a:pos x="1882305" y="827206"/>
              </a:cxn>
              <a:cxn ang="0">
                <a:pos x="1873953" y="837824"/>
              </a:cxn>
              <a:cxn ang="0">
                <a:pos x="1849861" y="862766"/>
              </a:cxn>
              <a:cxn ang="0">
                <a:pos x="1299591" y="1412995"/>
              </a:cxn>
              <a:cxn ang="0">
                <a:pos x="1070202" y="1412995"/>
              </a:cxn>
              <a:cxn ang="0">
                <a:pos x="1070202" y="1183623"/>
              </a:cxn>
              <a:cxn ang="0">
                <a:pos x="1358096" y="895749"/>
              </a:cxn>
              <a:cxn ang="0">
                <a:pos x="162203" y="895749"/>
              </a:cxn>
              <a:cxn ang="0">
                <a:pos x="0" y="733558"/>
              </a:cxn>
              <a:cxn ang="0">
                <a:pos x="162203" y="571367"/>
              </a:cxn>
              <a:cxn ang="0">
                <a:pos x="1369209" y="571367"/>
              </a:cxn>
              <a:cxn ang="0">
                <a:pos x="1074698" y="276877"/>
              </a:cxn>
              <a:cxn ang="0">
                <a:pos x="1074698" y="47504"/>
              </a:cxn>
              <a:cxn ang="0">
                <a:pos x="1189393" y="0"/>
              </a:cxn>
            </a:cxnLst>
            <a:rect l="0" t="0" r="0" b="0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370" name="圆角箭头1 295"/>
          <p:cNvSpPr/>
          <p:nvPr/>
        </p:nvSpPr>
        <p:spPr>
          <a:xfrm>
            <a:off x="8366443" y="2259145"/>
            <a:ext cx="360362" cy="144462"/>
          </a:xfrm>
          <a:custGeom>
            <a:avLst/>
            <a:gdLst/>
            <a:ahLst/>
            <a:cxnLst>
              <a:cxn ang="0">
                <a:pos x="1189393" y="0"/>
              </a:cxn>
              <a:cxn ang="0">
                <a:pos x="1304088" y="47504"/>
              </a:cxn>
              <a:cxn ang="0">
                <a:pos x="1854357" y="597734"/>
              </a:cxn>
              <a:cxn ang="0">
                <a:pos x="1875643" y="623428"/>
              </a:cxn>
              <a:cxn ang="0">
                <a:pos x="1878234" y="628101"/>
              </a:cxn>
              <a:cxn ang="0">
                <a:pos x="1888581" y="647377"/>
              </a:cxn>
              <a:cxn ang="0">
                <a:pos x="1905000" y="730001"/>
              </a:cxn>
              <a:cxn ang="0">
                <a:pos x="1888581" y="812625"/>
              </a:cxn>
              <a:cxn ang="0">
                <a:pos x="1882305" y="827206"/>
              </a:cxn>
              <a:cxn ang="0">
                <a:pos x="1873953" y="837824"/>
              </a:cxn>
              <a:cxn ang="0">
                <a:pos x="1849861" y="862766"/>
              </a:cxn>
              <a:cxn ang="0">
                <a:pos x="1299591" y="1412995"/>
              </a:cxn>
              <a:cxn ang="0">
                <a:pos x="1070202" y="1412995"/>
              </a:cxn>
              <a:cxn ang="0">
                <a:pos x="1070202" y="1183623"/>
              </a:cxn>
              <a:cxn ang="0">
                <a:pos x="1358096" y="895749"/>
              </a:cxn>
              <a:cxn ang="0">
                <a:pos x="162203" y="895749"/>
              </a:cxn>
              <a:cxn ang="0">
                <a:pos x="0" y="733558"/>
              </a:cxn>
              <a:cxn ang="0">
                <a:pos x="162203" y="571367"/>
              </a:cxn>
              <a:cxn ang="0">
                <a:pos x="1369209" y="571367"/>
              </a:cxn>
              <a:cxn ang="0">
                <a:pos x="1074698" y="276877"/>
              </a:cxn>
              <a:cxn ang="0">
                <a:pos x="1074698" y="47504"/>
              </a:cxn>
              <a:cxn ang="0">
                <a:pos x="1189393" y="0"/>
              </a:cxn>
            </a:cxnLst>
            <a:rect l="0" t="0" r="0" b="0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371" name="圆角箭头1 295"/>
          <p:cNvSpPr/>
          <p:nvPr/>
        </p:nvSpPr>
        <p:spPr>
          <a:xfrm>
            <a:off x="5485130" y="2259145"/>
            <a:ext cx="360363" cy="144462"/>
          </a:xfrm>
          <a:custGeom>
            <a:avLst/>
            <a:gdLst/>
            <a:ahLst/>
            <a:cxnLst>
              <a:cxn ang="0">
                <a:pos x="1189393" y="0"/>
              </a:cxn>
              <a:cxn ang="0">
                <a:pos x="1304088" y="47504"/>
              </a:cxn>
              <a:cxn ang="0">
                <a:pos x="1854357" y="597734"/>
              </a:cxn>
              <a:cxn ang="0">
                <a:pos x="1875643" y="623428"/>
              </a:cxn>
              <a:cxn ang="0">
                <a:pos x="1878234" y="628101"/>
              </a:cxn>
              <a:cxn ang="0">
                <a:pos x="1888581" y="647377"/>
              </a:cxn>
              <a:cxn ang="0">
                <a:pos x="1905000" y="730001"/>
              </a:cxn>
              <a:cxn ang="0">
                <a:pos x="1888581" y="812625"/>
              </a:cxn>
              <a:cxn ang="0">
                <a:pos x="1882305" y="827206"/>
              </a:cxn>
              <a:cxn ang="0">
                <a:pos x="1873953" y="837824"/>
              </a:cxn>
              <a:cxn ang="0">
                <a:pos x="1849861" y="862766"/>
              </a:cxn>
              <a:cxn ang="0">
                <a:pos x="1299591" y="1412995"/>
              </a:cxn>
              <a:cxn ang="0">
                <a:pos x="1070202" y="1412995"/>
              </a:cxn>
              <a:cxn ang="0">
                <a:pos x="1070202" y="1183623"/>
              </a:cxn>
              <a:cxn ang="0">
                <a:pos x="1358096" y="895749"/>
              </a:cxn>
              <a:cxn ang="0">
                <a:pos x="162203" y="895749"/>
              </a:cxn>
              <a:cxn ang="0">
                <a:pos x="0" y="733558"/>
              </a:cxn>
              <a:cxn ang="0">
                <a:pos x="162203" y="571367"/>
              </a:cxn>
              <a:cxn ang="0">
                <a:pos x="1369209" y="571367"/>
              </a:cxn>
              <a:cxn ang="0">
                <a:pos x="1074698" y="276877"/>
              </a:cxn>
              <a:cxn ang="0">
                <a:pos x="1074698" y="47504"/>
              </a:cxn>
              <a:cxn ang="0">
                <a:pos x="1189393" y="0"/>
              </a:cxn>
            </a:cxnLst>
            <a:rect l="0" t="0" r="0" b="0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372" name="圆角箭头1 295"/>
          <p:cNvSpPr/>
          <p:nvPr/>
        </p:nvSpPr>
        <p:spPr>
          <a:xfrm>
            <a:off x="3110230" y="2762382"/>
            <a:ext cx="358775" cy="144463"/>
          </a:xfrm>
          <a:custGeom>
            <a:avLst/>
            <a:gdLst/>
            <a:ahLst/>
            <a:cxnLst>
              <a:cxn ang="0">
                <a:pos x="1189393" y="0"/>
              </a:cxn>
              <a:cxn ang="0">
                <a:pos x="1304088" y="47504"/>
              </a:cxn>
              <a:cxn ang="0">
                <a:pos x="1854357" y="597734"/>
              </a:cxn>
              <a:cxn ang="0">
                <a:pos x="1875643" y="623428"/>
              </a:cxn>
              <a:cxn ang="0">
                <a:pos x="1878234" y="628101"/>
              </a:cxn>
              <a:cxn ang="0">
                <a:pos x="1888581" y="647377"/>
              </a:cxn>
              <a:cxn ang="0">
                <a:pos x="1905000" y="730001"/>
              </a:cxn>
              <a:cxn ang="0">
                <a:pos x="1888581" y="812625"/>
              </a:cxn>
              <a:cxn ang="0">
                <a:pos x="1882305" y="827206"/>
              </a:cxn>
              <a:cxn ang="0">
                <a:pos x="1873953" y="837824"/>
              </a:cxn>
              <a:cxn ang="0">
                <a:pos x="1849861" y="862766"/>
              </a:cxn>
              <a:cxn ang="0">
                <a:pos x="1299591" y="1412995"/>
              </a:cxn>
              <a:cxn ang="0">
                <a:pos x="1070202" y="1412995"/>
              </a:cxn>
              <a:cxn ang="0">
                <a:pos x="1070202" y="1183623"/>
              </a:cxn>
              <a:cxn ang="0">
                <a:pos x="1358096" y="895749"/>
              </a:cxn>
              <a:cxn ang="0">
                <a:pos x="162203" y="895749"/>
              </a:cxn>
              <a:cxn ang="0">
                <a:pos x="0" y="733558"/>
              </a:cxn>
              <a:cxn ang="0">
                <a:pos x="162203" y="571367"/>
              </a:cxn>
              <a:cxn ang="0">
                <a:pos x="1369209" y="571367"/>
              </a:cxn>
              <a:cxn ang="0">
                <a:pos x="1074698" y="276877"/>
              </a:cxn>
              <a:cxn ang="0">
                <a:pos x="1074698" y="47504"/>
              </a:cxn>
              <a:cxn ang="0">
                <a:pos x="1189393" y="0"/>
              </a:cxn>
            </a:cxnLst>
            <a:rect l="0" t="0" r="0" b="0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373" name="圆角箭头1 295"/>
          <p:cNvSpPr/>
          <p:nvPr/>
        </p:nvSpPr>
        <p:spPr>
          <a:xfrm>
            <a:off x="5845493" y="2762382"/>
            <a:ext cx="360362" cy="144463"/>
          </a:xfrm>
          <a:custGeom>
            <a:avLst/>
            <a:gdLst/>
            <a:ahLst/>
            <a:cxnLst>
              <a:cxn ang="0">
                <a:pos x="1189393" y="0"/>
              </a:cxn>
              <a:cxn ang="0">
                <a:pos x="1304088" y="47504"/>
              </a:cxn>
              <a:cxn ang="0">
                <a:pos x="1854357" y="597734"/>
              </a:cxn>
              <a:cxn ang="0">
                <a:pos x="1875643" y="623428"/>
              </a:cxn>
              <a:cxn ang="0">
                <a:pos x="1878234" y="628101"/>
              </a:cxn>
              <a:cxn ang="0">
                <a:pos x="1888581" y="647377"/>
              </a:cxn>
              <a:cxn ang="0">
                <a:pos x="1905000" y="730001"/>
              </a:cxn>
              <a:cxn ang="0">
                <a:pos x="1888581" y="812625"/>
              </a:cxn>
              <a:cxn ang="0">
                <a:pos x="1882305" y="827206"/>
              </a:cxn>
              <a:cxn ang="0">
                <a:pos x="1873953" y="837824"/>
              </a:cxn>
              <a:cxn ang="0">
                <a:pos x="1849861" y="862766"/>
              </a:cxn>
              <a:cxn ang="0">
                <a:pos x="1299591" y="1412995"/>
              </a:cxn>
              <a:cxn ang="0">
                <a:pos x="1070202" y="1412995"/>
              </a:cxn>
              <a:cxn ang="0">
                <a:pos x="1070202" y="1183623"/>
              </a:cxn>
              <a:cxn ang="0">
                <a:pos x="1358096" y="895749"/>
              </a:cxn>
              <a:cxn ang="0">
                <a:pos x="162203" y="895749"/>
              </a:cxn>
              <a:cxn ang="0">
                <a:pos x="0" y="733558"/>
              </a:cxn>
              <a:cxn ang="0">
                <a:pos x="162203" y="571367"/>
              </a:cxn>
              <a:cxn ang="0">
                <a:pos x="1369209" y="571367"/>
              </a:cxn>
              <a:cxn ang="0">
                <a:pos x="1074698" y="276877"/>
              </a:cxn>
              <a:cxn ang="0">
                <a:pos x="1074698" y="47504"/>
              </a:cxn>
              <a:cxn ang="0">
                <a:pos x="1189393" y="0"/>
              </a:cxn>
            </a:cxnLst>
            <a:rect l="0" t="0" r="0" b="0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/>
      <p:bldP spid="15364" grpId="0" bldLvl="0"/>
      <p:bldP spid="15365" grpId="0" bldLvl="0"/>
      <p:bldP spid="15366" grpId="0" bldLvl="0"/>
      <p:bldP spid="1536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文本框 15373"/>
          <p:cNvSpPr txBox="1"/>
          <p:nvPr/>
        </p:nvSpPr>
        <p:spPr>
          <a:xfrm>
            <a:off x="396875" y="1082807"/>
            <a:ext cx="82143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【鉴赏3】感情的变化反映了词人怎样的人生态度？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75" name="文本框 15374"/>
          <p:cNvSpPr txBox="1"/>
          <p:nvPr/>
        </p:nvSpPr>
        <p:spPr>
          <a:xfrm>
            <a:off x="485775" y="1797817"/>
            <a:ext cx="803656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楷体" panose="02010609060101010101" charset="-122"/>
              </a:rPr>
              <a:t>此词为惜春之作，全词以清新细腻的语言，表现了词人对美好春光的珍惜与热爱，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对美好事物的执着与追求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15376" name="文本框 15375"/>
          <p:cNvSpPr txBox="1"/>
          <p:nvPr/>
        </p:nvSpPr>
        <p:spPr>
          <a:xfrm>
            <a:off x="396875" y="2898907"/>
            <a:ext cx="849630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春归无行路（寂寞伤春）</a:t>
            </a:r>
            <a:r>
              <a:rPr lang="en-US" altLang="zh-CN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→</a:t>
            </a:r>
            <a:r>
              <a:rPr lang="zh-CN" altLang="en-US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若有人知（假设希望）</a:t>
            </a:r>
            <a:r>
              <a:rPr lang="en-US" altLang="zh-CN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→</a:t>
            </a:r>
            <a:r>
              <a:rPr lang="zh-CN" altLang="en-US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春无踪迹（更加失望）</a:t>
            </a:r>
            <a:r>
              <a:rPr lang="en-US" altLang="zh-CN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→</a:t>
            </a:r>
            <a:r>
              <a:rPr lang="zh-CN" altLang="en-US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问取黄鹂（最后希望）</a:t>
            </a:r>
            <a:r>
              <a:rPr lang="en-US" altLang="zh-CN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→</a:t>
            </a:r>
            <a:r>
              <a:rPr lang="zh-CN" altLang="en-US" sz="2400" b="1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无人能解（彻底绝望）</a:t>
            </a:r>
            <a:endParaRPr lang="zh-CN" altLang="en-US" sz="2400" b="1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7735" y="3987932"/>
            <a:ext cx="41617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觅春思春伤春之情层层深化。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bldLvl="0"/>
      <p:bldP spid="15376" grpId="0" bldLvl="0"/>
      <p:bldP spid="2" grpId="0" bldLvl="0"/>
      <p:bldP spid="2" grpId="1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/>
          <p:cNvSpPr/>
          <p:nvPr/>
        </p:nvSpPr>
        <p:spPr>
          <a:xfrm>
            <a:off x="1762125" y="1497145"/>
            <a:ext cx="215900" cy="2376487"/>
          </a:xfrm>
          <a:prstGeom prst="leftBrace">
            <a:avLst>
              <a:gd name="adj1" fmla="val 9172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6388" name="AutoShape 5"/>
          <p:cNvSpPr/>
          <p:nvPr/>
        </p:nvSpPr>
        <p:spPr>
          <a:xfrm>
            <a:off x="4265613" y="3141795"/>
            <a:ext cx="288925" cy="1223962"/>
          </a:xfrm>
          <a:prstGeom prst="leftBrace">
            <a:avLst>
              <a:gd name="adj1" fmla="val 3530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6389" name="AutoShape 6"/>
          <p:cNvSpPr/>
          <p:nvPr/>
        </p:nvSpPr>
        <p:spPr>
          <a:xfrm>
            <a:off x="4194175" y="1125670"/>
            <a:ext cx="287338" cy="1152525"/>
          </a:xfrm>
          <a:prstGeom prst="leftBrace">
            <a:avLst>
              <a:gd name="adj1" fmla="val 3342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6390" name="AutoShape 10"/>
          <p:cNvSpPr/>
          <p:nvPr/>
        </p:nvSpPr>
        <p:spPr>
          <a:xfrm>
            <a:off x="6880225" y="1125987"/>
            <a:ext cx="431800" cy="3240405"/>
          </a:xfrm>
          <a:prstGeom prst="rightBrace">
            <a:avLst>
              <a:gd name="adj1" fmla="val 5281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755650" y="2433770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清平乐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2179638" y="1453012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由现实到幻觉 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2252663" y="3540575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由幻觉到现实 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4554538" y="981207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思春（归何处）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4554538" y="1557470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惜春（无行路）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4554538" y="2133732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唤春（归来住）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7" name="文本框 16396"/>
          <p:cNvSpPr txBox="1"/>
          <p:nvPr/>
        </p:nvSpPr>
        <p:spPr>
          <a:xfrm>
            <a:off x="4625975" y="2997332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问春（知踪迹）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8" name="文本框 16397"/>
          <p:cNvSpPr txBox="1"/>
          <p:nvPr/>
        </p:nvSpPr>
        <p:spPr>
          <a:xfrm>
            <a:off x="4625975" y="3573595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解春（蔷薇开）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6399" name="文本框 16398"/>
          <p:cNvSpPr txBox="1"/>
          <p:nvPr/>
        </p:nvSpPr>
        <p:spPr>
          <a:xfrm>
            <a:off x="4625975" y="4126230"/>
            <a:ext cx="2254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</a:rPr>
              <a:t>惜春（不复归）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6400" name="文本框 16399"/>
          <p:cNvSpPr txBox="1"/>
          <p:nvPr/>
        </p:nvSpPr>
        <p:spPr>
          <a:xfrm>
            <a:off x="7395210" y="2414720"/>
            <a:ext cx="551815" cy="104298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</a:rPr>
              <a:t>惜春</a:t>
            </a:r>
            <a:endParaRPr lang="zh-CN" altLang="en-US" sz="24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0657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理清思路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  <p:bldP spid="16389" grpId="0" bldLvl="0" animBg="1"/>
      <p:bldP spid="16390" grpId="0" bldLvl="0" animBg="1"/>
      <p:bldP spid="16392" grpId="0" bldLvl="0"/>
      <p:bldP spid="16393" grpId="0" bldLvl="0"/>
      <p:bldP spid="16394" grpId="0" bldLvl="0"/>
      <p:bldP spid="16395" grpId="0" bldLvl="0"/>
      <p:bldP spid="16396" grpId="0" bldLvl="0"/>
      <p:bldP spid="16397" grpId="0" bldLvl="0"/>
      <p:bldP spid="16398" grpId="0" bldLvl="0"/>
      <p:bldP spid="1639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882650" y="1117097"/>
            <a:ext cx="7567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词中描写的春日景物较少，只选了“黄鹂”和“蔷薇”，他们在作者表达惜春之情时起到了什么作用？</a:t>
            </a:r>
            <a:endParaRPr lang="zh-CN" altLang="en-US" sz="2400" b="1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598170" y="1947042"/>
            <a:ext cx="833755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黄鹂常伴着春天出现，黄鹂婉转鸣叫于花间枝头，增添了春天的色彩；无人能知，问取黄鹂亦无解，黄鹂因风而飞，这又增添了词的情趣。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蔷薇花开，渲染了景色之优美怡人，也说明夏已来临，这就给寻春不懈的词人以提醒和明示：夏天已到，春天是回不来了。这样，不但丰富了词的内容，而且使词味更为隽永。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0657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疑难解答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/>
        </p:nvSpPr>
        <p:spPr>
          <a:xfrm>
            <a:off x="892175" y="1020895"/>
            <a:ext cx="6305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2.《清平乐》中是如何表现“惜春”主题的？</a:t>
            </a:r>
            <a:endParaRPr lang="zh-CN" altLang="en-US" sz="2400" b="1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435" name="文本框 18434"/>
          <p:cNvSpPr txBox="1"/>
          <p:nvPr/>
        </p:nvSpPr>
        <p:spPr>
          <a:xfrm>
            <a:off x="730250" y="1613032"/>
            <a:ext cx="8096250" cy="2968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这首词不是由暮春残景引出惜春之情，而是开门见山写“春归何处，寂寞无行路”，引出“寻春”之奇思妙想，从似有人知的希望到仍无踪迹的失望，从问取黄鹂的期望到无人能解的绝望，寻春的失败之中包孕了无尽的惜春之情。这首词的妙处就在于不言“惜春”之情却表现得微妙曲折、淋漓尽致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723900" y="1154562"/>
            <a:ext cx="733933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>
              <a:lnSpc>
                <a:spcPct val="120000"/>
              </a:lnSpc>
            </a:pPr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你认为本词构思中最有境界（趣味）的词句是哪些？请简单赏析。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 </a:t>
            </a:r>
            <a:endParaRPr lang="zh-CN" altLang="en-US" sz="20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00" y="2412365"/>
            <a:ext cx="6440805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>
              <a:lnSpc>
                <a:spcPct val="16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“若有人知春去处，唤取归来同住。” 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1905" indent="0">
              <a:lnSpc>
                <a:spcPct val="16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“春无踪迹谁知？除非问取黄鹂。”  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840" y="820552"/>
            <a:ext cx="8386445" cy="3928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     欲唤春归来同住的奇想，有童稚的天真，唯其“稚”，故艺术地强化了诗意的穿透力。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1905" indent="-1905"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向黄鹂询问，而黄鹂无语，且因风而逝。又一童话的联想，传达出一个永无答案之谜。暗示伤春的永无慰藉，表现出伤春是人类终极烦恼这么一个主题。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1905" indent="-1905"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有情与无情的对立和童趣的想象与联想，是此作为美学魅力的源泉；精心地捕捉形象并人情味地加以表现，是此作成功的奥秘。</a:t>
            </a:r>
            <a:r>
              <a:rPr lang="zh-CN" altLang="en-US" sz="2000" b="1" dirty="0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 </a:t>
            </a:r>
            <a:endParaRPr lang="zh-CN" altLang="en-US" sz="2000" b="1" dirty="0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0657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>
                <a:solidFill>
                  <a:srgbClr val="FF6600"/>
                </a:solidFill>
                <a:latin typeface="黑体" panose="02010609060101010101" charset="-122"/>
                <a:ea typeface="黑体" panose="02010609060101010101" charset="-122"/>
              </a:rPr>
              <a:t>作者简况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89585" y="1117097"/>
            <a:ext cx="8164830" cy="3467100"/>
          </a:xfrm>
        </p:spPr>
        <p:txBody>
          <a:bodyPr vert="horz" wrap="square" anchor="t"/>
          <a:lstStyle/>
          <a:p>
            <a:pPr>
              <a:lnSpc>
                <a:spcPct val="120000"/>
              </a:lnSpc>
              <a:buNone/>
            </a:pP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黄庭坚,字鲁直,又号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山谷道人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。与张耒(lěi)、秦观、晁补之有“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苏门四学士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”之称。世号“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苏黄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”。</a:t>
            </a:r>
            <a:r>
              <a:rPr lang="zh-CN" altLang="en-US" sz="2400" b="1" dirty="0">
                <a:solidFill>
                  <a:srgbClr val="0066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2400" b="1" dirty="0">
              <a:solidFill>
                <a:srgbClr val="0066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66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所选是一首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悼春词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。词人少年得意，中进士，任校书郎，修撰神宗皇帝的“实录”。</a:t>
            </a:r>
            <a:endParaRPr lang="zh-CN" altLang="en-US" sz="2400" b="1" dirty="0">
              <a:solidFill>
                <a:srgbClr val="0066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0066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其诗多写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个人日常生活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，艺术上讲究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修辞造句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追求新奇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。工书法，与苏轼、米芾、蔡襄并称“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宋四家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4405" y="565917"/>
            <a:ext cx="3538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/>
            <a:r>
              <a:rPr lang="zh-CN" altLang="en-US" sz="32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黄庭坚词的特色： </a:t>
            </a:r>
            <a:r>
              <a:rPr lang="zh-CN" altLang="en-US" dirty="0">
                <a:latin typeface="Arial" panose="020B0604020202020204" pitchFamily="34" charset="0"/>
              </a:rPr>
              <a:t>   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3530" y="1335405"/>
            <a:ext cx="4686935" cy="2749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>
              <a:lnSpc>
                <a:spcPct val="16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平淡朴实 ，委婉含蓄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1905" indent="-1905">
              <a:lnSpc>
                <a:spcPct val="16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构思新奇巧妙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1905" indent="-1905">
              <a:lnSpc>
                <a:spcPct val="16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多转折而层层深入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549910" y="1244732"/>
            <a:ext cx="8044180" cy="310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800" b="1" dirty="0">
                <a:latin typeface="+mn-ea"/>
                <a:cs typeface="+mn-ea"/>
              </a:rPr>
              <a:t>这是一首构思新颖、格调清奇的春之短歌。</a:t>
            </a:r>
            <a:endParaRPr lang="zh-CN" altLang="en-US" sz="2800" b="1" dirty="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+mn-ea"/>
                <a:cs typeface="+mn-ea"/>
              </a:rPr>
              <a:t>   上片以</a:t>
            </a:r>
            <a:r>
              <a:rPr lang="zh-CN" altLang="en-US" sz="2800" b="1" dirty="0">
                <a:solidFill>
                  <a:srgbClr val="FF0066"/>
                </a:solidFill>
                <a:latin typeface="+mn-ea"/>
                <a:cs typeface="+mn-ea"/>
              </a:rPr>
              <a:t>发问</a:t>
            </a:r>
            <a:r>
              <a:rPr lang="zh-CN" altLang="en-US" sz="2800" b="1" dirty="0">
                <a:latin typeface="+mn-ea"/>
                <a:cs typeface="+mn-ea"/>
              </a:rPr>
              <a:t>起调。作者没有描写落花流水春残景象，也没有表现悼红惜绿的伤春情怀，只由</a:t>
            </a:r>
            <a:r>
              <a:rPr lang="zh-CN" altLang="en-US" sz="2800" b="1" dirty="0">
                <a:solidFill>
                  <a:srgbClr val="FF0066"/>
                </a:solidFill>
                <a:latin typeface="+mn-ea"/>
                <a:cs typeface="+mn-ea"/>
              </a:rPr>
              <a:t>问春</a:t>
            </a:r>
            <a:r>
              <a:rPr lang="zh-CN" altLang="en-US" sz="2800" b="1" dirty="0">
                <a:latin typeface="+mn-ea"/>
                <a:cs typeface="+mn-ea"/>
              </a:rPr>
              <a:t>而至</a:t>
            </a:r>
            <a:r>
              <a:rPr lang="zh-CN" altLang="en-US" sz="2800" b="1" dirty="0">
                <a:solidFill>
                  <a:srgbClr val="FF0066"/>
                </a:solidFill>
                <a:latin typeface="+mn-ea"/>
                <a:cs typeface="+mn-ea"/>
              </a:rPr>
              <a:t>寻春</a:t>
            </a:r>
            <a:r>
              <a:rPr lang="zh-CN" altLang="en-US" sz="2800" b="1" dirty="0">
                <a:latin typeface="+mn-ea"/>
                <a:cs typeface="+mn-ea"/>
              </a:rPr>
              <a:t>，其徘徊寂寞之情态，希冀驻日回景之衷肠已跃然纸上。</a:t>
            </a:r>
            <a:endParaRPr lang="zh-CN" altLang="en-US" sz="2800" b="1" dirty="0">
              <a:latin typeface="+mn-ea"/>
              <a:cs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396875" y="1054232"/>
            <a:ext cx="8424863" cy="293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2800" b="1" dirty="0">
                <a:latin typeface="+mn-ea"/>
              </a:rPr>
              <a:t>下片以</a:t>
            </a:r>
            <a:r>
              <a:rPr lang="zh-CN" altLang="en-US" sz="2800" b="1" dirty="0">
                <a:solidFill>
                  <a:srgbClr val="FF0066"/>
                </a:solidFill>
                <a:latin typeface="+mn-ea"/>
              </a:rPr>
              <a:t>反问句</a:t>
            </a:r>
            <a:r>
              <a:rPr lang="zh-CN" altLang="en-US" sz="2800" b="1" dirty="0">
                <a:latin typeface="+mn-ea"/>
              </a:rPr>
              <a:t>承接，将惜春寻春之情，引入更奇妙的境界，黄鹂是春天的使者，她或能知道春天的踪迹。何不住问之？但人情鸟语难通，寻春愿望终成泡影。不仅春之芳踪仍无处寻觅，且黄鹂也乘风振翼，一去无迹，眼下只有春去夏来，蔷薇花开，词人的一腔芳菲之思，亦随鸟飞春尽而不知所终。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407249" y="2844504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 谢 观 看！</a:t>
            </a:r>
            <a:endParaRPr lang="zh-CN" altLang="en-US" sz="5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203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7170"/>
          <p:cNvSpPr txBox="1"/>
          <p:nvPr/>
        </p:nvSpPr>
        <p:spPr>
          <a:xfrm>
            <a:off x="725805" y="1306962"/>
            <a:ext cx="76923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905" indent="-1905">
              <a:lnSpc>
                <a:spcPct val="150000"/>
              </a:lnSpc>
              <a:buSzPct val="100000"/>
              <a:buFont typeface="Wingdings" panose="05000000000000000000" pitchFamily="2" charset="2"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</a:rPr>
              <a:t>      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因新党重新执政，作者政见偏于保守，晚年屡遭贬谪，死于西南荒僻的贬所。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905" indent="-1905">
              <a:lnSpc>
                <a:spcPct val="150000"/>
              </a:lnSpc>
              <a:buSzPct val="100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这首词写于被贬之时，词人借伤春悼春来抒写暮年无为的感慨。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0657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>
                <a:solidFill>
                  <a:srgbClr val="FF6600"/>
                </a:solidFill>
                <a:latin typeface="黑体" panose="02010609060101010101" charset="-122"/>
                <a:ea typeface="黑体" panose="02010609060101010101" charset="-122"/>
              </a:rPr>
              <a:t>写作背景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1348105" y="1138687"/>
            <a:ext cx="6303645" cy="3544570"/>
          </a:xfrm>
        </p:spPr>
        <p:txBody>
          <a:bodyPr vert="horz" wrap="square" anchor="t"/>
          <a:lstStyle/>
          <a:p>
            <a:pPr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春归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何处？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寂寞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行路。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若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有人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知春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去处，唤取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归来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同住。</a:t>
            </a:r>
            <a:b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春无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踪迹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谁知？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除非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问取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黄鹂。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百啭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无人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能解，因风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飞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</a:t>
            </a:r>
            <a:r>
              <a:rPr lang="en-US" altLang="zh-CN" sz="2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蔷薇。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0657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>
                <a:solidFill>
                  <a:srgbClr val="FF6600"/>
                </a:solidFill>
                <a:latin typeface="黑体" panose="02010609060101010101" charset="-122"/>
                <a:ea typeface="黑体" panose="02010609060101010101" charset="-122"/>
              </a:rPr>
              <a:t>朗读古诗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9218"/>
          <p:cNvSpPr txBox="1"/>
          <p:nvPr/>
        </p:nvSpPr>
        <p:spPr>
          <a:xfrm>
            <a:off x="827405" y="1091062"/>
            <a:ext cx="703897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春归何处？寂寞无行路。若有人知春去处，唤取归来同住。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986155" y="2129922"/>
            <a:ext cx="7331710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寂寞：清静，寂静。</a:t>
            </a:r>
            <a:endParaRPr lang="zh-CN" altLang="en-US" sz="28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无行路：没有留下春去的行踪。行路，指春天来去的踪迹。</a:t>
            </a:r>
            <a:endParaRPr lang="zh-CN" altLang="en-US" sz="28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唤取：换来。</a:t>
            </a:r>
            <a:endParaRPr lang="zh-CN" altLang="en-US" sz="28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528445" y="391292"/>
            <a:ext cx="1988185" cy="590550"/>
          </a:xfrm>
        </p:spPr>
        <p:txBody>
          <a:bodyPr vert="horz" wrap="square" anchor="ctr"/>
          <a:lstStyle/>
          <a:p>
            <a:pPr algn="l"/>
            <a:r>
              <a:rPr lang="zh-CN" altLang="en-US" sz="3200" b="1">
                <a:solidFill>
                  <a:srgbClr val="FF6600"/>
                </a:solidFill>
                <a:latin typeface="黑体" panose="02010609060101010101" charset="-122"/>
                <a:ea typeface="黑体" panose="02010609060101010101" charset="-122"/>
              </a:rPr>
              <a:t>翻译古诗</a:t>
            </a:r>
            <a:endParaRPr lang="zh-CN" altLang="en-US" sz="3200" b="1">
              <a:solidFill>
                <a:srgbClr val="FF66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755" y="424312"/>
            <a:ext cx="504825" cy="523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0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9218"/>
          <p:cNvSpPr txBox="1"/>
          <p:nvPr/>
        </p:nvSpPr>
        <p:spPr>
          <a:xfrm>
            <a:off x="827405" y="1091062"/>
            <a:ext cx="703897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春归何处？寂寞无行路。若有人知春去处，唤取归来同住。</a:t>
            </a:r>
            <a:endParaRPr lang="zh-CN" altLang="en-US" sz="28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700405" y="2321057"/>
            <a:ext cx="7903210" cy="189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     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楷体" panose="02010609060101010101" charset="-122"/>
              </a:rPr>
              <a:t>春天回到了哪里？找不到它的脚印，四处一片沉寂，如果有人知道春天的消息，喊它回来同我们住在一起。</a:t>
            </a:r>
            <a:endParaRPr lang="zh-CN" altLang="en-US" sz="2800" b="1">
              <a:solidFill>
                <a:srgbClr val="FF0000"/>
              </a:solidFill>
              <a:latin typeface="+mn-ea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9218"/>
          <p:cNvSpPr txBox="1"/>
          <p:nvPr/>
        </p:nvSpPr>
        <p:spPr>
          <a:xfrm>
            <a:off x="855980" y="881512"/>
            <a:ext cx="703897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楷体" panose="02010609060101010101" charset="-122"/>
              </a:rPr>
              <a:t>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春无踪迹谁知？除非问取黄鹂。百啭无人能解，因风飞过蔷薇。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967105" y="1920372"/>
            <a:ext cx="7331710" cy="2889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谁知：有谁知道。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问取：呼唤，询问。取，语助词。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啭：</a:t>
            </a: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鸟婉转地鸣叫。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解：懂得，理解。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因风：顺着风势。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9218"/>
          <p:cNvSpPr txBox="1"/>
          <p:nvPr/>
        </p:nvSpPr>
        <p:spPr>
          <a:xfrm>
            <a:off x="827405" y="1091062"/>
            <a:ext cx="703897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    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春无踪迹谁知？除非问取黄鹂。百啭无人能解，因风吹过蔷薇。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700405" y="2321057"/>
            <a:ext cx="7903210" cy="2501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     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谁也不知道春天的踪迹，要想知道，只有问一问黄鹂。那黄鹂千白遍地婉转啼叫，又有谁能懂得它的意思？看吧，黄鹂鸟趁着风势，飞过了盛开的蔷薇。</a:t>
            </a:r>
            <a:endParaRPr lang="zh-CN" altLang="en-US" sz="2800" b="1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47700" y="920882"/>
            <a:ext cx="7010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【思考1】这首词的题材是什么？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700" y="1644782"/>
            <a:ext cx="5239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【思考2】全文的线索是什么？ 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10935" y="920882"/>
            <a:ext cx="1114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惜春</a:t>
            </a:r>
            <a:r>
              <a:rPr lang="zh-CN" altLang="en-US" sz="2800" b="1" dirty="0">
                <a:solidFill>
                  <a:srgbClr val="3366FF"/>
                </a:solidFill>
                <a:latin typeface="楷体" panose="02010609060101010101" charset="-122"/>
                <a:ea typeface="楷体" panose="02010609060101010101" charset="-122"/>
              </a:rPr>
              <a:t> 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7700" y="2977647"/>
            <a:ext cx="66776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【思考3】词人为什么要寻找春的踪迹？  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8980" y="2310897"/>
            <a:ext cx="7686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寻春：自行寻春——请人唤春——询问黄鹂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8980" y="3673607"/>
            <a:ext cx="82302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词人因春天的消逝而感到寂寞，感到无处觅得安慰。</a:t>
            </a:r>
            <a:endParaRPr lang="zh-CN" altLang="en-US" sz="2800" b="1" dirty="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WPS 演示</Application>
  <PresentationFormat>全屏显示(16:9)</PresentationFormat>
  <Paragraphs>171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</vt:lpstr>
      <vt:lpstr>新宋体</vt:lpstr>
      <vt:lpstr>黑体</vt:lpstr>
      <vt:lpstr>Calibri</vt:lpstr>
      <vt:lpstr>楷体</vt:lpstr>
      <vt:lpstr>Arial Unicode MS</vt:lpstr>
      <vt:lpstr>仿宋</vt:lpstr>
      <vt:lpstr>Office 主题</vt:lpstr>
      <vt:lpstr>PowerPoint 演示文稿</vt:lpstr>
      <vt:lpstr>作者简况</vt:lpstr>
      <vt:lpstr>写作背景</vt:lpstr>
      <vt:lpstr>朗读古诗</vt:lpstr>
      <vt:lpstr>翻译古诗</vt:lpstr>
      <vt:lpstr>PowerPoint 演示文稿</vt:lpstr>
      <vt:lpstr>PowerPoint 演示文稿</vt:lpstr>
      <vt:lpstr>PowerPoint 演示文稿</vt:lpstr>
      <vt:lpstr>PowerPoint 演示文稿</vt:lpstr>
      <vt:lpstr>词文理解</vt:lpstr>
      <vt:lpstr>PowerPoint 演示文稿</vt:lpstr>
      <vt:lpstr>评品赏析</vt:lpstr>
      <vt:lpstr>PowerPoint 演示文稿</vt:lpstr>
      <vt:lpstr>PowerPoint 演示文稿</vt:lpstr>
      <vt:lpstr>理清思路</vt:lpstr>
      <vt:lpstr>疑难解答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秋日宁静</cp:lastModifiedBy>
  <cp:revision>168</cp:revision>
  <dcterms:created xsi:type="dcterms:W3CDTF">2019-06-14T07:48:00Z</dcterms:created>
  <dcterms:modified xsi:type="dcterms:W3CDTF">2020-04-25T01:08:53Z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