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8" r:id="rId5"/>
    <p:sldId id="280" r:id="rId6"/>
    <p:sldId id="259" r:id="rId7"/>
    <p:sldId id="260" r:id="rId8"/>
    <p:sldId id="262" r:id="rId9"/>
    <p:sldId id="277" r:id="rId10"/>
    <p:sldId id="263" r:id="rId11"/>
    <p:sldId id="264" r:id="rId12"/>
    <p:sldId id="265" r:id="rId13"/>
    <p:sldId id="266" r:id="rId14"/>
    <p:sldId id="279" r:id="rId15"/>
    <p:sldId id="26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171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72130" y="1847268"/>
            <a:ext cx="6047740" cy="1861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500" b="1" dirty="0">
                <a:ln>
                  <a:solidFill>
                    <a:schemeClr val="bg1"/>
                  </a:solidFill>
                </a:ln>
                <a:latin typeface="方正字迹-陈代明行楷简体" panose="02010600010101010101" charset="-122"/>
                <a:ea typeface="方正字迹-陈代明行楷简体" panose="02010600010101010101" charset="-122"/>
              </a:rPr>
              <a:t>泊船瓜洲</a:t>
            </a:r>
            <a:endParaRPr lang="zh-CN" altLang="en-US" sz="11500" b="1" dirty="0">
              <a:ln>
                <a:solidFill>
                  <a:schemeClr val="bg1"/>
                </a:solidFill>
              </a:ln>
              <a:latin typeface="方正字迹-陈代明行楷简体" panose="02010600010101010101" charset="-122"/>
              <a:ea typeface="方正字迹-陈代明行楷简体" panose="0201060001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7791" y="3709316"/>
            <a:ext cx="4896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这是一首著名的抒情小诗</a:t>
            </a:r>
            <a:endParaRPr lang="en-US" altLang="zh-CN" dirty="0">
              <a:solidFill>
                <a:srgbClr val="0F0F0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dist"/>
            <a:r>
              <a:rPr lang="zh-CN" altLang="en-US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抒发了诗人眺望江南、思念家乡的深切感情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4294505" y="6034405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72647" y="321418"/>
            <a:ext cx="207264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04.</a:t>
            </a:r>
            <a:r>
              <a:rPr lang="zh-CN" altLang="en-US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古诗赏析</a:t>
            </a:r>
            <a:endParaRPr lang="zh-CN" altLang="en-US" sz="28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1659" y="-2618062"/>
            <a:ext cx="5714787" cy="1242060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832465" y="2956852"/>
            <a:ext cx="8527070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以依恋的心情写他对钟山的回望，王安石于景祐四年（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1037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年）随父王益定居江宁，从此江宁便成了他的息肩之地，第一次罢相后即寓居江宁钟山。“只隔”两字极言钟山之近在咫尺。把“万重山刀的间隔说得如此平常，反映了诗入对于钟山依恋之深；而事实上，钟山毕竟被“万重山”挡住了，因此诗人的视线转向了江岸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55028" y="2310521"/>
            <a:ext cx="608194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“钟山只隔万重山”</a:t>
            </a:r>
            <a:endParaRPr lang="zh-CN" altLang="en-US" sz="36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72647" y="321418"/>
            <a:ext cx="207264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04.</a:t>
            </a:r>
            <a:r>
              <a:rPr lang="zh-CN" altLang="en-US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古诗赏析</a:t>
            </a:r>
            <a:endParaRPr lang="zh-CN" altLang="en-US" sz="28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1659" y="-2618062"/>
            <a:ext cx="5714787" cy="1242060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211629" y="3100603"/>
            <a:ext cx="7768735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描绘了江岸美丽的春色，寄托了诗人浩荡的情思。其中“绿”字是经过精心筛选的，极其富于表现力。“绿”字还透露了诗人内心的矛盾，而这正是本诗的主旨。鉴于第一次罢相前夕朝廷上政治斗争的尖锐复杂，对于这次重新入相，他不能不产生更重的顾虑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55026" y="2483990"/>
            <a:ext cx="608194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“春风又绿江南岸”</a:t>
            </a:r>
            <a:endParaRPr lang="zh-CN" altLang="en-US" sz="36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72647" y="321418"/>
            <a:ext cx="207264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04.</a:t>
            </a:r>
            <a:r>
              <a:rPr lang="zh-CN" altLang="en-US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古诗赏析</a:t>
            </a:r>
            <a:endParaRPr lang="zh-CN" altLang="en-US" sz="28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1659" y="-2618062"/>
            <a:ext cx="5714787" cy="1242060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633328" y="3182162"/>
            <a:ext cx="6925338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抒写乡愁的淋漓之笔，才水到渠成地直泻出来，把乡愁的抒写发挥到了极致。由此看来，王安石的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泊船瓜洲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，并不是一首政治抒情诗，而是一首纯粹的乡愁诗。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55026" y="2483990"/>
            <a:ext cx="608194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“明月何时照我还”</a:t>
            </a:r>
            <a:endParaRPr lang="zh-CN" altLang="en-US" sz="36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83560" y="1847268"/>
            <a:ext cx="6024880" cy="1861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500" dirty="0">
                <a:latin typeface="方正字迹-陈代明行楷简体" panose="02010600010101010101" charset="-122"/>
                <a:ea typeface="方正字迹-陈代明行楷简体" panose="02010600010101010101" charset="-122"/>
              </a:rPr>
              <a:t>感谢观看</a:t>
            </a:r>
            <a:endParaRPr lang="zh-CN" altLang="en-US" sz="11500" dirty="0">
              <a:latin typeface="方正字迹-陈代明行楷简体" panose="02010600010101010101" charset="-122"/>
              <a:ea typeface="方正字迹-陈代明行楷简体" panose="0201060001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71175" y="1773555"/>
            <a:ext cx="1206500" cy="3311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00"/>
          </a:p>
        </p:txBody>
      </p:sp>
      <p:sp>
        <p:nvSpPr>
          <p:cNvPr id="5" name="矩形 4"/>
          <p:cNvSpPr/>
          <p:nvPr/>
        </p:nvSpPr>
        <p:spPr>
          <a:xfrm>
            <a:off x="10760075" y="1774190"/>
            <a:ext cx="1028700" cy="3310890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5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行楷简体" panose="02010601030101010101" charset="-122"/>
                <a:ea typeface="方正行楷简体" panose="02010601030101010101" charset="-122"/>
              </a:rPr>
              <a:t>泊船瓜洲</a:t>
            </a:r>
            <a:endParaRPr lang="zh-CN" altLang="en-US" sz="5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行楷简体" panose="02010601030101010101" charset="-122"/>
              <a:ea typeface="方正行楷简体" panose="0201060103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72590" y="340360"/>
            <a:ext cx="5722620" cy="6419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4500" b="1" dirty="0">
                <a:solidFill>
                  <a:srgbClr val="0F0F0F"/>
                </a:solidFill>
                <a:latin typeface="楷体" panose="02010609060101010101" charset="-122"/>
                <a:ea typeface="楷体" panose="02010609060101010101" charset="-122"/>
              </a:rPr>
              <a:t>京口瓜洲一水间，</a:t>
            </a:r>
            <a:endParaRPr lang="en-US" altLang="zh-CN" sz="4500" b="1" dirty="0">
              <a:solidFill>
                <a:srgbClr val="0F0F0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4500" b="1" dirty="0">
                <a:solidFill>
                  <a:srgbClr val="0F0F0F"/>
                </a:solidFill>
                <a:latin typeface="楷体" panose="02010609060101010101" charset="-122"/>
                <a:ea typeface="楷体" panose="02010609060101010101" charset="-122"/>
              </a:rPr>
              <a:t>钟山只隔数重山。</a:t>
            </a:r>
            <a:endParaRPr lang="zh-CN" altLang="en-US" sz="4500" b="1" dirty="0">
              <a:solidFill>
                <a:srgbClr val="0F0F0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4500" b="1" dirty="0">
                <a:solidFill>
                  <a:srgbClr val="0F0F0F"/>
                </a:solidFill>
                <a:latin typeface="楷体" panose="02010609060101010101" charset="-122"/>
                <a:ea typeface="楷体" panose="02010609060101010101" charset="-122"/>
              </a:rPr>
              <a:t>春风又绿江南岸，</a:t>
            </a:r>
            <a:endParaRPr lang="en-US" altLang="zh-CN" sz="4500" b="1" dirty="0">
              <a:solidFill>
                <a:srgbClr val="0F0F0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4500" b="1" dirty="0">
                <a:solidFill>
                  <a:srgbClr val="0F0F0F"/>
                </a:solidFill>
                <a:latin typeface="楷体" panose="02010609060101010101" charset="-122"/>
                <a:ea typeface="楷体" panose="02010609060101010101" charset="-122"/>
              </a:rPr>
              <a:t>明月何时照我还？</a:t>
            </a:r>
            <a:endParaRPr lang="zh-CN" altLang="en-US" sz="45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73533" y="3810555"/>
            <a:ext cx="798195" cy="264668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  王安石 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83739" y="2117708"/>
            <a:ext cx="798195" cy="2625512"/>
            <a:chOff x="4716264" y="1448649"/>
            <a:chExt cx="798195" cy="2625512"/>
          </a:xfrm>
        </p:grpSpPr>
        <p:sp>
          <p:nvSpPr>
            <p:cNvPr id="5" name="矩形 4"/>
            <p:cNvSpPr/>
            <p:nvPr/>
          </p:nvSpPr>
          <p:spPr>
            <a:xfrm>
              <a:off x="4819709" y="2356911"/>
              <a:ext cx="589280" cy="1717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16264" y="1448649"/>
              <a:ext cx="798195" cy="59944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4000" dirty="0">
                  <a:latin typeface="方正字迹-陈代明行楷简体" panose="02010600010101010101" charset="-122"/>
                  <a:ea typeface="方正字迹-陈代明行楷简体" panose="02010600010101010101" charset="-122"/>
                </a:rPr>
                <a:t>壹</a:t>
              </a:r>
              <a:endParaRPr lang="zh-CN" altLang="en-US" sz="4000" dirty="0">
                <a:latin typeface="方正字迹-陈代明行楷简体" panose="02010600010101010101" charset="-122"/>
                <a:ea typeface="方正字迹-陈代明行楷简体" panose="0201060001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37350" y="2567753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0F0F0F"/>
                  </a:solidFill>
                  <a:latin typeface="汉仪典雅体简" panose="00020600040101010101" pitchFamily="18" charset="-122"/>
                  <a:ea typeface="汉仪典雅体简" panose="00020600040101010101" pitchFamily="18" charset="-122"/>
                </a:rPr>
                <a:t>创作背景</a:t>
              </a:r>
              <a:endParaRPr lang="zh-CN" altLang="en-US" sz="2400" dirty="0">
                <a:solidFill>
                  <a:srgbClr val="0F0F0F"/>
                </a:solidFill>
                <a:latin typeface="汉仪典雅体简" panose="00020600040101010101" pitchFamily="18" charset="-122"/>
                <a:ea typeface="汉仪典雅体简" panose="00020600040101010101" pitchFamily="18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25624" y="2117707"/>
            <a:ext cx="798195" cy="2625513"/>
            <a:chOff x="4716264" y="1448648"/>
            <a:chExt cx="798195" cy="2625513"/>
          </a:xfrm>
        </p:grpSpPr>
        <p:sp>
          <p:nvSpPr>
            <p:cNvPr id="9" name="矩形 8"/>
            <p:cNvSpPr/>
            <p:nvPr/>
          </p:nvSpPr>
          <p:spPr>
            <a:xfrm>
              <a:off x="4819709" y="2356911"/>
              <a:ext cx="589280" cy="1717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716264" y="1448648"/>
              <a:ext cx="798195" cy="59944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4000" dirty="0">
                  <a:latin typeface="方正字迹-陈代明行楷简体" panose="02010600010101010101" charset="-122"/>
                  <a:ea typeface="方正字迹-陈代明行楷简体" panose="02010600010101010101" charset="-122"/>
                </a:rPr>
                <a:t>贰</a:t>
              </a:r>
              <a:endParaRPr lang="zh-CN" altLang="en-US" sz="4000" dirty="0">
                <a:latin typeface="方正字迹-陈代明行楷简体" panose="02010600010101010101" charset="-122"/>
                <a:ea typeface="方正字迹-陈代明行楷简体" panose="0201060001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37350" y="2567753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0F0F0F"/>
                  </a:solidFill>
                  <a:latin typeface="汉仪典雅体简" panose="00020600040101010101" pitchFamily="18" charset="-122"/>
                  <a:ea typeface="汉仪典雅体简" panose="00020600040101010101" pitchFamily="18" charset="-122"/>
                </a:rPr>
                <a:t>古诗译文</a:t>
              </a:r>
              <a:endParaRPr lang="zh-CN" altLang="en-US" sz="2400" dirty="0">
                <a:solidFill>
                  <a:srgbClr val="0F0F0F"/>
                </a:solidFill>
                <a:latin typeface="汉仪典雅体简" panose="00020600040101010101" pitchFamily="18" charset="-122"/>
                <a:ea typeface="汉仪典雅体简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67510" y="2117707"/>
            <a:ext cx="798195" cy="2625513"/>
            <a:chOff x="4716264" y="1448648"/>
            <a:chExt cx="798195" cy="2625513"/>
          </a:xfrm>
        </p:grpSpPr>
        <p:sp>
          <p:nvSpPr>
            <p:cNvPr id="13" name="矩形 12"/>
            <p:cNvSpPr/>
            <p:nvPr/>
          </p:nvSpPr>
          <p:spPr>
            <a:xfrm>
              <a:off x="4819709" y="2356911"/>
              <a:ext cx="589280" cy="1717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716264" y="1448648"/>
              <a:ext cx="798195" cy="59944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4000" dirty="0">
                  <a:latin typeface="方正字迹-陈代明行楷简体" panose="02010600010101010101" charset="-122"/>
                  <a:ea typeface="方正字迹-陈代明行楷简体" panose="02010600010101010101" charset="-122"/>
                </a:rPr>
                <a:t>叁</a:t>
              </a:r>
              <a:endParaRPr lang="zh-CN" altLang="en-US" sz="4000" dirty="0">
                <a:latin typeface="方正字迹-陈代明行楷简体" panose="02010600010101010101" charset="-122"/>
                <a:ea typeface="方正字迹-陈代明行楷简体" panose="02010600010101010101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837350" y="2567753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0F0F0F"/>
                  </a:solidFill>
                  <a:latin typeface="汉仪典雅体简" panose="00020600040101010101" pitchFamily="18" charset="-122"/>
                  <a:ea typeface="汉仪典雅体简" panose="00020600040101010101" pitchFamily="18" charset="-122"/>
                </a:rPr>
                <a:t>古诗注释</a:t>
              </a:r>
              <a:endParaRPr lang="zh-CN" altLang="en-US" sz="2400" dirty="0">
                <a:solidFill>
                  <a:srgbClr val="0F0F0F"/>
                </a:solidFill>
                <a:latin typeface="汉仪典雅体简" panose="00020600040101010101" pitchFamily="18" charset="-122"/>
                <a:ea typeface="汉仪典雅体简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09396" y="2117708"/>
            <a:ext cx="798195" cy="2625512"/>
            <a:chOff x="4716264" y="1448649"/>
            <a:chExt cx="798195" cy="2625512"/>
          </a:xfrm>
        </p:grpSpPr>
        <p:sp>
          <p:nvSpPr>
            <p:cNvPr id="17" name="矩形 16"/>
            <p:cNvSpPr/>
            <p:nvPr/>
          </p:nvSpPr>
          <p:spPr>
            <a:xfrm>
              <a:off x="4819709" y="2356911"/>
              <a:ext cx="589280" cy="1717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716264" y="1448649"/>
              <a:ext cx="798195" cy="59944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4000" dirty="0">
                  <a:latin typeface="方正字迹-陈代明行楷简体" panose="02010600010101010101" charset="-122"/>
                  <a:ea typeface="方正字迹-陈代明行楷简体" panose="02010600010101010101" charset="-122"/>
                </a:rPr>
                <a:t>肆</a:t>
              </a:r>
              <a:endParaRPr lang="zh-CN" altLang="en-US" sz="4000" dirty="0">
                <a:latin typeface="方正字迹-陈代明行楷简体" panose="02010600010101010101" charset="-122"/>
                <a:ea typeface="方正字迹-陈代明行楷简体" panose="02010600010101010101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837350" y="2567753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0F0F0F"/>
                  </a:solidFill>
                  <a:latin typeface="汉仪典雅体简" panose="00020600040101010101" pitchFamily="18" charset="-122"/>
                  <a:ea typeface="汉仪典雅体简" panose="00020600040101010101" pitchFamily="18" charset="-122"/>
                </a:rPr>
                <a:t>古诗赏析</a:t>
              </a:r>
              <a:endParaRPr lang="zh-CN" altLang="en-US" sz="2400" dirty="0">
                <a:solidFill>
                  <a:srgbClr val="0F0F0F"/>
                </a:solidFill>
                <a:latin typeface="汉仪典雅体简" panose="00020600040101010101" pitchFamily="18" charset="-122"/>
                <a:ea typeface="汉仪典雅体简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2647" y="321418"/>
            <a:ext cx="207264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01.</a:t>
            </a:r>
            <a:r>
              <a:rPr lang="zh-CN" altLang="en-US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创作背景</a:t>
            </a:r>
            <a:endParaRPr lang="zh-CN" altLang="en-US" sz="28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9568" y="1490147"/>
            <a:ext cx="7312630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方正字迹-陈代明行楷简体" panose="02010600010101010101" charset="-122"/>
                <a:ea typeface="方正字迹-陈代明行楷简体" panose="02010600010101010101" charset="-122"/>
              </a:rPr>
              <a:t>这是一首著名的抒情小诗</a:t>
            </a:r>
            <a:endParaRPr lang="en-US" altLang="zh-CN" sz="2800" dirty="0">
              <a:latin typeface="方正字迹-陈代明行楷简体" panose="02010600010101010101" charset="-122"/>
              <a:ea typeface="方正字迹-陈代明行楷简体" panose="0201060001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方正字迹-陈代明行楷简体" panose="02010600010101010101" charset="-122"/>
                <a:ea typeface="方正字迹-陈代明行楷简体" panose="02010600010101010101" charset="-122"/>
              </a:rPr>
              <a:t>抒发了诗人眺望江南、思念家乡的深切感情。</a:t>
            </a:r>
            <a:endParaRPr lang="zh-CN" altLang="en-US" sz="2800" dirty="0">
              <a:latin typeface="方正字迹-陈代明行楷简体" panose="02010600010101010101" charset="-122"/>
              <a:ea typeface="方正字迹-陈代明行楷简体" panose="0201060001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公元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1070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年（神宗熙宁三年），王安石被任命为同乎章事（宰相），开始推行变法。但是由于反对势力的攻击，他几次被迫辞去宰相的职务。这首诗写於熙宁八年（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1075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）二月，正是王安石第二次拜相进京之时。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60889"/>
          <a:stretch>
            <a:fillRect/>
          </a:stretch>
        </p:blipFill>
        <p:spPr>
          <a:xfrm>
            <a:off x="7194590" y="-189518"/>
            <a:ext cx="4724763" cy="2682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57610" y="1514001"/>
            <a:ext cx="1846659" cy="3829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京口和瓜洲之间只隔着一条长江，钟山就隐没在几座山峦的后面。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79588" y="1514001"/>
            <a:ext cx="1167765" cy="337747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200" dirty="0">
                <a:latin typeface="方正字迹-陈代明行楷简体" panose="02010600010101010101" charset="-122"/>
                <a:ea typeface="方正字迹-陈代明行楷简体" panose="02010600010101010101" charset="-122"/>
              </a:rPr>
              <a:t>京口瓜洲一水间</a:t>
            </a:r>
            <a:endParaRPr lang="en-US" altLang="zh-CN" sz="3200" dirty="0">
              <a:latin typeface="方正字迹-陈代明行楷简体" panose="02010600010101010101" charset="-122"/>
              <a:ea typeface="方正字迹-陈代明行楷简体" panose="02010600010101010101" charset="-122"/>
            </a:endParaRPr>
          </a:p>
          <a:p>
            <a:r>
              <a:rPr lang="zh-CN" altLang="en-US" sz="3200" dirty="0">
                <a:latin typeface="方正字迹-陈代明行楷简体" panose="02010600010101010101" charset="-122"/>
                <a:ea typeface="方正字迹-陈代明行楷简体" panose="02010600010101010101" charset="-122"/>
              </a:rPr>
              <a:t>钟山只隔数重山</a:t>
            </a:r>
            <a:endParaRPr lang="zh-CN" altLang="en-US" sz="3200" dirty="0">
              <a:latin typeface="方正字迹-陈代明行楷简体" panose="02010600010101010101" charset="-122"/>
              <a:ea typeface="方正字迹-陈代明行楷简体" panose="0201060001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2647" y="321418"/>
            <a:ext cx="207264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02.</a:t>
            </a:r>
            <a:r>
              <a:rPr lang="zh-CN" altLang="en-US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古诗译文</a:t>
            </a:r>
            <a:endParaRPr lang="zh-CN" altLang="en-US" sz="28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295709" y="1630117"/>
            <a:ext cx="0" cy="2758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443434" y="1514001"/>
            <a:ext cx="1846659" cy="3829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和煦的春风又吹绿了大江南岸，明月什么时候才能照着我回到钟山下的家里。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65412" y="1514001"/>
            <a:ext cx="1167765" cy="337747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200" dirty="0">
                <a:latin typeface="方正字迹-陈代明行楷简体" panose="02010600010101010101" charset="-122"/>
                <a:ea typeface="方正字迹-陈代明行楷简体" panose="02010600010101010101" charset="-122"/>
              </a:rPr>
              <a:t>春风又绿江南岸</a:t>
            </a:r>
            <a:endParaRPr lang="zh-CN" altLang="en-US" sz="3200" dirty="0">
              <a:latin typeface="方正字迹-陈代明行楷简体" panose="02010600010101010101" charset="-122"/>
              <a:ea typeface="方正字迹-陈代明行楷简体" panose="02010600010101010101" charset="-122"/>
            </a:endParaRPr>
          </a:p>
          <a:p>
            <a:r>
              <a:rPr lang="zh-CN" altLang="en-US" sz="3200" dirty="0">
                <a:latin typeface="方正字迹-陈代明行楷简体" panose="02010600010101010101" charset="-122"/>
                <a:ea typeface="方正字迹-陈代明行楷简体" panose="02010600010101010101" charset="-122"/>
              </a:rPr>
              <a:t>明月何时照我还</a:t>
            </a:r>
            <a:endParaRPr lang="zh-CN" altLang="en-US" sz="3200" dirty="0">
              <a:latin typeface="方正字迹-陈代明行楷简体" panose="02010600010101010101" charset="-122"/>
              <a:ea typeface="方正字迹-陈代明行楷简体" panose="02010600010101010101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381533" y="1630117"/>
            <a:ext cx="0" cy="2758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0660819" y="4693571"/>
            <a:ext cx="1169551" cy="9220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5400" dirty="0">
                <a:latin typeface="方正字迹-陈代明行楷简体" panose="02010600010101010101" charset="-122"/>
                <a:ea typeface="方正字迹-陈代明行楷简体" panose="02010600010101010101" charset="-122"/>
              </a:rPr>
              <a:t>”</a:t>
            </a:r>
            <a:endParaRPr lang="zh-CN" altLang="en-US" sz="5400" dirty="0">
              <a:latin typeface="方正字迹-陈代明行楷简体" panose="02010600010101010101" charset="-122"/>
              <a:ea typeface="方正字迹-陈代明行楷简体" panose="0201060001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6872" y="1513840"/>
            <a:ext cx="1169551" cy="9233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5400" dirty="0">
                <a:latin typeface="方正字迹-陈代明行楷简体" panose="02010600010101010101" charset="-122"/>
                <a:ea typeface="方正字迹-陈代明行楷简体" panose="02010600010101010101" charset="-122"/>
              </a:rPr>
              <a:t>“</a:t>
            </a:r>
            <a:endParaRPr lang="zh-CN" altLang="en-US" sz="5400" dirty="0">
              <a:latin typeface="方正字迹-陈代明行楷简体" panose="02010600010101010101" charset="-122"/>
              <a:ea typeface="方正字迹-陈代明行楷简体" panose="0201060001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五边形 3"/>
          <p:cNvSpPr/>
          <p:nvPr/>
        </p:nvSpPr>
        <p:spPr>
          <a:xfrm>
            <a:off x="0" y="0"/>
            <a:ext cx="9677400" cy="6858000"/>
          </a:xfrm>
          <a:prstGeom prst="homePlate">
            <a:avLst>
              <a:gd name="adj" fmla="val 64222"/>
            </a:avLst>
          </a:prstGeom>
          <a:solidFill>
            <a:srgbClr val="FEFEF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60889"/>
          <a:stretch>
            <a:fillRect/>
          </a:stretch>
        </p:blipFill>
        <p:spPr>
          <a:xfrm>
            <a:off x="7194590" y="-189518"/>
            <a:ext cx="4724763" cy="26822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6415" y="1565275"/>
            <a:ext cx="11139170" cy="466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zh-CN" altLang="en-US" sz="4500" b="1" u="sng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泊船：</a:t>
            </a:r>
            <a:r>
              <a:rPr lang="zh-CN" altLang="en-US" sz="4500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停船。泊，停泊。指停泊靠岸。</a:t>
            </a:r>
            <a:endParaRPr lang="en-US" altLang="zh-CN" sz="45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zh-CN" altLang="en-US" sz="4500" b="1" u="sng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绿：</a:t>
            </a:r>
            <a:r>
              <a:rPr lang="zh-CN" altLang="en-US" sz="4500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吹绿。</a:t>
            </a:r>
            <a:endParaRPr lang="en-US" altLang="zh-CN" sz="45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zh-CN" altLang="en-US" sz="4500" b="1" u="sng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京口：</a:t>
            </a:r>
            <a:r>
              <a:rPr lang="zh-CN" altLang="en-US" sz="4500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古城名。故址在江苏镇江市。</a:t>
            </a:r>
            <a:endParaRPr lang="zh-CN" altLang="en-US" sz="45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2647" y="321418"/>
            <a:ext cx="207264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03.</a:t>
            </a:r>
            <a:r>
              <a:rPr lang="zh-CN" altLang="en-US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古诗注释</a:t>
            </a:r>
            <a:endParaRPr lang="zh-CN" altLang="en-US" sz="28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五边形 3"/>
          <p:cNvSpPr/>
          <p:nvPr/>
        </p:nvSpPr>
        <p:spPr>
          <a:xfrm>
            <a:off x="0" y="0"/>
            <a:ext cx="9677400" cy="6858000"/>
          </a:xfrm>
          <a:prstGeom prst="homePlate">
            <a:avLst>
              <a:gd name="adj" fmla="val 64222"/>
            </a:avLst>
          </a:prstGeom>
          <a:solidFill>
            <a:srgbClr val="FEFEF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60889"/>
          <a:stretch>
            <a:fillRect/>
          </a:stretch>
        </p:blipFill>
        <p:spPr>
          <a:xfrm>
            <a:off x="7194590" y="-189518"/>
            <a:ext cx="4724763" cy="26822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6415" y="843280"/>
            <a:ext cx="11139170" cy="583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90000"/>
              </a:lnSpc>
              <a:buFont typeface="Wingdings" panose="05000000000000000000" pitchFamily="2" charset="2"/>
              <a:buChar char="ü"/>
            </a:pPr>
            <a:r>
              <a:rPr lang="zh-CN" altLang="en-US" sz="4500" b="1" u="sng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瓜洲：</a:t>
            </a:r>
            <a:r>
              <a:rPr lang="zh-CN" altLang="en-US" sz="4500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镇名，在长江北岸，扬州南郊，即今扬州市南部长江边</a:t>
            </a:r>
            <a:r>
              <a:rPr lang="en-US" altLang="zh-CN" sz="4500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500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京杭运河分支入江处。</a:t>
            </a:r>
            <a:endParaRPr lang="en-US" altLang="zh-CN" sz="4500" dirty="0">
              <a:solidFill>
                <a:srgbClr val="0F0F0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4500" b="1" u="sng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一水：</a:t>
            </a:r>
            <a:r>
              <a:rPr lang="zh-CN" altLang="en-US" sz="4500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一条河。</a:t>
            </a:r>
            <a:endParaRPr lang="zh-CN" altLang="en-US" sz="4500" dirty="0">
              <a:solidFill>
                <a:srgbClr val="0F0F0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4500" dirty="0">
                <a:solidFill>
                  <a:srgbClr val="0F0F0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这里的“一水”指长江。一水间指一水相隔之间。</a:t>
            </a:r>
            <a:endParaRPr lang="zh-CN" altLang="en-US" sz="45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2647" y="321418"/>
            <a:ext cx="207264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03.</a:t>
            </a:r>
            <a:r>
              <a:rPr lang="zh-CN" altLang="en-US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古诗注释</a:t>
            </a:r>
            <a:endParaRPr lang="zh-CN" altLang="en-US" sz="28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72647" y="321418"/>
            <a:ext cx="207264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04.</a:t>
            </a:r>
            <a:r>
              <a:rPr lang="zh-CN" altLang="en-US" sz="28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古诗赏析</a:t>
            </a:r>
            <a:endParaRPr lang="zh-CN" altLang="en-US" sz="28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1659" y="-2618062"/>
            <a:ext cx="5714787" cy="1242060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445037" y="3067267"/>
            <a:ext cx="7598123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诗人站在瓜洲渡口，放眼南望，看到了南边岸上的“京口”与“瓜洲”这么近，中间隔一条江水。“一水间”三字，形容舟行迅疾，顷刻就到。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55028" y="2420936"/>
            <a:ext cx="608194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方正字迹-陈代明行楷简体" panose="02010600010101010101" charset="-122"/>
                <a:ea typeface="方正字迹-陈代明行楷简体" panose="02010600010101010101" charset="-122"/>
                <a:cs typeface="方正字迹-陈代明行楷简体" panose="02010600010101010101" charset="-122"/>
              </a:rPr>
              <a:t>“京口瓜洲一水间”</a:t>
            </a:r>
            <a:endParaRPr lang="zh-CN" altLang="en-US" sz="3600" dirty="0">
              <a:latin typeface="方正字迹-陈代明行楷简体" panose="02010600010101010101" charset="-122"/>
              <a:ea typeface="方正字迹-陈代明行楷简体" panose="02010600010101010101" charset="-122"/>
              <a:cs typeface="方正字迹-陈代明行楷简体" panose="0201060001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WPS 演示</Application>
  <PresentationFormat>自定义</PresentationFormat>
  <Paragraphs>92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方正字迹-陈代明行楷简体</vt:lpstr>
      <vt:lpstr>微软雅黑</vt:lpstr>
      <vt:lpstr>方正行楷简体</vt:lpstr>
      <vt:lpstr>楷体</vt:lpstr>
      <vt:lpstr>汉仪典雅体简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秋日宁静</cp:lastModifiedBy>
  <cp:revision>4</cp:revision>
  <dcterms:created xsi:type="dcterms:W3CDTF">2020-01-23T10:18:00Z</dcterms:created>
  <dcterms:modified xsi:type="dcterms:W3CDTF">2020-04-25T01:05:58Z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