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4" r:id="rId2"/>
    <p:sldId id="263" r:id="rId3"/>
    <p:sldId id="264" r:id="rId4"/>
    <p:sldId id="265" r:id="rId5"/>
    <p:sldId id="286" r:id="rId6"/>
    <p:sldId id="287" r:id="rId7"/>
    <p:sldId id="288" r:id="rId8"/>
    <p:sldId id="289" r:id="rId9"/>
    <p:sldId id="266" r:id="rId10"/>
    <p:sldId id="292" r:id="rId11"/>
    <p:sldId id="268" r:id="rId12"/>
    <p:sldId id="311" r:id="rId13"/>
    <p:sldId id="270" r:id="rId14"/>
    <p:sldId id="312" r:id="rId15"/>
    <p:sldId id="314" r:id="rId16"/>
    <p:sldId id="315" r:id="rId17"/>
    <p:sldId id="320" r:id="rId18"/>
    <p:sldId id="272" r:id="rId19"/>
    <p:sldId id="294" r:id="rId20"/>
    <p:sldId id="29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002348"/>
            <a:ext cx="91440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习  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7345" y="4295458"/>
            <a:ext cx="9144000" cy="165576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故事新编、语文园地八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标注 5"/>
          <p:cNvSpPr/>
          <p:nvPr/>
        </p:nvSpPr>
        <p:spPr>
          <a:xfrm>
            <a:off x="3361055" y="317500"/>
            <a:ext cx="6939915" cy="2905760"/>
          </a:xfrm>
          <a:prstGeom prst="wedgeRectCallout">
            <a:avLst>
              <a:gd name="adj1" fmla="val -57804"/>
              <a:gd name="adj2" fmla="val -59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12820" y="333375"/>
            <a:ext cx="6635750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sz="2800">
                <a:sym typeface="+mn-ea"/>
              </a:rPr>
              <a:t>在《海的女儿》中，小人鱼的姐姐们用头发从巫婆那儿换来的尖刀，刺入王子的心脏后，王子的血流到小人鱼的脚上时，小人鱼的脚就会连到一起，变成一条鱼尾，恢复人鱼的原形。想象多么奇特啊！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1474470" y="3476625"/>
            <a:ext cx="7032625" cy="2890520"/>
          </a:xfrm>
          <a:prstGeom prst="wedgeRectCallout">
            <a:avLst>
              <a:gd name="adj1" fmla="val 61710"/>
              <a:gd name="adj2" fmla="val -131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18945" y="3492500"/>
            <a:ext cx="6635750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sz="2800">
                <a:sym typeface="+mn-ea"/>
              </a:rPr>
              <a:t>童话故事中常常有意想不到的事情发生。如《巨人的花园》中，巨人将孩子们赶跑后，与此同时，美丽的花园竟然“鲜花凋谢，树叶飘落”“又被冰雪覆盖了”。这种情况在现实中是不可能出现的。</a:t>
            </a:r>
          </a:p>
        </p:txBody>
      </p:sp>
      <p:pic>
        <p:nvPicPr>
          <p:cNvPr id="10" name="图片 9" descr="凯尔哥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7025" y="897255"/>
            <a:ext cx="1143000" cy="2480310"/>
          </a:xfrm>
          <a:prstGeom prst="rect">
            <a:avLst/>
          </a:prstGeom>
        </p:spPr>
      </p:pic>
      <p:pic>
        <p:nvPicPr>
          <p:cNvPr id="11" name="图片 10" descr="凯尔弟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1365" y="3585845"/>
            <a:ext cx="1193165" cy="22942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625" y="743585"/>
            <a:ext cx="2540000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3600"/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3105" y="1548765"/>
            <a:ext cx="107854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002060"/>
                </a:solidFill>
              </a:rPr>
              <a:t>一、读下面的句子，说说画圈的词语有什么不同。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7683" y="2240915"/>
            <a:ext cx="10097347" cy="1568450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他抬头望去，一缕阳光从窗外射进来。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鹅便昂首大叫，似乎责备人们供养不周。</a:t>
            </a:r>
          </a:p>
        </p:txBody>
      </p:sp>
      <p:sp>
        <p:nvSpPr>
          <p:cNvPr id="7" name="椭圆 6"/>
          <p:cNvSpPr/>
          <p:nvPr/>
        </p:nvSpPr>
        <p:spPr>
          <a:xfrm>
            <a:off x="1277620" y="2400935"/>
            <a:ext cx="1130300" cy="6134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/>
        </p:nvSpPr>
        <p:spPr>
          <a:xfrm>
            <a:off x="1782445" y="3160395"/>
            <a:ext cx="932180" cy="6489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937683" y="4163060"/>
            <a:ext cx="10097347" cy="1568450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这个字怎么写？我忘记了。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任岁月潺潺流淌，不能忘怀的，始终是老师深情的目光。</a:t>
            </a:r>
          </a:p>
        </p:txBody>
      </p:sp>
      <p:sp>
        <p:nvSpPr>
          <p:cNvPr id="15" name="椭圆 14"/>
          <p:cNvSpPr/>
          <p:nvPr/>
        </p:nvSpPr>
        <p:spPr>
          <a:xfrm>
            <a:off x="4210685" y="4277995"/>
            <a:ext cx="932180" cy="6489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/>
        </p:nvSpPr>
        <p:spPr>
          <a:xfrm>
            <a:off x="5038725" y="5029835"/>
            <a:ext cx="932180" cy="6489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6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可选过程 7"/>
          <p:cNvSpPr/>
          <p:nvPr/>
        </p:nvSpPr>
        <p:spPr>
          <a:xfrm>
            <a:off x="1322705" y="1823720"/>
            <a:ext cx="8997315" cy="314706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“昂首”就是“抬头”的意思；“忘怀”     和“忘记”的意思也一样。不同的是“昂首”“忘怀”是</a:t>
            </a:r>
            <a:r>
              <a:rPr lang="zh-CN" altLang="en-US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书面语</a:t>
            </a: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，“抬头”“忘记”是</a:t>
            </a:r>
            <a:r>
              <a:rPr lang="zh-CN" altLang="en-US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口语</a:t>
            </a: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6890" y="1254125"/>
            <a:ext cx="1105154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二、想想下面的句子是怎样描写冬天的，照样子写一写其他季节。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7265" y="2421255"/>
            <a:ext cx="10674350" cy="3784600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◇北风呼啸，隆冬来临，刺骨的寒风吹起雪花。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◇冬天，紫貂和黑熊不得不躲进各自的洞里。紫貂捕到一只野兔当美餐，黑熊只好用舌头舔着自己又肥又厚的脚掌。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◇冬天是个魔术师。他呼地一吹，湖面很快就变成了大玻璃。那些红色的、黄色的叶子，都冻在玻璃里了。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9470" y="1684020"/>
            <a:ext cx="10674350" cy="4523105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◇东风来了，春天的脚步近了，温暖的春风吹开了千树万树的花朵。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◇春天，成群的蜜蜂在花下嗡嗡地闹着，美丽的蝴蝶也成群结队地在花间飞来飞去。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◇春天是个妩媚的小姑娘，她总是对着明镜般的湖面欣赏自己的容貌。</a:t>
            </a:r>
          </a:p>
        </p:txBody>
      </p:sp>
      <p:sp>
        <p:nvSpPr>
          <p:cNvPr id="2" name="左弧形箭头 1"/>
          <p:cNvSpPr/>
          <p:nvPr/>
        </p:nvSpPr>
        <p:spPr>
          <a:xfrm>
            <a:off x="794385" y="1000125"/>
            <a:ext cx="850265" cy="50990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7840" y="901700"/>
            <a:ext cx="1638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</a:rPr>
              <a:t>示例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669915" y="370840"/>
            <a:ext cx="2395220" cy="111569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/>
              <a:t>春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3255" y="1859915"/>
            <a:ext cx="10906125" cy="378460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◇烈日炎炎，热辣辣的风吹起层层麦浪。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◇夏天，知了烦躁地叫着： “知了，知了!”狗趴在窝里吐着舌头，鸡也热得耷拉着脑袋。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◇夏天是个能量机。它一来，一棵棵树就比赛似的长大，撑起一把把绿绒大伞，一片片叶子在阳光的照耀下绿得发亮。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669915" y="370840"/>
            <a:ext cx="2395220" cy="111569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/>
              <a:t>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8825" y="1905000"/>
            <a:ext cx="10674350" cy="3784600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◇西风飒飒，金秋来临，凉爽的秋风吹红了苹果的脸。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◇秋天，饱满的豆荚摇动着，发出哗啦啦的声响；咧着嘴笑的棉桃吐出一朵朵雪白的棉花。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◇秋天是一个大画家。他大手一挥，高粱的脸红了，枫叶拥有了一头红头发，原野也穿上了黄绿相间的衣服。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669915" y="370840"/>
            <a:ext cx="2395220" cy="1115695"/>
          </a:xfrm>
          <a:prstGeom prst="wedgeRoundRectCallout">
            <a:avLst/>
          </a:prstGeom>
          <a:solidFill>
            <a:schemeClr val="accent4">
              <a:lumMod val="20000"/>
              <a:lumOff val="80000"/>
              <a:alpha val="69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/>
              <a:t>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4940" y="835660"/>
            <a:ext cx="25400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/>
              <a:t>书写提示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91310" y="1635125"/>
            <a:ext cx="9377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做几个有趣的书签，在书签上写一句你喜欢的格言。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465" y="2256155"/>
            <a:ext cx="2397760" cy="42468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54830" y="2581910"/>
            <a:ext cx="6613525" cy="3322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竖写时，要自右向左书写，第二行比第一行向下空两格。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◎字距要均匀。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◎上下字要对齐。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◎注意作者名字的位置，使格式更美观。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4695" y="2294890"/>
            <a:ext cx="7761605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solidFill>
                  <a:srgbClr val="002060"/>
                </a:solidFill>
              </a:rPr>
              <a:t>◎</a:t>
            </a:r>
            <a:r>
              <a:rPr lang="zh-CN" altLang="en-US" sz="3600">
                <a:solidFill>
                  <a:srgbClr val="002060"/>
                </a:solidFill>
              </a:rPr>
              <a:t>少年不知勤学苦，老来方知读书迟。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04695" y="3895090"/>
            <a:ext cx="7965440" cy="2030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</a:rPr>
              <a:t>如果少年时不知道早早地勤奋学习，恐怕到年老白头时就后悔读书太迟了。告诫年轻人抓住好时光好好读书，不要等老了再后悔。</a:t>
            </a:r>
          </a:p>
        </p:txBody>
      </p:sp>
      <p:cxnSp>
        <p:nvCxnSpPr>
          <p:cNvPr id="5" name="直接箭头连接符 4"/>
          <p:cNvCxnSpPr>
            <a:endCxn id="4" idx="0"/>
          </p:cNvCxnSpPr>
          <p:nvPr/>
        </p:nvCxnSpPr>
        <p:spPr>
          <a:xfrm>
            <a:off x="5152390" y="3100705"/>
            <a:ext cx="835025" cy="794385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90220" y="1170940"/>
            <a:ext cx="25400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/>
              <a:t>日 积 月 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02130" y="824230"/>
            <a:ext cx="7761605" cy="768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solidFill>
                  <a:srgbClr val="002060"/>
                </a:solidFill>
              </a:rPr>
              <a:t>◎</a:t>
            </a:r>
            <a:r>
              <a:rPr lang="zh-CN" altLang="en-US" sz="3600">
                <a:solidFill>
                  <a:srgbClr val="002060"/>
                </a:solidFill>
              </a:rPr>
              <a:t>一日读书一日功，一日不读十日空。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82825" y="2130425"/>
            <a:ext cx="7280910" cy="1383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</a:rPr>
              <a:t> 指读书学习要坚持不懈，才有功效；学习中途停顿就会前功尽弃。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4754245" y="1592580"/>
            <a:ext cx="715010" cy="537845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868170" y="4182110"/>
            <a:ext cx="7761605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solidFill>
                  <a:srgbClr val="002060"/>
                </a:solidFill>
              </a:rPr>
              <a:t>◎</a:t>
            </a:r>
            <a:r>
              <a:rPr lang="zh-CN" altLang="en-US" sz="3600">
                <a:solidFill>
                  <a:srgbClr val="002060"/>
                </a:solidFill>
              </a:rPr>
              <a:t>学习不怕根底浅，只要迈步总不迟。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48865" y="5488305"/>
            <a:ext cx="7280910" cy="737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</a:rPr>
              <a:t> 学习不怕基础不好，只要肯学习就会有进步。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4820285" y="4950460"/>
            <a:ext cx="715010" cy="537845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1831975" y="1411605"/>
            <a:ext cx="8218805" cy="377126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zh-CN" altLang="en-US" sz="36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6530" y="2275205"/>
            <a:ext cx="66281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你一定知道《龟兔赛跑》的故事吧。如果让你重新编一个龟兔赛跑的故事，你会怎么编呢？</a:t>
            </a:r>
          </a:p>
          <a:p>
            <a:endParaRPr lang="zh-CN" altLang="en-US" sz="36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4695" y="1380490"/>
            <a:ext cx="7761605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solidFill>
                  <a:srgbClr val="002060"/>
                </a:solidFill>
              </a:rPr>
              <a:t>◎</a:t>
            </a:r>
            <a:r>
              <a:rPr lang="zh-CN" altLang="en-US" sz="3600">
                <a:solidFill>
                  <a:srgbClr val="002060"/>
                </a:solidFill>
              </a:rPr>
              <a:t>书山有路勤为径，学海无涯苦作舟。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10460" y="2962910"/>
            <a:ext cx="7203440" cy="3322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</a:rPr>
              <a:t>如果你想要成功到达高耸入云的知识山峰的山顶，勤奋就是那登顶的唯一路径；如果你想在无边无际的知识海洋里畅游，耐心、刻苦的学习态度将是一艘前行的船，能够载你驶向成功的彼岸。</a:t>
            </a:r>
          </a:p>
        </p:txBody>
      </p:sp>
      <p:cxnSp>
        <p:nvCxnSpPr>
          <p:cNvPr id="5" name="直接箭头连接符 4"/>
          <p:cNvCxnSpPr>
            <a:endCxn id="4" idx="0"/>
          </p:cNvCxnSpPr>
          <p:nvPr/>
        </p:nvCxnSpPr>
        <p:spPr>
          <a:xfrm>
            <a:off x="5177155" y="2153285"/>
            <a:ext cx="835025" cy="794385"/>
          </a:xfrm>
          <a:prstGeom prst="straightConnector1">
            <a:avLst/>
          </a:prstGeom>
          <a:ln w="76200"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7055" y="775335"/>
            <a:ext cx="199326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思维导图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13125" y="1462405"/>
            <a:ext cx="2570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①约定赛期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2645" y="233299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②比赛准备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13125" y="366585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③比赛过程</a:t>
            </a:r>
          </a:p>
        </p:txBody>
      </p:sp>
      <p:sp>
        <p:nvSpPr>
          <p:cNvPr id="14" name="左中括号 13"/>
          <p:cNvSpPr/>
          <p:nvPr/>
        </p:nvSpPr>
        <p:spPr>
          <a:xfrm>
            <a:off x="2280920" y="1660525"/>
            <a:ext cx="1132205" cy="3891915"/>
          </a:xfrm>
          <a:prstGeom prst="leftBracket">
            <a:avLst>
              <a:gd name="adj" fmla="val 118809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83605" y="1932940"/>
            <a:ext cx="1647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兔子练跑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90590" y="2680970"/>
            <a:ext cx="24053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乌龟练习滑板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5610225" y="2214880"/>
            <a:ext cx="312420" cy="819785"/>
          </a:xfrm>
          <a:prstGeom prst="leftBrace">
            <a:avLst>
              <a:gd name="adj1" fmla="val 1660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9" name="文本框 18"/>
          <p:cNvSpPr txBox="1"/>
          <p:nvPr/>
        </p:nvSpPr>
        <p:spPr>
          <a:xfrm>
            <a:off x="5990590" y="4826000"/>
            <a:ext cx="3714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乌龟赢，兔子输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22645" y="5552440"/>
            <a:ext cx="5427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成功不只需要努力，还需要技巧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05915" y="1508125"/>
            <a:ext cx="675005" cy="43116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/>
              <a:t>《龟兔赛跑》故事新编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02965" y="516255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④比赛结果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3605" y="3345180"/>
            <a:ext cx="54146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兔子抵制住了诱惑，遇河绕远路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22645" y="4077335"/>
            <a:ext cx="4780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乌龟踏滑板，遇河游过去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5610225" y="3547745"/>
            <a:ext cx="312420" cy="819785"/>
          </a:xfrm>
          <a:prstGeom prst="leftBrace">
            <a:avLst>
              <a:gd name="adj1" fmla="val 1660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3" name="左大括号 12"/>
          <p:cNvSpPr/>
          <p:nvPr/>
        </p:nvSpPr>
        <p:spPr>
          <a:xfrm>
            <a:off x="5610225" y="5044440"/>
            <a:ext cx="312420" cy="819785"/>
          </a:xfrm>
          <a:prstGeom prst="leftBrace">
            <a:avLst>
              <a:gd name="adj1" fmla="val 1660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 bldLvl="0" animBg="1"/>
      <p:bldP spid="15" grpId="0"/>
      <p:bldP spid="16" grpId="0"/>
      <p:bldP spid="17" grpId="0" bldLvl="0" animBg="1"/>
      <p:bldP spid="19" grpId="0"/>
      <p:bldP spid="21" grpId="0"/>
      <p:bldP spid="22" grpId="0"/>
      <p:bldP spid="2" grpId="0"/>
      <p:bldP spid="7" grpId="0"/>
      <p:bldP spid="8" grpId="0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875" y="955040"/>
            <a:ext cx="1839595" cy="5835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习作例文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9570" y="1255395"/>
            <a:ext cx="11453495" cy="4826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35000"/>
              </a:lnSpc>
            </a:pPr>
            <a:r>
              <a:rPr lang="zh-CN" altLang="en-US" sz="3200" b="1"/>
              <a:t>《龟兔赛跑》故事新编</a:t>
            </a:r>
          </a:p>
          <a:p>
            <a:pPr indent="0" fontAlgn="auto">
              <a:lnSpc>
                <a:spcPct val="135000"/>
              </a:lnSpc>
            </a:pPr>
            <a:r>
              <a:rPr lang="zh-CN" altLang="en-US" sz="2800"/>
              <a:t>         兔子在赛跑中输给乌龟后十分懊悔，他通过分析发现，自己失败的原因是太轻敌了。于是，他约乌龟一年之后再举行一次比赛。</a:t>
            </a:r>
            <a:r>
              <a:rPr lang="zh-CN" altLang="en-US" sz="2800">
                <a:solidFill>
                  <a:srgbClr val="FF0000"/>
                </a:solidFill>
              </a:rPr>
              <a:t>【写事情的起因：约定再举行一次比赛。】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35000"/>
              </a:lnSpc>
            </a:pPr>
            <a:r>
              <a:rPr lang="zh-CN" altLang="en-US" sz="2800"/>
              <a:t>         在这一年中，兔子每天都在练习跑步，它的速度越来越快了。</a:t>
            </a:r>
          </a:p>
          <a:p>
            <a:pPr indent="0" fontAlgn="auto">
              <a:lnSpc>
                <a:spcPct val="135000"/>
              </a:lnSpc>
            </a:pPr>
            <a:r>
              <a:rPr lang="zh-CN" altLang="en-US" sz="2800"/>
              <a:t>         乌龟也没闲着，他知道自己上次赢得很侥幸。他也知道，就自己这速度，怎么练也赢不了兔子，还是得出奇招才行。</a:t>
            </a:r>
            <a:r>
              <a:rPr lang="zh-CN" altLang="en-US" sz="2800">
                <a:solidFill>
                  <a:schemeClr val="tx1"/>
                </a:solidFill>
              </a:rPr>
              <a:t>于是，乌龟除了每天练习跑步外，还到处寻找新奇的装备，想要出奇制胜。有一天，他刚打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5590" y="1193800"/>
            <a:ext cx="11640820" cy="4744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35000"/>
              </a:lnSpc>
            </a:pPr>
            <a:r>
              <a:rPr lang="zh-CN" altLang="en-US" sz="2800"/>
              <a:t>开电脑，就发现电脑上弹出一则新闻： “企鹅获得世界滑板赛冠军。”他想：这滑板不正是我苦苦寻找的跑步“神器”吗？ </a:t>
            </a:r>
            <a:r>
              <a:rPr lang="zh-CN" altLang="en-US" sz="2800">
                <a:solidFill>
                  <a:srgbClr val="FF0000"/>
                </a:solidFill>
              </a:rPr>
              <a:t>【乌龟找到跑步“神器”——滑板，为下文出奇制胜，赢得比赛埋下伏笔。】</a:t>
            </a:r>
            <a:r>
              <a:rPr lang="zh-CN" altLang="en-US" sz="2800">
                <a:solidFill>
                  <a:schemeClr val="tx1"/>
                </a:solidFill>
              </a:rPr>
              <a:t>他高兴地打开购物网站，成功下单。三天后，快递小哥就给他送到了门上。从此，乌龟每天起早贪黑地练习滑板。</a:t>
            </a:r>
            <a:r>
              <a:rPr lang="zh-CN" altLang="en-US" sz="2800">
                <a:solidFill>
                  <a:srgbClr val="FF0000"/>
                </a:solidFill>
              </a:rPr>
              <a:t>【兔子和乌龟都为这次比赛做了不少准备。】</a:t>
            </a:r>
          </a:p>
          <a:p>
            <a:pPr indent="0" algn="l" fontAlgn="auto">
              <a:lnSpc>
                <a:spcPct val="135000"/>
              </a:lnSpc>
            </a:pPr>
            <a:r>
              <a:rPr lang="zh-CN" altLang="en-US" sz="2800"/>
              <a:t>       一年之期到了。兔子精神抖擞地站在赛道上，信心饱满。它发现乌龟笨重的龟壳上背了一个更重的东西，心里不禁暗笑：这次我赢定了！乌龟没有理会兔子，走到赛道上站好，做好准备。随着发令枪声响，兔子箭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745" y="1306195"/>
            <a:ext cx="11700510" cy="4744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35000"/>
              </a:lnSpc>
            </a:pPr>
            <a:r>
              <a:rPr lang="zh-CN" altLang="en-US" sz="2800">
                <a:solidFill>
                  <a:schemeClr val="tx1"/>
                </a:solidFill>
              </a:rPr>
              <a:t>般地冲了出去。乌龟也踏上滑板快速滑了出去，但是即使有滑板的帮助，乌龟还是落到了后面。兔子跑着跑着，突然看到了一片胡萝卜地，绿油油的叶子，红红的胡萝卜，真诱人！可是兔子记住了上次的教训，他只是犹豫了一下，便继续向前跑去。</a:t>
            </a:r>
            <a:r>
              <a:rPr lang="zh-CN" altLang="en-US" sz="2800">
                <a:solidFill>
                  <a:srgbClr val="FF0000"/>
                </a:solidFill>
              </a:rPr>
              <a:t>【兔子吸取教训，抵制住了美食的诱惑。】</a:t>
            </a:r>
          </a:p>
          <a:p>
            <a:pPr indent="0" algn="l" fontAlgn="auto">
              <a:lnSpc>
                <a:spcPct val="135000"/>
              </a:lnSpc>
            </a:pPr>
            <a:r>
              <a:rPr lang="zh-CN" altLang="en-US" sz="2800"/>
              <a:t>       跑着跑着，他又遇到一条河，比赛终点就在河</a:t>
            </a:r>
            <a:r>
              <a:rPr lang="zh-CN" altLang="en-US" sz="2800">
                <a:solidFill>
                  <a:schemeClr val="tx1"/>
                </a:solidFill>
              </a:rPr>
              <a:t>的对面。</a:t>
            </a:r>
            <a:r>
              <a:rPr lang="zh-CN" altLang="en-US" sz="2800">
                <a:solidFill>
                  <a:srgbClr val="FF0000"/>
                </a:solidFill>
              </a:rPr>
              <a:t>【“河”对兔子来讲是个不利因素，对乌龟来讲是有利因素。这为兔子输掉比赛埋下伏笔。】</a:t>
            </a:r>
            <a:r>
              <a:rPr lang="zh-CN" altLang="en-US" sz="2800">
                <a:solidFill>
                  <a:schemeClr val="tx1"/>
                </a:solidFill>
              </a:rPr>
              <a:t>他记得，在河上有一座独木桥，只是稍微有点远。他望望身后，没有看到乌龟，心想： “绕绕路，走桥吧，乌龟还没影呢！”兔子刚走，乌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3365" y="1969135"/>
            <a:ext cx="8178165" cy="2999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35000"/>
              </a:lnSpc>
            </a:pPr>
            <a:r>
              <a:rPr lang="zh-CN" altLang="en-US" sz="2800"/>
              <a:t>龟就到了。他背起滑板，毫不犹豫地跳入水中，很快就游到了河的对岸。</a:t>
            </a:r>
          </a:p>
          <a:p>
            <a:pPr indent="0" algn="l" fontAlgn="auto">
              <a:lnSpc>
                <a:spcPct val="135000"/>
              </a:lnSpc>
            </a:pPr>
            <a:r>
              <a:rPr lang="zh-CN" altLang="en-US" sz="2800"/>
              <a:t>      兔子气喘吁吁地跑到终点，发现乌龟早已在那里不知道等了多久。兔子一下子蒙了：到底哪里出问题了呢？</a:t>
            </a:r>
            <a:r>
              <a:rPr lang="zh-CN" altLang="en-US" sz="2800">
                <a:solidFill>
                  <a:srgbClr val="FF0000"/>
                </a:solidFill>
              </a:rPr>
              <a:t>【交代比赛结果。】</a:t>
            </a:r>
          </a:p>
        </p:txBody>
      </p:sp>
      <p:pic>
        <p:nvPicPr>
          <p:cNvPr id="2" name="图片 1" descr="习作八故事新编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1530" y="1844040"/>
            <a:ext cx="3512820" cy="3512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002348"/>
            <a:ext cx="91440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语文园地</a:t>
            </a:r>
            <a:r>
              <a:rPr lang="zh-CN" altLang="en-US" sz="7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八</a:t>
            </a:r>
            <a:endParaRPr lang="zh-CN" altLang="en-US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标注 5"/>
          <p:cNvSpPr/>
          <p:nvPr/>
        </p:nvSpPr>
        <p:spPr>
          <a:xfrm>
            <a:off x="762635" y="2787015"/>
            <a:ext cx="7114540" cy="2889885"/>
          </a:xfrm>
          <a:prstGeom prst="wedgeRectCallout">
            <a:avLst>
              <a:gd name="adj1" fmla="val 61710"/>
              <a:gd name="adj2" fmla="val -131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7490" y="822960"/>
            <a:ext cx="2178685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/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74875" y="1689100"/>
            <a:ext cx="8906510" cy="58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交流内容：交流体会童话中奇妙的想象。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2635" y="2787650"/>
            <a:ext cx="7114540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sz="2800"/>
              <a:t>童话故事中往往充满着奇妙的想象。如《宝葫芦的秘密》中，李四得到宝葫芦后， “希望有一条大花狗，马上就冒出了那么一条——冲着他摇尾巴，舔他的手”。头脑里想象的东西立马出现在眼前，多么神奇啊！</a:t>
            </a:r>
          </a:p>
        </p:txBody>
      </p:sp>
      <p:pic>
        <p:nvPicPr>
          <p:cNvPr id="9" name="图片 8" descr="陈浩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145" y="2787650"/>
            <a:ext cx="1454785" cy="27698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1415</Words>
  <Application>Microsoft Office PowerPoint</Application>
  <PresentationFormat>宽屏</PresentationFormat>
  <Paragraphs>71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楷体_GB2312</vt:lpstr>
      <vt:lpstr>宋体</vt:lpstr>
      <vt:lpstr>Arial</vt:lpstr>
      <vt:lpstr>Calibri</vt:lpstr>
      <vt:lpstr>Office 主题</vt:lpstr>
      <vt:lpstr>习  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语文园地八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习  作</dc:title>
  <dc:creator/>
  <cp:lastModifiedBy>Administrator</cp:lastModifiedBy>
  <cp:revision>1</cp:revision>
  <dcterms:created xsi:type="dcterms:W3CDTF">2019-10-29T02:36:00Z</dcterms:created>
  <dcterms:modified xsi:type="dcterms:W3CDTF">2020-04-10T02:34:02Z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