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sldIdLst>
    <p:sldId id="425" r:id="rId2"/>
    <p:sldId id="440" r:id="rId3"/>
    <p:sldId id="442" r:id="rId4"/>
    <p:sldId id="410" r:id="rId5"/>
    <p:sldId id="411" r:id="rId6"/>
    <p:sldId id="443" r:id="rId7"/>
    <p:sldId id="452" r:id="rId8"/>
    <p:sldId id="451" r:id="rId9"/>
    <p:sldId id="444" r:id="rId10"/>
    <p:sldId id="445" r:id="rId11"/>
    <p:sldId id="446" r:id="rId12"/>
    <p:sldId id="454" r:id="rId13"/>
    <p:sldId id="455" r:id="rId14"/>
    <p:sldId id="472" r:id="rId15"/>
    <p:sldId id="456" r:id="rId16"/>
    <p:sldId id="473" r:id="rId17"/>
    <p:sldId id="459" r:id="rId18"/>
    <p:sldId id="460" r:id="rId19"/>
    <p:sldId id="469" r:id="rId20"/>
    <p:sldId id="462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6" r:id="rId31"/>
    <p:sldId id="487" r:id="rId32"/>
    <p:sldId id="488" r:id="rId33"/>
    <p:sldId id="489" r:id="rId34"/>
    <p:sldId id="490" r:id="rId35"/>
    <p:sldId id="491" r:id="rId36"/>
    <p:sldId id="493" r:id="rId37"/>
    <p:sldId id="494" r:id="rId38"/>
    <p:sldId id="495" r:id="rId39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2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8775" y="0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68867B8-CFE2-4FE1-9CEA-30C3D12160C5}" type="datetimeFigureOut">
              <a:rPr lang="zh-CN" altLang="en-US"/>
              <a:pPr>
                <a:defRPr/>
              </a:pPr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6600" y="5511800"/>
            <a:ext cx="5886450" cy="4511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138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8775" y="10879138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AD8DE1-246F-4768-9A85-57D7C5D9DC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5B7075-1CC3-4E25-B2E5-FF02294A689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F11610-2845-4E45-90B8-EFF565378DB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FDCF42-654C-48F6-9E23-C2AF3069847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28365-5ED6-467B-9350-16097E5AB2C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00B85D-3009-403D-9B20-D5A46B52723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C8372F-618C-4EBF-A4C6-6BAE21C9B27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9E3CB-E0CB-45B7-B0A7-73818DDAA4E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F5312-5103-4592-998A-E1123E61431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E7B049-16BC-42DD-8949-3F525F7CE87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4B2B68-B540-4DA3-B26B-7DC2CD869B6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24187-28CE-4C46-8027-DBE6FE75264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3EED0A-96C6-46C8-9EE2-85B96D343C3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C06FFF-5F63-42C2-9300-4D57372AD7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28BA81-389F-42F6-8661-21F34C60385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C8345-FD89-4B3B-9C00-2B548D7DE6D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5D278-9CA5-4614-9FD6-AE8991B4D67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C80614-A459-4B84-BBCE-BB470AC353F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8411B6-817E-495C-A1EC-9CFC956E1F5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CA942-BCE4-416D-BA1F-F1A40BEFF3B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E54983-E458-4950-B99B-BB545884E17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C2677-96B1-4104-9F98-F02F781428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79D18B-F162-4D24-A3AD-DBE6EF6802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483B4-1883-4410-A6B1-2C324A9AEFA1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B5DA9-A10E-40D6-827C-ADA9F33241F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B5F52-ADC5-48BF-A61E-2D0C16011378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1C689-2395-4C53-A64E-C50220176C5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9C0C9-F539-4A2B-943E-F48506CD1CAA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70758-3615-400B-BD2B-A2C00181CA1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98D22-9F8D-4267-B46A-7EA5A503C7A2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5DC7-931E-4D35-BC5C-3EBE67DCBAB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5F769-2954-4DC4-A0BE-1D83EB36599E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13FB2-2C6A-48E7-9CB3-FECFE65FFAF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5C38C-6C32-4088-9E6F-5CE6D3865316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F052A-90C1-4AFB-8853-E0510927626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9C42E-BAD2-4D0E-9C0A-4C0E35EA0D8C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7A93F-ABE3-4D13-818C-B1513ABDAE5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DD530D-2C87-4435-AF44-E12C1232F327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C8891-3B0F-4BAE-92D1-D0587581676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8DF60-D69C-432D-8DEC-9929FD4EAE57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1FA9A-4C97-49EE-BE97-10734C1BD47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AAF74-6E3F-46E1-9E16-C5C7260096FD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CEA5-E6C5-4AD5-9931-1E01C5F3435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450F6-8C6A-4B3D-BD8F-688E4B95FE17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6610-1106-4673-83C4-718E7F64A74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itchFamily="34" charset="0"/>
              </a:defRPr>
            </a:lvl1pPr>
          </a:lstStyle>
          <a:p>
            <a:fld id="{B5AC4CAE-5378-4129-9D18-D634A10B7DB5}" type="datetimeFigureOut">
              <a:rPr lang="zh-CN" altLang="en-US"/>
              <a:pPr/>
              <a:t>2020/4/10</a:t>
            </a:fld>
            <a:endParaRPr lang="en-US" altLang="zh-CN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</a:defRPr>
            </a:lvl1pPr>
          </a:lstStyle>
          <a:p>
            <a:fld id="{6040E069-C8D9-42B8-BC56-330F6991843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860675" y="495300"/>
            <a:ext cx="517525" cy="51752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27388" y="22383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29188" y="293688"/>
            <a:ext cx="403225" cy="403225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40563" y="495300"/>
            <a:ext cx="292100" cy="292100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4341" name="图片 6" descr="幻灯片2"/>
          <p:cNvPicPr>
            <a:picLocks noChangeAspect="1"/>
          </p:cNvPicPr>
          <p:nvPr/>
        </p:nvPicPr>
        <p:blipFill>
          <a:blip r:embed="rId3" cstate="print"/>
          <a:srcRect r="6836" b="703"/>
          <a:stretch>
            <a:fillRect/>
          </a:stretch>
        </p:blipFill>
        <p:spPr bwMode="auto">
          <a:xfrm>
            <a:off x="-161925" y="4794250"/>
            <a:ext cx="94996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椭圆 14"/>
          <p:cNvSpPr/>
          <p:nvPr/>
        </p:nvSpPr>
        <p:spPr>
          <a:xfrm>
            <a:off x="3649663" y="641350"/>
            <a:ext cx="315912" cy="315913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75438" y="477838"/>
            <a:ext cx="517525" cy="51752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912475" y="439738"/>
            <a:ext cx="517525" cy="51752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29650" y="477838"/>
            <a:ext cx="219075" cy="219075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845550" y="412750"/>
            <a:ext cx="163513" cy="165100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32850" y="681038"/>
            <a:ext cx="219075" cy="219075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61013" y="1217613"/>
            <a:ext cx="534987" cy="534987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4350" name="图片 8"/>
          <p:cNvPicPr>
            <a:picLocks noChangeAspect="1"/>
          </p:cNvPicPr>
          <p:nvPr/>
        </p:nvPicPr>
        <p:blipFill>
          <a:blip r:embed="rId4" cstate="print"/>
          <a:srcRect t="19148" b="13737"/>
          <a:stretch>
            <a:fillRect/>
          </a:stretch>
        </p:blipFill>
        <p:spPr bwMode="auto">
          <a:xfrm rot="-177516">
            <a:off x="-61913" y="4824413"/>
            <a:ext cx="54689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图片 4" descr="幻灯片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0138" y="995363"/>
            <a:ext cx="3287712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图片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" y="11113"/>
            <a:ext cx="12193588" cy="68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80988" y="342900"/>
            <a:ext cx="4294187" cy="1198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55" name="副标题 2"/>
          <p:cNvSpPr txBox="1">
            <a:spLocks noChangeArrowheads="1"/>
          </p:cNvSpPr>
          <p:nvPr/>
        </p:nvSpPr>
        <p:spPr bwMode="auto">
          <a:xfrm>
            <a:off x="1038225" y="1173163"/>
            <a:ext cx="282098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统编版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 ·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四年级下册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33375" y="1104900"/>
            <a:ext cx="4184650" cy="17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7" name="文本框 22"/>
          <p:cNvSpPr txBox="1">
            <a:spLocks noChangeArrowheads="1"/>
          </p:cNvSpPr>
          <p:nvPr/>
        </p:nvSpPr>
        <p:spPr bwMode="auto">
          <a:xfrm>
            <a:off x="322263" y="342900"/>
            <a:ext cx="4252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b="1">
                <a:latin typeface="楷体" pitchFamily="49" charset="-122"/>
                <a:ea typeface="楷体" pitchFamily="49" charset="-122"/>
              </a:rPr>
              <a:t>26.</a:t>
            </a:r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巨人的花园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6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品读感悟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50850" y="1238250"/>
            <a:ext cx="11530013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（1）巨人回来前花园的景象：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第2自然段:这是一个很可爱的大花园。园里长满了柔嫩的青草，草丛中到处露出星星似的美丽花朵。还有十二棵桃树，春天开出淡红色和珍珠色的鲜花，秋天结出丰硕的果子。小鸟们在树上唱着悦耳的歌，歌声是那么动听，孩子们都停止了游戏来听他们唱歌。“我们在这儿多么快乐!”孩子们欢叫着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9113" y="5457825"/>
            <a:ext cx="11399837" cy="646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想象：你仿佛看到了什么？听到了什么？闻到了什么？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517525" y="2368550"/>
            <a:ext cx="114411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  <a:sym typeface="+mn-ea"/>
              </a:rPr>
              <a:t>这里春天鲜花盛开。那么夏天、秋天、冬天，花园里又是一番怎样的景象呢？请你们选择一个说一说！</a:t>
            </a:r>
          </a:p>
        </p:txBody>
      </p:sp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练习说话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练习说话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7525" y="4838700"/>
            <a:ext cx="11374438" cy="13223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冬天白雪一片，花园里________，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孩子们都喜欢到那里玩，花园里洋溢着孩子们欢乐的笑声。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7525" y="3155950"/>
            <a:ext cx="11374438" cy="132080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秋天鲜果飘香，花园里</a:t>
            </a:r>
            <a:r>
              <a:rPr lang="zh-CN" sz="4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________</a:t>
            </a:r>
            <a:r>
              <a:rPr 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孩子们都喜欢到那里玩，花园里洋溢着孩子们欢乐的笑声。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7525" y="1589088"/>
            <a:ext cx="11374438" cy="1322387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夏天绿树成阴，花园里________，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孩子们都喜欢到那里玩，花园里洋溢着孩子们欢乐的笑声。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2325" y="762000"/>
            <a:ext cx="62150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这真是一个（    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的花园。</a:t>
            </a:r>
            <a:endParaRPr lang="zh-CN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品读感悟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90500" y="1238250"/>
            <a:ext cx="11552238" cy="584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巨人回来后花园的景象：</a:t>
            </a:r>
            <a:endParaRPr sz="5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第7自然段:春天来了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乡下到处开着小花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到处有小鸟歌唱。单单在巨人的花园里，仍旧是冬天的景象。小鸟不肯在他的花园里唱歌，因为那里没有孩子们的踪迹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桃树也忘了开花;偶尔有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朵美丽的花从草丛中伸出头来，可是一看见那块布告牌，就马上缩回到地里睡觉去了。高兴的只有雪和霜两位。他们嚷道:“春天把这个花园忘记了，我们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</a:t>
            </a:r>
            <a:endParaRPr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CN" altLang="en-US" sz="4000" b="1">
                <a:latin typeface="楷体" pitchFamily="49" charset="-122"/>
                <a:ea typeface="楷体" pitchFamily="49" charset="-122"/>
                <a:sym typeface="+mn-ea"/>
              </a:rPr>
              <a:t>年到头都可以住在这儿啦</a:t>
            </a:r>
            <a:r>
              <a:rPr lang="en-US" altLang="zh-CN" sz="4000" b="1">
                <a:latin typeface="楷体" pitchFamily="49" charset="-122"/>
                <a:ea typeface="楷体" pitchFamily="49" charset="-122"/>
                <a:sym typeface="+mn-ea"/>
              </a:rPr>
              <a:t>!”</a:t>
            </a:r>
            <a:r>
              <a:rPr lang="zh-CN" altLang="en-US" sz="4000" b="1">
                <a:latin typeface="楷体" pitchFamily="49" charset="-122"/>
                <a:ea typeface="楷体" pitchFamily="49" charset="-122"/>
                <a:sym typeface="+mn-ea"/>
              </a:rPr>
              <a:t>雪用他的白色大衣覆盖着青草，霜把所有的树枝涂成了银色。他们还请来北风同住。北风身上裏着皮衣，整天在花园里呼啸着。他说</a:t>
            </a:r>
            <a:r>
              <a:rPr lang="en-US" altLang="zh-CN" sz="4000" b="1">
                <a:latin typeface="楷体" pitchFamily="49" charset="-122"/>
                <a:ea typeface="楷体" pitchFamily="49" charset="-122"/>
                <a:sym typeface="+mn-ea"/>
              </a:rPr>
              <a:t>:“</a:t>
            </a:r>
            <a:r>
              <a:rPr lang="zh-CN" altLang="en-US" sz="4000" b="1">
                <a:latin typeface="楷体" pitchFamily="49" charset="-122"/>
                <a:ea typeface="楷体" pitchFamily="49" charset="-122"/>
                <a:sym typeface="+mn-ea"/>
              </a:rPr>
              <a:t>这是个好地方，我们一定要请雹来玩</a:t>
            </a:r>
            <a:r>
              <a:rPr lang="en-US" altLang="zh-CN" sz="4000" b="1">
                <a:latin typeface="楷体" pitchFamily="49" charset="-122"/>
                <a:ea typeface="楷体" pitchFamily="49" charset="-122"/>
                <a:sym typeface="+mn-ea"/>
              </a:rPr>
              <a:t>-</a:t>
            </a:r>
            <a:r>
              <a:rPr lang="zh-CN" altLang="en-US" sz="4000" b="1">
                <a:latin typeface="楷体" pitchFamily="49" charset="-122"/>
                <a:ea typeface="楷体" pitchFamily="49" charset="-122"/>
                <a:sym typeface="+mn-ea"/>
              </a:rPr>
              <a:t>玩。”于是雹也来了。他每天总要在屋顶上闹三个钟头，然后又在花园里绕着圈子用力跑。</a:t>
            </a:r>
            <a:endParaRPr lang="zh-CN" altLang="en-US" sz="40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品读感悟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3863" y="3014663"/>
            <a:ext cx="10971212" cy="83026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从“忘记”这个词语可以看出什么？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3863" y="1590675"/>
            <a:ext cx="10875962" cy="8286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你们仿佛看到了一个怎样的花园？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3863" y="4498975"/>
            <a:ext cx="10780712" cy="8286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此时花园里又是怎样的情景？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1688" y="762000"/>
            <a:ext cx="6215062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这真是一个（   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的花园。</a:t>
            </a:r>
            <a:endParaRPr lang="zh-CN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内容占位符 2"/>
          <p:cNvSpPr>
            <a:spLocks noGrp="1"/>
          </p:cNvSpPr>
          <p:nvPr>
            <p:ph idx="4294967295"/>
          </p:nvPr>
        </p:nvSpPr>
        <p:spPr>
          <a:xfrm>
            <a:off x="1457325" y="1706563"/>
            <a:ext cx="9977438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同一个花园为什么会有不同的变化呢？下节课我们一起去寻找其中的原因。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2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17525" y="1231900"/>
            <a:ext cx="115903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latin typeface="楷体" pitchFamily="49" charset="-122"/>
                <a:ea typeface="楷体" pitchFamily="49" charset="-122"/>
              </a:rPr>
              <a:t>26  巨人的花园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         巨人外出——鲜花盛开 丰硕的果子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         悦耳的歌声  孩子的欢笑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快乐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         巨人回来——狂风大作 雪花飞舞 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         鲜花凋谢 树叶飘落——荒凉</a:t>
            </a:r>
          </a:p>
          <a:p>
            <a:pPr algn="ctr">
              <a:lnSpc>
                <a:spcPct val="150000"/>
              </a:lnSpc>
            </a:pPr>
            <a:endParaRPr lang="zh-CN" altLang="en-US" sz="32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6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课时作业</a:t>
            </a:r>
          </a:p>
        </p:txBody>
      </p:sp>
      <p:sp>
        <p:nvSpPr>
          <p:cNvPr id="41987" name="文本框 99"/>
          <p:cNvSpPr txBox="1">
            <a:spLocks noChangeArrowheads="1"/>
          </p:cNvSpPr>
          <p:nvPr/>
        </p:nvSpPr>
        <p:spPr bwMode="auto">
          <a:xfrm>
            <a:off x="517525" y="1736725"/>
            <a:ext cx="108489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一、根据课文内容填空。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1.我不</a:t>
            </a:r>
            <a:r>
              <a:rPr lang="en-US" altLang="zh-CN" sz="3200" b="1">
                <a:latin typeface="宋体" charset="-122"/>
                <a:ea typeface="楷体" pitchFamily="49" charset="-122"/>
              </a:rPr>
              <a:t>yǔn x</a:t>
            </a:r>
            <a:r>
              <a:rPr lang="en-US" altLang="zh-CN" sz="3200" b="1">
                <a:latin typeface="宋体" charset="-122"/>
                <a:ea typeface="楷体" pitchFamily="49" charset="-122"/>
                <a:sym typeface="+mn-ea"/>
              </a:rPr>
              <a:t>ǔ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（ 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允许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）任何人在里面玩。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2.秋天结出</a:t>
            </a:r>
            <a:r>
              <a:rPr lang="en-US" altLang="zh-CN" sz="3200" b="1">
                <a:latin typeface="宋体" charset="-122"/>
                <a:ea typeface="楷体" pitchFamily="49" charset="-122"/>
              </a:rPr>
              <a:t>fēnɡ shuò（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丰硕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）的果子。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3.小男孩伸手搂住巨人，亲吻她的</a:t>
            </a:r>
            <a:r>
              <a:rPr lang="zh-CN" altLang="en-US" sz="3200" b="1">
                <a:latin typeface="宋体" charset="-122"/>
                <a:ea typeface="楷体" pitchFamily="49" charset="-122"/>
              </a:rPr>
              <a:t>liǎn jiá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（  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脸颊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）。</a:t>
            </a:r>
          </a:p>
          <a:p>
            <a:pPr indent="266700">
              <a:lnSpc>
                <a:spcPct val="150000"/>
              </a:lnSpc>
            </a:pPr>
            <a:endParaRPr lang="zh-CN" altLang="en-US" sz="32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0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课时作业</a:t>
            </a:r>
          </a:p>
        </p:txBody>
      </p:sp>
      <p:sp>
        <p:nvSpPr>
          <p:cNvPr id="43011" name="文本框 99"/>
          <p:cNvSpPr txBox="1">
            <a:spLocks noChangeArrowheads="1"/>
          </p:cNvSpPr>
          <p:nvPr/>
        </p:nvSpPr>
        <p:spPr bwMode="auto">
          <a:xfrm>
            <a:off x="517525" y="1736725"/>
            <a:ext cx="108489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二、形近字组词。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硕（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硕大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禁（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禁止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    踪（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踪迹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牌（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品牌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　</a:t>
            </a:r>
          </a:p>
          <a:p>
            <a:pPr indent="266700">
              <a:lnSpc>
                <a:spcPct val="1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须（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必须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梦（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梦想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    综（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综合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脾（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脾气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</a:t>
            </a:r>
          </a:p>
          <a:p>
            <a:pPr indent="266700">
              <a:lnSpc>
                <a:spcPct val="1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缕（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一缕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萧（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萧条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    允（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允许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私（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私人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</a:t>
            </a:r>
          </a:p>
          <a:p>
            <a:pPr indent="266700">
              <a:lnSpc>
                <a:spcPct val="1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搂（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搂住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啸（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呼啸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    充（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充分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　　种（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种植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）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6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课时目标</a:t>
            </a:r>
          </a:p>
        </p:txBody>
      </p:sp>
      <p:sp>
        <p:nvSpPr>
          <p:cNvPr id="16387" name="文本框 9"/>
          <p:cNvSpPr txBox="1">
            <a:spLocks noChangeArrowheads="1"/>
          </p:cNvSpPr>
          <p:nvPr/>
        </p:nvSpPr>
        <p:spPr bwMode="auto">
          <a:xfrm>
            <a:off x="639763" y="2136775"/>
            <a:ext cx="109124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1.会认课文生字，会写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允、砌</a:t>
            </a:r>
            <a:r>
              <a:rPr lang="en-US" altLang="zh-CN" sz="3600" b="1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等生字，理解“呼啸、覆盖”等词语；积累文中描写景色的词句。</a:t>
            </a:r>
          </a:p>
          <a:p>
            <a:pPr>
              <a:lnSpc>
                <a:spcPct val="150000"/>
              </a:lnSpc>
            </a:pP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2.能正确、流利、有感情地朗读课文。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5"/>
          <p:cNvSpPr txBox="1">
            <a:spLocks noChangeArrowheads="1"/>
          </p:cNvSpPr>
          <p:nvPr/>
        </p:nvSpPr>
        <p:spPr bwMode="auto">
          <a:xfrm>
            <a:off x="3175000" y="1860550"/>
            <a:ext cx="5257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今天的你们很棒哟！明天继续加油！！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860675" y="495300"/>
            <a:ext cx="517525" cy="51752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27388" y="22383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29188" y="293688"/>
            <a:ext cx="403225" cy="403225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40563" y="495300"/>
            <a:ext cx="292100" cy="292100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4341" name="图片 6" descr="幻灯片2"/>
          <p:cNvPicPr>
            <a:picLocks noChangeAspect="1"/>
          </p:cNvPicPr>
          <p:nvPr/>
        </p:nvPicPr>
        <p:blipFill>
          <a:blip r:embed="rId3" cstate="print"/>
          <a:srcRect r="6836" b="703"/>
          <a:stretch>
            <a:fillRect/>
          </a:stretch>
        </p:blipFill>
        <p:spPr bwMode="auto">
          <a:xfrm>
            <a:off x="-161925" y="4794250"/>
            <a:ext cx="94996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椭圆 14"/>
          <p:cNvSpPr/>
          <p:nvPr/>
        </p:nvSpPr>
        <p:spPr>
          <a:xfrm>
            <a:off x="3649663" y="641350"/>
            <a:ext cx="315912" cy="315913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75438" y="477838"/>
            <a:ext cx="517525" cy="51752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912475" y="439738"/>
            <a:ext cx="517525" cy="51752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29650" y="477838"/>
            <a:ext cx="219075" cy="219075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845550" y="412750"/>
            <a:ext cx="163513" cy="165100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32850" y="681038"/>
            <a:ext cx="219075" cy="219075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561013" y="1217613"/>
            <a:ext cx="534987" cy="534987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4350" name="图片 8"/>
          <p:cNvPicPr>
            <a:picLocks noChangeAspect="1"/>
          </p:cNvPicPr>
          <p:nvPr/>
        </p:nvPicPr>
        <p:blipFill>
          <a:blip r:embed="rId4" cstate="print"/>
          <a:srcRect t="19148" b="13737"/>
          <a:stretch>
            <a:fillRect/>
          </a:stretch>
        </p:blipFill>
        <p:spPr bwMode="auto">
          <a:xfrm rot="-177516">
            <a:off x="-61913" y="4824413"/>
            <a:ext cx="54689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图片 4" descr="幻灯片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0138" y="995363"/>
            <a:ext cx="3287712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图片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19358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80988" y="342900"/>
            <a:ext cx="4294187" cy="1198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55" name="副标题 2"/>
          <p:cNvSpPr txBox="1">
            <a:spLocks noChangeArrowheads="1"/>
          </p:cNvSpPr>
          <p:nvPr/>
        </p:nvSpPr>
        <p:spPr bwMode="auto">
          <a:xfrm>
            <a:off x="1038225" y="1173163"/>
            <a:ext cx="282098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统编版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四年级下册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33375" y="1104900"/>
            <a:ext cx="4184650" cy="17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7" name="文本框 22"/>
          <p:cNvSpPr txBox="1">
            <a:spLocks noChangeArrowheads="1"/>
          </p:cNvSpPr>
          <p:nvPr/>
        </p:nvSpPr>
        <p:spPr bwMode="auto">
          <a:xfrm>
            <a:off x="322263" y="342900"/>
            <a:ext cx="4252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 b="1">
                <a:latin typeface="楷体" pitchFamily="49" charset="-122"/>
                <a:ea typeface="楷体" pitchFamily="49" charset="-122"/>
              </a:rPr>
              <a:t>26.</a:t>
            </a:r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巨人的花园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6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课时目标</a:t>
            </a:r>
          </a:p>
        </p:txBody>
      </p:sp>
      <p:sp>
        <p:nvSpPr>
          <p:cNvPr id="16387" name="文本框 9"/>
          <p:cNvSpPr txBox="1">
            <a:spLocks noChangeArrowheads="1"/>
          </p:cNvSpPr>
          <p:nvPr/>
        </p:nvSpPr>
        <p:spPr bwMode="auto">
          <a:xfrm>
            <a:off x="517525" y="1468438"/>
            <a:ext cx="110617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1.紧扣“花园的变化”这一主线，抓住词语的理解、积累与运用，通过朗读感悟童话表达上的特点，感受童话的魅力。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2.联系生活，合理想象，明白“快乐应该和大家分享”的道理。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3.感悟童话故事的特点，为创编童话埋下伏笔。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5"/>
          <p:cNvSpPr txBox="1">
            <a:spLocks noChangeArrowheads="1"/>
          </p:cNvSpPr>
          <p:nvPr/>
        </p:nvSpPr>
        <p:spPr bwMode="auto">
          <a:xfrm>
            <a:off x="7208838" y="2759075"/>
            <a:ext cx="40227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 第二课时</a:t>
            </a:r>
          </a:p>
        </p:txBody>
      </p:sp>
      <p:pic>
        <p:nvPicPr>
          <p:cNvPr id="17410" name="图片 1" descr="C:\Users\pengv\Desktop\88.jpg8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1744663"/>
            <a:ext cx="50673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435" name="文本框 1"/>
          <p:cNvSpPr txBox="1">
            <a:spLocks noChangeArrowheads="1"/>
          </p:cNvSpPr>
          <p:nvPr/>
        </p:nvSpPr>
        <p:spPr bwMode="auto">
          <a:xfrm>
            <a:off x="515938" y="1924050"/>
            <a:ext cx="1116012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巨人的花园曾经是一个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四季如画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的地方。那里，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春天</a:t>
            </a:r>
            <a:r>
              <a:rPr lang="zh-CN" altLang="en-US" sz="4400" b="1" u="sng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夏天</a:t>
            </a:r>
            <a:r>
              <a:rPr lang="zh-CN" altLang="en-US" sz="4400" b="1" u="sng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秋天</a:t>
            </a:r>
            <a:r>
              <a:rPr lang="zh-CN" altLang="en-US" sz="4400" b="1" u="sng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冬天</a:t>
            </a:r>
            <a:r>
              <a:rPr lang="zh-CN" altLang="en-US" sz="4400" b="1" u="sng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3" name="虚尾箭头 2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7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483" name="文本框 1"/>
          <p:cNvSpPr txBox="1">
            <a:spLocks noChangeArrowheads="1"/>
          </p:cNvSpPr>
          <p:nvPr/>
        </p:nvSpPr>
        <p:spPr bwMode="auto">
          <a:xfrm>
            <a:off x="0" y="696913"/>
            <a:ext cx="7588250" cy="8302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走近巨人，研读“冷酷”。</a:t>
            </a:r>
          </a:p>
        </p:txBody>
      </p:sp>
      <p:pic>
        <p:nvPicPr>
          <p:cNvPr id="20484" name="图片 4" descr="幻灯片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138" y="995363"/>
            <a:ext cx="3287712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207963" y="1844675"/>
            <a:ext cx="7754937" cy="347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多么美丽的花园，多么美好的春天。可是，巨人却不喜欢花园里的客人，将孩子们训斥走了。你们能感受到，这是一个怎样的巨人？</a:t>
            </a:r>
            <a:endParaRPr lang="zh-CN" altLang="zh-CN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271963" y="4552950"/>
            <a:ext cx="36909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（冷酷无情）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5463" y="2259013"/>
            <a:ext cx="11139487" cy="3168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文开头写巨人外出旅行了，你们知道他去哪儿了吗？王尔德在原文中写道：巨人没有别的朋友，只好到妖怪朋友科尼西家去串门，这一住就是七年。在朋友家里，他的交谈是要受到限制的，接着他决定会自己的城堡了。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4579" name="文本框 1"/>
          <p:cNvSpPr txBox="1">
            <a:spLocks noChangeArrowheads="1"/>
          </p:cNvSpPr>
          <p:nvPr/>
        </p:nvSpPr>
        <p:spPr bwMode="auto">
          <a:xfrm>
            <a:off x="257175" y="1187450"/>
            <a:ext cx="7588250" cy="830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品味“荒凉”，研读变化。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92125" y="2871788"/>
            <a:ext cx="10683875" cy="279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赶走孩子以后，巨人在花园周围砌起围墙，而且竖起一块“禁止入内  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违者重惩</a:t>
            </a:r>
            <a:r>
              <a:rPr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”的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布告</a:t>
            </a:r>
            <a:r>
              <a:rPr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牌。</a:t>
            </a:r>
            <a:r>
              <a:rPr lang="zh-CN" sz="4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从这里可以看出巨人是个怎样的人？</a:t>
            </a:r>
            <a:endParaRPr lang="zh-CN" altLang="zh-CN" sz="4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375" y="1174750"/>
            <a:ext cx="11017250" cy="2554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如果你们就是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里的孩子，有一天你们很想到花园里去玩耍，可是你们看到了高高的围墙，看到了这一块禁止入内的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布告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牌，你们会怎么样想呢？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7375" y="4079875"/>
            <a:ext cx="11604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 pitchFamily="49" charset="-122"/>
                <a:ea typeface="楷体" pitchFamily="49" charset="-122"/>
              </a:rPr>
              <a:t>（曾经，我们与这里的鲜花朝夕相处；曾经，我们在这花园里留下了许多欢声笑语。可是今天，我们只能望“墙”兴叹，无奈地摇摇头，转身离去。）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55613" y="2152650"/>
            <a:ext cx="10996612" cy="2798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这高高的围墙，这无情的布告牌，除了禁止了儿童入内，还禁止了什么入内呢？</a:t>
            </a:r>
          </a:p>
          <a:p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   </a:t>
            </a:r>
            <a:r>
              <a:rPr lang="zh-CN" altLang="en-US" sz="4400" b="1">
                <a:latin typeface="楷体" pitchFamily="49" charset="-122"/>
                <a:ea typeface="楷体" pitchFamily="49" charset="-122"/>
                <a:sym typeface="+mn-ea"/>
              </a:rPr>
              <a:t> 这“禁止入内”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，禁止了</a:t>
            </a:r>
            <a:r>
              <a:rPr lang="en-US" sz="4400" b="1" u="sng">
                <a:latin typeface="楷体" pitchFamily="49" charset="-122"/>
                <a:ea typeface="楷体" pitchFamily="49" charset="-122"/>
                <a:sym typeface="+mn-ea"/>
              </a:rPr>
              <a:t>     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  <a:sym typeface="+mn-ea"/>
              </a:rPr>
              <a:t>，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禁止了</a:t>
            </a:r>
            <a:r>
              <a:rPr lang="en-US" sz="4400" b="1" u="sng">
                <a:latin typeface="楷体" pitchFamily="49" charset="-122"/>
                <a:ea typeface="楷体" pitchFamily="49" charset="-122"/>
                <a:sym typeface="+mn-ea"/>
              </a:rPr>
              <a:t>     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  <a:sym typeface="+mn-ea"/>
              </a:rPr>
              <a:t>，</a:t>
            </a:r>
            <a:r>
              <a:rPr lang="zh-CN" altLang="en-US" sz="4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禁止了</a:t>
            </a:r>
            <a:r>
              <a:rPr lang="en-US" sz="4400" b="1" u="sng">
                <a:latin typeface="楷体" pitchFamily="49" charset="-122"/>
                <a:ea typeface="楷体" pitchFamily="49" charset="-122"/>
                <a:sym typeface="+mn-ea"/>
              </a:rPr>
              <a:t>      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5"/>
          <p:cNvSpPr txBox="1">
            <a:spLocks noChangeArrowheads="1"/>
          </p:cNvSpPr>
          <p:nvPr/>
        </p:nvSpPr>
        <p:spPr bwMode="auto">
          <a:xfrm>
            <a:off x="7208838" y="2759075"/>
            <a:ext cx="40227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 第一课时</a:t>
            </a:r>
          </a:p>
        </p:txBody>
      </p:sp>
      <p:pic>
        <p:nvPicPr>
          <p:cNvPr id="17410" name="图片 1" descr="C:\Users\pengv\Desktop\88.jpg8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0" y="1744663"/>
            <a:ext cx="50673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0723" name="文本框 1"/>
          <p:cNvSpPr txBox="1">
            <a:spLocks noChangeArrowheads="1"/>
          </p:cNvSpPr>
          <p:nvPr/>
        </p:nvSpPr>
        <p:spPr bwMode="auto">
          <a:xfrm>
            <a:off x="279400" y="995363"/>
            <a:ext cx="11017250" cy="8302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感悟神奇，研读孩子和春天的关系。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79400" y="2538413"/>
            <a:ext cx="11017250" cy="706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小男孩使巨人明白了没有孩子的地方就没有春天。</a:t>
            </a:r>
            <a:endParaRPr 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400" y="3498850"/>
            <a:ext cx="11017250" cy="132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小男孩伸手搂住巨人，亲吻他的脸颊，巨人第一次感到了温暖和愉快。</a:t>
            </a:r>
            <a:endParaRPr 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28638" y="2266950"/>
            <a:ext cx="11134725" cy="2800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巨人看见这个情景，心也软了。他对自己说：</a:t>
            </a:r>
            <a:r>
              <a:rPr lang="en-US" alt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我多么自私啊！现在我明白为什么春天不肯到这儿来了。</a:t>
            </a:r>
            <a:r>
              <a:rPr lang="en-US" altLang="zh-CN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他十分后悔自己先前的举动。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7525" y="995363"/>
            <a:ext cx="11158538" cy="501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拥有孩子，他就能享受春天，赶走孩子，他就失去了春天。王尔德在给儿子讲《巨人的花园》时，竟然情不自禁哭了起来。儿子问他为什么哭了，王尔德说:明媚的春天，可爱的孩子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多么美呀!我是为真正美丽的事物感动而流泪。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巨人恍然大悟:</a:t>
            </a:r>
            <a:r>
              <a:rPr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没有孩子的地方就没有春天，有孩子的地方就有快乐。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6867" name="文本框 1"/>
          <p:cNvSpPr txBox="1">
            <a:spLocks noChangeArrowheads="1"/>
          </p:cNvSpPr>
          <p:nvPr/>
        </p:nvSpPr>
        <p:spPr bwMode="auto">
          <a:xfrm>
            <a:off x="209550" y="995363"/>
            <a:ext cx="7010400" cy="8302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回归故事，体验</a:t>
            </a:r>
            <a:r>
              <a:rPr lang="en-US" sz="48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幸福</a:t>
            </a:r>
            <a:r>
              <a:rPr lang="en-US" altLang="zh-CN" sz="4800" b="1">
                <a:latin typeface="楷体" pitchFamily="49" charset="-122"/>
                <a:ea typeface="楷体" pitchFamily="49" charset="-122"/>
              </a:rPr>
              <a:t>”</a:t>
            </a:r>
            <a:endParaRPr lang="zh-CN" altLang="en-US" sz="4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9550" y="2062163"/>
            <a:ext cx="11682413" cy="378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从此，巨人拆除围墙，巨人的花园又成了孩子们的乐园，孩子们会怎样和巨人玩耍呢?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从那以后，巨人的花园又成了孩子们的乐园。孩子们站在巨人的脚下，爬上巨人的肩膀，尽情地玩耍。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525" y="1663700"/>
            <a:ext cx="11099800" cy="3168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孩子们，童话故事就是这样，在优美的语言中，描绘着一个个动人的故事，就像小河一样弯弯曲曲，长长的小河中，潜藏着一颗颗闪光的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宝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石，那就是童话故事告诉我们的道理。愿我们继续徜徉在童话世界，向着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美好</a:t>
            </a:r>
            <a:r>
              <a:rPr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的梦想飞翔！</a:t>
            </a:r>
          </a:p>
        </p:txBody>
      </p:sp>
      <p:sp>
        <p:nvSpPr>
          <p:cNvPr id="4" name="虚尾箭头 3"/>
          <p:cNvSpPr/>
          <p:nvPr/>
        </p:nvSpPr>
        <p:spPr>
          <a:xfrm>
            <a:off x="517525" y="295275"/>
            <a:ext cx="2014538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7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15890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总结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2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1625" y="1747838"/>
            <a:ext cx="115887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latin typeface="楷体" pitchFamily="49" charset="-122"/>
                <a:ea typeface="楷体" pitchFamily="49" charset="-122"/>
              </a:rPr>
              <a:t>26  巨人的花园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巨人醒悟——没有孩子的地方就没有春天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    快乐要和大家一起分享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6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课时作业</a:t>
            </a:r>
          </a:p>
        </p:txBody>
      </p:sp>
      <p:sp>
        <p:nvSpPr>
          <p:cNvPr id="41987" name="文本框 99"/>
          <p:cNvSpPr txBox="1">
            <a:spLocks noChangeArrowheads="1"/>
          </p:cNvSpPr>
          <p:nvPr/>
        </p:nvSpPr>
        <p:spPr bwMode="auto">
          <a:xfrm>
            <a:off x="517525" y="1736725"/>
            <a:ext cx="108489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一、按要求写句子。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1.巨人孤独地度过了漫长的严冬。（缩句）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__________________________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2.没有孩子的地方就没有春天。（改为反问句）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___________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_______________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0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课时作业</a:t>
            </a:r>
          </a:p>
        </p:txBody>
      </p:sp>
      <p:sp>
        <p:nvSpPr>
          <p:cNvPr id="43011" name="文本框 99"/>
          <p:cNvSpPr txBox="1">
            <a:spLocks noChangeArrowheads="1"/>
          </p:cNvSpPr>
          <p:nvPr/>
        </p:nvSpPr>
        <p:spPr bwMode="auto">
          <a:xfrm>
            <a:off x="517525" y="1633538"/>
            <a:ext cx="108489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二、我知道下列句子属于哪种类型。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反问句    疑问句    祈使句　　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1.他是个什么样的人？（    ）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2.禁止入内！（    ）</a:t>
            </a:r>
          </a:p>
          <a:p>
            <a:pPr indent="266700">
              <a:lnSpc>
                <a:spcPct val="15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3.难道你不知道吗？（    ）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5"/>
          <p:cNvSpPr txBox="1">
            <a:spLocks noChangeArrowheads="1"/>
          </p:cNvSpPr>
          <p:nvPr/>
        </p:nvSpPr>
        <p:spPr bwMode="auto">
          <a:xfrm>
            <a:off x="3419475" y="1679575"/>
            <a:ext cx="5257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今天的你们很棒哟！明天继续加油！！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2732088"/>
            <a:ext cx="567848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timg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838" y="2732088"/>
            <a:ext cx="5770562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文本框 5"/>
          <p:cNvSpPr txBox="1">
            <a:spLocks noChangeArrowheads="1"/>
          </p:cNvSpPr>
          <p:nvPr/>
        </p:nvSpPr>
        <p:spPr bwMode="auto">
          <a:xfrm>
            <a:off x="1644650" y="1468438"/>
            <a:ext cx="93138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你印象中的花园是什么样的呢？</a:t>
            </a:r>
            <a:endParaRPr lang="zh-CN" altLang="en-US" sz="24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虚尾箭头 1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9" name="文本框 9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激趣导入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483" name="文本框 1"/>
          <p:cNvSpPr txBox="1">
            <a:spLocks noChangeArrowheads="1"/>
          </p:cNvSpPr>
          <p:nvPr/>
        </p:nvSpPr>
        <p:spPr bwMode="auto">
          <a:xfrm>
            <a:off x="517525" y="2119313"/>
            <a:ext cx="76676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自由朗读课文，读准字音，通读句子。</a:t>
            </a:r>
            <a:endParaRPr lang="zh-CN" altLang="en-US" sz="48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484" name="图片 4" descr="幻灯片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138" y="995363"/>
            <a:ext cx="3287712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6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531" name="文本框 1"/>
          <p:cNvSpPr txBox="1">
            <a:spLocks noChangeArrowheads="1"/>
          </p:cNvSpPr>
          <p:nvPr/>
        </p:nvSpPr>
        <p:spPr bwMode="auto">
          <a:xfrm>
            <a:off x="517525" y="1720850"/>
            <a:ext cx="112490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latin typeface="楷体" pitchFamily="49" charset="-122"/>
                <a:ea typeface="楷体" pitchFamily="49" charset="-122"/>
                <a:sym typeface="+mn-ea"/>
              </a:rPr>
              <a:t>允许  丰硕   疯闹   踪迹   拆除 呼啸盼望  睡觉   布告   覆盖   尽情 欣赏景象  禁止   树枝   脸颊   静悄悄</a:t>
            </a:r>
          </a:p>
        </p:txBody>
      </p:sp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3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自主识字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9"/>
          <p:cNvGrpSpPr>
            <a:grpSpLocks/>
          </p:cNvGrpSpPr>
          <p:nvPr/>
        </p:nvGrpSpPr>
        <p:grpSpPr bwMode="auto">
          <a:xfrm>
            <a:off x="1506538" y="2247900"/>
            <a:ext cx="1370012" cy="1322388"/>
            <a:chOff x="-955824" y="1697380"/>
            <a:chExt cx="1887537" cy="1911459"/>
          </a:xfrm>
        </p:grpSpPr>
        <p:pic>
          <p:nvPicPr>
            <p:cNvPr id="24603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4" name="TextBox 4"/>
            <p:cNvSpPr txBox="1">
              <a:spLocks noChangeArrowheads="1"/>
            </p:cNvSpPr>
            <p:nvPr/>
          </p:nvSpPr>
          <p:spPr bwMode="auto"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硕</a:t>
              </a: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9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生字卡片</a:t>
            </a:r>
          </a:p>
        </p:txBody>
      </p:sp>
      <p:grpSp>
        <p:nvGrpSpPr>
          <p:cNvPr id="24580" name="组合 16"/>
          <p:cNvGrpSpPr>
            <a:grpSpLocks/>
          </p:cNvGrpSpPr>
          <p:nvPr/>
        </p:nvGrpSpPr>
        <p:grpSpPr bwMode="auto">
          <a:xfrm>
            <a:off x="9048750" y="2263775"/>
            <a:ext cx="1370013" cy="1322388"/>
            <a:chOff x="-955824" y="1697380"/>
            <a:chExt cx="1887537" cy="1911459"/>
          </a:xfrm>
        </p:grpSpPr>
        <p:pic>
          <p:nvPicPr>
            <p:cNvPr id="24601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2" name="TextBox 4"/>
            <p:cNvSpPr txBox="1">
              <a:spLocks noChangeArrowheads="1"/>
            </p:cNvSpPr>
            <p:nvPr/>
          </p:nvSpPr>
          <p:spPr bwMode="auto"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砌</a:t>
              </a:r>
            </a:p>
          </p:txBody>
        </p:sp>
      </p:grpSp>
      <p:grpSp>
        <p:nvGrpSpPr>
          <p:cNvPr id="24581" name="组合 19"/>
          <p:cNvGrpSpPr>
            <a:grpSpLocks/>
          </p:cNvGrpSpPr>
          <p:nvPr/>
        </p:nvGrpSpPr>
        <p:grpSpPr bwMode="auto">
          <a:xfrm>
            <a:off x="9048750" y="4437063"/>
            <a:ext cx="1370013" cy="1392237"/>
            <a:chOff x="757654" y="1697380"/>
            <a:chExt cx="1887537" cy="2012446"/>
          </a:xfrm>
        </p:grpSpPr>
        <p:pic>
          <p:nvPicPr>
            <p:cNvPr id="24599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765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0" name="TextBox 4"/>
            <p:cNvSpPr txBox="1">
              <a:spLocks noChangeArrowheads="1"/>
            </p:cNvSpPr>
            <p:nvPr/>
          </p:nvSpPr>
          <p:spPr bwMode="auto">
            <a:xfrm>
              <a:off x="932025" y="1798418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  <a:sym typeface="+mn-ea"/>
                </a:rPr>
                <a:t>啸</a:t>
              </a:r>
            </a:p>
          </p:txBody>
        </p:sp>
      </p:grpSp>
      <p:sp>
        <p:nvSpPr>
          <p:cNvPr id="24582" name="文本框 25"/>
          <p:cNvSpPr txBox="1">
            <a:spLocks noChangeArrowheads="1"/>
          </p:cNvSpPr>
          <p:nvPr/>
        </p:nvSpPr>
        <p:spPr bwMode="auto">
          <a:xfrm>
            <a:off x="568325" y="1468438"/>
            <a:ext cx="110553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Calibri" pitchFamily="34" charset="0"/>
                <a:sym typeface="+mn-ea"/>
              </a:rPr>
              <a:t>       </a:t>
            </a:r>
            <a:r>
              <a:rPr lang="en-US" altLang="zh-CN" sz="4000" b="1">
                <a:latin typeface="宋体" charset="-122"/>
                <a:sym typeface="+mn-ea"/>
              </a:rPr>
              <a:t>shuò       yǔn        pái      qì          </a:t>
            </a:r>
          </a:p>
        </p:txBody>
      </p:sp>
      <p:sp>
        <p:nvSpPr>
          <p:cNvPr id="24583" name="文本框 29"/>
          <p:cNvSpPr txBox="1">
            <a:spLocks noChangeArrowheads="1"/>
          </p:cNvSpPr>
          <p:nvPr/>
        </p:nvSpPr>
        <p:spPr bwMode="auto">
          <a:xfrm>
            <a:off x="1274763" y="3603625"/>
            <a:ext cx="112188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Calibri" pitchFamily="34" charset="0"/>
                <a:sym typeface="+mn-ea"/>
              </a:rPr>
              <a:t>    </a:t>
            </a:r>
            <a:r>
              <a:rPr lang="en-US" altLang="zh-CN" sz="4000" b="1">
                <a:latin typeface="宋体" charset="-122"/>
                <a:sym typeface="+mn-ea"/>
              </a:rPr>
              <a:t>jìn      chénɡ      zōnɡ     xiào  </a:t>
            </a:r>
            <a:r>
              <a:rPr lang="en-US" altLang="zh-CN" sz="4000" b="1">
                <a:latin typeface="Calibri" pitchFamily="34" charset="0"/>
                <a:sym typeface="+mn-ea"/>
              </a:rPr>
              <a:t>                  </a:t>
            </a:r>
          </a:p>
        </p:txBody>
      </p:sp>
      <p:grpSp>
        <p:nvGrpSpPr>
          <p:cNvPr id="24584" name="组合 16"/>
          <p:cNvGrpSpPr>
            <a:grpSpLocks/>
          </p:cNvGrpSpPr>
          <p:nvPr/>
        </p:nvGrpSpPr>
        <p:grpSpPr bwMode="auto">
          <a:xfrm>
            <a:off x="1506538" y="4302125"/>
            <a:ext cx="1370012" cy="1320800"/>
            <a:chOff x="-11964416" y="4704956"/>
            <a:chExt cx="1887537" cy="1911459"/>
          </a:xfrm>
        </p:grpSpPr>
        <p:pic>
          <p:nvPicPr>
            <p:cNvPr id="24597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964416" y="4704956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8" name="TextBox 4"/>
            <p:cNvSpPr txBox="1">
              <a:spLocks noChangeArrowheads="1"/>
            </p:cNvSpPr>
            <p:nvPr/>
          </p:nvSpPr>
          <p:spPr bwMode="auto">
            <a:xfrm>
              <a:off x="-11707826" y="4705007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禁</a:t>
              </a:r>
            </a:p>
          </p:txBody>
        </p:sp>
      </p:grpSp>
      <p:grpSp>
        <p:nvGrpSpPr>
          <p:cNvPr id="24585" name="组合 19"/>
          <p:cNvGrpSpPr>
            <a:grpSpLocks/>
          </p:cNvGrpSpPr>
          <p:nvPr/>
        </p:nvGrpSpPr>
        <p:grpSpPr bwMode="auto">
          <a:xfrm>
            <a:off x="6654800" y="4437063"/>
            <a:ext cx="1370013" cy="1322387"/>
            <a:chOff x="-955824" y="1697380"/>
            <a:chExt cx="1887537" cy="1911459"/>
          </a:xfrm>
        </p:grpSpPr>
        <p:pic>
          <p:nvPicPr>
            <p:cNvPr id="24595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6" name="TextBox 4"/>
            <p:cNvSpPr txBox="1">
              <a:spLocks noChangeArrowheads="1"/>
            </p:cNvSpPr>
            <p:nvPr/>
          </p:nvSpPr>
          <p:spPr bwMode="auto"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踪</a:t>
              </a:r>
            </a:p>
          </p:txBody>
        </p:sp>
      </p:grpSp>
      <p:grpSp>
        <p:nvGrpSpPr>
          <p:cNvPr id="24586" name="组合 22"/>
          <p:cNvGrpSpPr>
            <a:grpSpLocks/>
          </p:cNvGrpSpPr>
          <p:nvPr/>
        </p:nvGrpSpPr>
        <p:grpSpPr bwMode="auto">
          <a:xfrm>
            <a:off x="4017963" y="2281238"/>
            <a:ext cx="1370012" cy="1322387"/>
            <a:chOff x="-955824" y="1697380"/>
            <a:chExt cx="1887537" cy="1911460"/>
          </a:xfrm>
        </p:grpSpPr>
        <p:pic>
          <p:nvPicPr>
            <p:cNvPr id="24593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4" name="TextBox 4"/>
            <p:cNvSpPr txBox="1">
              <a:spLocks noChangeArrowheads="1"/>
            </p:cNvSpPr>
            <p:nvPr/>
          </p:nvSpPr>
          <p:spPr bwMode="auto">
            <a:xfrm>
              <a:off x="-781453" y="1697431"/>
              <a:ext cx="1539600" cy="191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  <a:sym typeface="+mn-ea"/>
                </a:rPr>
                <a:t>允</a:t>
              </a:r>
            </a:p>
          </p:txBody>
        </p:sp>
      </p:grpSp>
      <p:grpSp>
        <p:nvGrpSpPr>
          <p:cNvPr id="24587" name="组合 19"/>
          <p:cNvGrpSpPr>
            <a:grpSpLocks/>
          </p:cNvGrpSpPr>
          <p:nvPr/>
        </p:nvGrpSpPr>
        <p:grpSpPr bwMode="auto">
          <a:xfrm>
            <a:off x="4017963" y="4310063"/>
            <a:ext cx="1370012" cy="1322387"/>
            <a:chOff x="-870981" y="1709315"/>
            <a:chExt cx="1887537" cy="1911459"/>
          </a:xfrm>
        </p:grpSpPr>
        <p:pic>
          <p:nvPicPr>
            <p:cNvPr id="24591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70981" y="1709315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TextBox 4"/>
            <p:cNvSpPr txBox="1">
              <a:spLocks noChangeArrowheads="1"/>
            </p:cNvSpPr>
            <p:nvPr/>
          </p:nvSpPr>
          <p:spPr bwMode="auto">
            <a:xfrm>
              <a:off x="-781453" y="1709366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惩</a:t>
              </a:r>
            </a:p>
          </p:txBody>
        </p:sp>
      </p:grpSp>
      <p:grpSp>
        <p:nvGrpSpPr>
          <p:cNvPr id="24588" name="组合 9"/>
          <p:cNvGrpSpPr>
            <a:grpSpLocks/>
          </p:cNvGrpSpPr>
          <p:nvPr/>
        </p:nvGrpSpPr>
        <p:grpSpPr bwMode="auto">
          <a:xfrm>
            <a:off x="6654800" y="2281238"/>
            <a:ext cx="1370013" cy="1322387"/>
            <a:chOff x="-955824" y="1697380"/>
            <a:chExt cx="1887537" cy="1911459"/>
          </a:xfrm>
        </p:grpSpPr>
        <p:pic>
          <p:nvPicPr>
            <p:cNvPr id="24589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Box 4"/>
            <p:cNvSpPr txBox="1">
              <a:spLocks noChangeArrowheads="1"/>
            </p:cNvSpPr>
            <p:nvPr/>
          </p:nvSpPr>
          <p:spPr bwMode="auto"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牌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2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生字卡片</a:t>
            </a:r>
          </a:p>
        </p:txBody>
      </p:sp>
      <p:grpSp>
        <p:nvGrpSpPr>
          <p:cNvPr id="25603" name="组合 16"/>
          <p:cNvGrpSpPr>
            <a:grpSpLocks/>
          </p:cNvGrpSpPr>
          <p:nvPr/>
        </p:nvGrpSpPr>
        <p:grpSpPr bwMode="auto">
          <a:xfrm>
            <a:off x="5519738" y="2247900"/>
            <a:ext cx="1370012" cy="1322388"/>
            <a:chOff x="-955824" y="1697380"/>
            <a:chExt cx="1887537" cy="1911459"/>
          </a:xfrm>
        </p:grpSpPr>
        <p:pic>
          <p:nvPicPr>
            <p:cNvPr id="25610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xtBox 4"/>
            <p:cNvSpPr txBox="1">
              <a:spLocks noChangeArrowheads="1"/>
            </p:cNvSpPr>
            <p:nvPr/>
          </p:nvSpPr>
          <p:spPr bwMode="auto">
            <a:xfrm>
              <a:off x="-781453" y="1697431"/>
              <a:ext cx="1539600" cy="191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拆</a:t>
              </a:r>
            </a:p>
          </p:txBody>
        </p:sp>
      </p:grpSp>
      <p:grpSp>
        <p:nvGrpSpPr>
          <p:cNvPr id="25604" name="组合 22"/>
          <p:cNvGrpSpPr>
            <a:grpSpLocks/>
          </p:cNvGrpSpPr>
          <p:nvPr/>
        </p:nvGrpSpPr>
        <p:grpSpPr bwMode="auto">
          <a:xfrm>
            <a:off x="2906713" y="2263775"/>
            <a:ext cx="1370012" cy="1322388"/>
            <a:chOff x="-955824" y="1697380"/>
            <a:chExt cx="1887537" cy="1911460"/>
          </a:xfrm>
        </p:grpSpPr>
        <p:pic>
          <p:nvPicPr>
            <p:cNvPr id="25608" name="图片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TextBox 4"/>
            <p:cNvSpPr txBox="1">
              <a:spLocks noChangeArrowheads="1"/>
            </p:cNvSpPr>
            <p:nvPr/>
          </p:nvSpPr>
          <p:spPr bwMode="auto">
            <a:xfrm>
              <a:off x="-781453" y="1697431"/>
              <a:ext cx="1539600" cy="191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r>
                <a:rPr lang="zh-CN" altLang="en-US" sz="8000" b="1">
                  <a:latin typeface="楷体_GB2312"/>
                  <a:ea typeface="楷体_GB2312"/>
                  <a:cs typeface="楷体_GB2312"/>
                </a:rPr>
                <a:t>颊</a:t>
              </a:r>
            </a:p>
          </p:txBody>
        </p:sp>
      </p:grpSp>
      <p:sp>
        <p:nvSpPr>
          <p:cNvPr id="25605" name="文本框 31"/>
          <p:cNvSpPr txBox="1">
            <a:spLocks noChangeArrowheads="1"/>
          </p:cNvSpPr>
          <p:nvPr/>
        </p:nvSpPr>
        <p:spPr bwMode="auto">
          <a:xfrm>
            <a:off x="441325" y="1541463"/>
            <a:ext cx="89852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Calibri" pitchFamily="34" charset="0"/>
                <a:sym typeface="+mn-ea"/>
              </a:rPr>
              <a:t>                </a:t>
            </a:r>
            <a:r>
              <a:rPr lang="en-US" altLang="zh-CN" sz="4000" b="1">
                <a:latin typeface="宋体" charset="-122"/>
                <a:sym typeface="+mn-ea"/>
              </a:rPr>
              <a:t>   jiá       chāi       sī        </a:t>
            </a:r>
            <a:r>
              <a:rPr lang="en-US" altLang="zh-CN" sz="4000" b="1">
                <a:latin typeface="Calibri" pitchFamily="34" charset="0"/>
                <a:sym typeface="+mn-ea"/>
              </a:rPr>
              <a:t>      </a:t>
            </a:r>
          </a:p>
        </p:txBody>
      </p:sp>
      <p:pic>
        <p:nvPicPr>
          <p:cNvPr id="25606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1175" y="2247900"/>
            <a:ext cx="1371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8258175" y="2263775"/>
            <a:ext cx="1117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zh-CN" altLang="en-US" sz="8000" b="1">
                <a:latin typeface="楷体_GB2312"/>
                <a:ea typeface="楷体_GB2312"/>
                <a:cs typeface="楷体_GB2312"/>
              </a:rPr>
              <a:t>私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1084263" y="696913"/>
            <a:ext cx="298450" cy="29845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517525" y="2119313"/>
            <a:ext cx="76676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8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默读提示：仔细读课文，用横线划出课文中描写花园的句子！</a:t>
            </a:r>
          </a:p>
        </p:txBody>
      </p:sp>
      <p:pic>
        <p:nvPicPr>
          <p:cNvPr id="26627" name="图片 4" descr="幻灯片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138" y="995363"/>
            <a:ext cx="3287712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虚尾箭头 3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9" name="文本框 5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49" charset="-122"/>
                <a:ea typeface="黑体" pitchFamily="49" charset="-122"/>
              </a:rPr>
              <a:t>品读感悟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1459</Words>
  <Application>Microsoft Office PowerPoint</Application>
  <PresentationFormat>宽屏</PresentationFormat>
  <Paragraphs>140</Paragraphs>
  <Slides>38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黑体</vt:lpstr>
      <vt:lpstr>楷体</vt:lpstr>
      <vt:lpstr>楷体_GB2312</vt:lpstr>
      <vt:lpstr>宋体</vt:lpstr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</cp:revision>
  <dcterms:created xsi:type="dcterms:W3CDTF">2016-12-11T09:55:00Z</dcterms:created>
  <dcterms:modified xsi:type="dcterms:W3CDTF">2020-04-10T02:27:12Z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