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fonts/font1.fntdata" ContentType="application/x-fontdata"/>
  <Override PartName="/ppt/fonts/font10.fntdata" ContentType="application/x-fontdata"/>
  <Override PartName="/ppt/fonts/font11.fntdata" ContentType="application/x-fontdata"/>
  <Override PartName="/ppt/fonts/font12.fntdata" ContentType="application/x-fontdata"/>
  <Override PartName="/ppt/fonts/font13.fntdata" ContentType="application/x-fontdata"/>
  <Override PartName="/ppt/fonts/font14.fntdata" ContentType="application/x-fontdata"/>
  <Override PartName="/ppt/fonts/font15.fntdata" ContentType="application/x-fontdata"/>
  <Override PartName="/ppt/fonts/font16.fntdata" ContentType="application/x-fontdata"/>
  <Override PartName="/ppt/fonts/font17.fntdata" ContentType="application/x-fontdata"/>
  <Override PartName="/ppt/fonts/font18.fntdata" ContentType="application/x-fontdata"/>
  <Override PartName="/ppt/fonts/font19.fntdata" ContentType="application/x-fontdata"/>
  <Override PartName="/ppt/fonts/font2.fntdata" ContentType="application/x-fontdata"/>
  <Override PartName="/ppt/fonts/font20.fntdata" ContentType="application/x-fontdata"/>
  <Override PartName="/ppt/fonts/font21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fonts/font8.fntdata" ContentType="application/x-fontdata"/>
  <Override PartName="/ppt/fonts/font9.fntdata" ContentType="application/x-fontdata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 saveSubsetFonts="1">
  <p:sldMasterIdLst>
    <p:sldMasterId id="2147483648" r:id="rId1"/>
  </p:sldMasterIdLst>
  <p:notesMasterIdLst>
    <p:notesMasterId r:id="rId4"/>
  </p:notesMasterIdLst>
  <p:handoutMasterIdLst>
    <p:handoutMasterId r:id="rId22"/>
  </p:handoutMasterIdLst>
  <p:sldIdLst>
    <p:sldId id="1483" r:id="rId3"/>
    <p:sldId id="1482" r:id="rId5"/>
    <p:sldId id="1501" r:id="rId6"/>
    <p:sldId id="1484" r:id="rId7"/>
    <p:sldId id="1486" r:id="rId8"/>
    <p:sldId id="1487" r:id="rId9"/>
    <p:sldId id="1489" r:id="rId10"/>
    <p:sldId id="1490" r:id="rId11"/>
    <p:sldId id="1491" r:id="rId12"/>
    <p:sldId id="1492" r:id="rId13"/>
    <p:sldId id="1519" r:id="rId14"/>
    <p:sldId id="1520" r:id="rId15"/>
    <p:sldId id="1493" r:id="rId16"/>
    <p:sldId id="1494" r:id="rId17"/>
    <p:sldId id="1527" r:id="rId18"/>
    <p:sldId id="1496" r:id="rId19"/>
    <p:sldId id="1497" r:id="rId20"/>
    <p:sldId id="1529" r:id="rId21"/>
  </p:sldIdLst>
  <p:sldSz cx="9144000" cy="5143500" type="screen16x9"/>
  <p:notesSz cx="6858000" cy="9144000"/>
  <p:embeddedFontLst>
    <p:embeddedFont>
      <p:font typeface="Comic Sans MS" panose="030F0702030302020204" pitchFamily="66" charset="0"/>
      <p:regular r:id="rId27"/>
      <p:bold r:id="rId28"/>
      <p:italic r:id="rId29"/>
      <p:boldItalic r:id="rId30"/>
    </p:embeddedFont>
    <p:embeddedFont>
      <p:font typeface="黑体" panose="02010609060101010101" pitchFamily="49" charset="-122"/>
      <p:regular r:id="rId31"/>
    </p:embeddedFont>
    <p:embeddedFont>
      <p:font typeface="Verdana" panose="020B0604030504040204" pitchFamily="34" charset="0"/>
      <p:regular r:id="rId32"/>
      <p:bold r:id="rId33"/>
      <p:italic r:id="rId34"/>
      <p:boldItalic r:id="rId35"/>
    </p:embeddedFont>
    <p:embeddedFont>
      <p:font typeface="Calibri" panose="020F0502020204030204" charset="0"/>
      <p:regular r:id="rId36"/>
      <p:bold r:id="rId37"/>
      <p:italic r:id="rId38"/>
      <p:boldItalic r:id="rId39"/>
    </p:embeddedFont>
    <p:embeddedFont>
      <p:font typeface="华文彩云" panose="02010800040101010101" charset="-122"/>
      <p:regular r:id="rId40"/>
    </p:embeddedFont>
    <p:embeddedFont>
      <p:font typeface="楷体" panose="02010609060101010101" pitchFamily="49" charset="-122"/>
      <p:regular r:id="rId41"/>
    </p:embeddedFont>
    <p:embeddedFont>
      <p:font typeface="华文仿宋" panose="02010600040101010101" charset="-122"/>
      <p:regular r:id="rId42"/>
    </p:embeddedFont>
    <p:embeddedFont>
      <p:font typeface="Calibri Light" panose="020F0302020204030204" charset="0"/>
      <p:regular r:id="rId43"/>
      <p:italic r:id="rId44"/>
    </p:embeddedFont>
    <p:embeddedFont>
      <p:font typeface="隶书" panose="02010509060101010101" charset="-122"/>
      <p:regular r:id="rId45"/>
    </p:embeddedFont>
    <p:embeddedFont>
      <p:font typeface="仿宋" panose="02010609060101010101" pitchFamily="49" charset="-122"/>
      <p:regular r:id="rId46"/>
    </p:embeddedFont>
    <p:embeddedFont>
      <p:font typeface="华文新魏" panose="02010800040101010101" pitchFamily="2" charset="-122"/>
      <p:regular r:id="rId47"/>
    </p:embeddedFont>
  </p:embeddedFontLst>
  <p:defaultTextStyle>
    <a:defPPr>
      <a:defRPr lang="zh-CN"/>
    </a:defPPr>
    <a:lvl1pPr marL="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00FF"/>
    <a:srgbClr val="D60093"/>
    <a:srgbClr val="A38302"/>
    <a:srgbClr val="0066FF"/>
    <a:srgbClr val="FEFCDE"/>
    <a:srgbClr val="00B050"/>
    <a:srgbClr val="FF00FF"/>
    <a:srgbClr val="FFFFFF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79" autoAdjust="0"/>
    <p:restoredTop sz="99814" autoAdjust="0"/>
  </p:normalViewPr>
  <p:slideViewPr>
    <p:cSldViewPr>
      <p:cViewPr>
        <p:scale>
          <a:sx n="100" d="100"/>
          <a:sy n="100" d="100"/>
        </p:scale>
        <p:origin x="-750" y="-402"/>
      </p:cViewPr>
      <p:guideLst>
        <p:guide orient="horz" pos="3359"/>
        <p:guide pos="5760"/>
      </p:guideLst>
    </p:cSldViewPr>
  </p:slideViewPr>
  <p:outlineViewPr>
    <p:cViewPr>
      <p:scale>
        <a:sx n="33" d="100"/>
        <a:sy n="33" d="100"/>
      </p:scale>
      <p:origin x="0" y="112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4578"/>
    </p:cViewPr>
  </p:sorterViewPr>
  <p:notesViewPr>
    <p:cSldViewPr>
      <p:cViewPr varScale="1">
        <p:scale>
          <a:sx n="68" d="100"/>
          <a:sy n="68" d="100"/>
        </p:scale>
        <p:origin x="-2856" y="-90"/>
      </p:cViewPr>
      <p:guideLst>
        <p:guide orient="horz" pos="3042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7" Type="http://schemas.openxmlformats.org/officeDocument/2006/relationships/font" Target="fonts/font21.fntdata"/><Relationship Id="rId46" Type="http://schemas.openxmlformats.org/officeDocument/2006/relationships/font" Target="fonts/font20.fntdata"/><Relationship Id="rId45" Type="http://schemas.openxmlformats.org/officeDocument/2006/relationships/font" Target="fonts/font19.fntdata"/><Relationship Id="rId44" Type="http://schemas.openxmlformats.org/officeDocument/2006/relationships/font" Target="fonts/font18.fntdata"/><Relationship Id="rId43" Type="http://schemas.openxmlformats.org/officeDocument/2006/relationships/font" Target="fonts/font17.fntdata"/><Relationship Id="rId42" Type="http://schemas.openxmlformats.org/officeDocument/2006/relationships/font" Target="fonts/font16.fntdata"/><Relationship Id="rId41" Type="http://schemas.openxmlformats.org/officeDocument/2006/relationships/font" Target="fonts/font15.fntdata"/><Relationship Id="rId40" Type="http://schemas.openxmlformats.org/officeDocument/2006/relationships/font" Target="fonts/font14.fntdata"/><Relationship Id="rId4" Type="http://schemas.openxmlformats.org/officeDocument/2006/relationships/notesMaster" Target="notesMasters/notesMaster1.xml"/><Relationship Id="rId39" Type="http://schemas.openxmlformats.org/officeDocument/2006/relationships/font" Target="fonts/font13.fntdata"/><Relationship Id="rId38" Type="http://schemas.openxmlformats.org/officeDocument/2006/relationships/font" Target="fonts/font12.fntdata"/><Relationship Id="rId37" Type="http://schemas.openxmlformats.org/officeDocument/2006/relationships/font" Target="fonts/font11.fntdata"/><Relationship Id="rId36" Type="http://schemas.openxmlformats.org/officeDocument/2006/relationships/font" Target="fonts/font10.fntdata"/><Relationship Id="rId35" Type="http://schemas.openxmlformats.org/officeDocument/2006/relationships/font" Target="fonts/font9.fntdata"/><Relationship Id="rId34" Type="http://schemas.openxmlformats.org/officeDocument/2006/relationships/font" Target="fonts/font8.fntdata"/><Relationship Id="rId33" Type="http://schemas.openxmlformats.org/officeDocument/2006/relationships/font" Target="fonts/font7.fntdata"/><Relationship Id="rId32" Type="http://schemas.openxmlformats.org/officeDocument/2006/relationships/font" Target="fonts/font6.fntdata"/><Relationship Id="rId31" Type="http://schemas.openxmlformats.org/officeDocument/2006/relationships/font" Target="fonts/font5.fntdata"/><Relationship Id="rId30" Type="http://schemas.openxmlformats.org/officeDocument/2006/relationships/font" Target="fonts/font4.fntdata"/><Relationship Id="rId3" Type="http://schemas.openxmlformats.org/officeDocument/2006/relationships/slide" Target="slides/slide1.xml"/><Relationship Id="rId29" Type="http://schemas.openxmlformats.org/officeDocument/2006/relationships/font" Target="fonts/font3.fntdata"/><Relationship Id="rId28" Type="http://schemas.openxmlformats.org/officeDocument/2006/relationships/font" Target="fonts/font2.fntdata"/><Relationship Id="rId27" Type="http://schemas.openxmlformats.org/officeDocument/2006/relationships/font" Target="fonts/font1.fntdata"/><Relationship Id="rId26" Type="http://schemas.openxmlformats.org/officeDocument/2006/relationships/commentAuthors" Target="commentAuthors.xml"/><Relationship Id="rId25" Type="http://schemas.openxmlformats.org/officeDocument/2006/relationships/tableStyles" Target="tableStyles.xml"/><Relationship Id="rId24" Type="http://schemas.openxmlformats.org/officeDocument/2006/relationships/viewProps" Target="viewProps.xml"/><Relationship Id="rId23" Type="http://schemas.openxmlformats.org/officeDocument/2006/relationships/presProps" Target="presProps.xml"/><Relationship Id="rId22" Type="http://schemas.openxmlformats.org/officeDocument/2006/relationships/handoutMaster" Target="handoutMasters/handoutMaster1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0C8EF0-063C-4EC8-822D-D4BEE606CB4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7F7337-2D4C-4836-9F96-E27918AAD3E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D2E35E-6DB1-4671-AA13-E9173BD066DF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1CD010-A9A3-4117-BFBF-9C1583B3E142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5122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/>
            <a:endParaRPr lang="zh-CN" altLang="en-US" dirty="0"/>
          </a:p>
        </p:txBody>
      </p:sp>
      <p:sp>
        <p:nvSpPr>
          <p:cNvPr id="5123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lstStyle/>
          <a:p>
            <a:pPr lvl="0" algn="r"/>
            <a:fld id="{9A0DB2DC-4C9A-4742-B13C-FB6460FD3503}" type="slidenum">
              <a:rPr lang="zh-CN" altLang="en-US" sz="1200" dirty="0">
                <a:latin typeface="Calibri" panose="020F0502020204030204" charset="0"/>
                <a:ea typeface="宋体" panose="02010600030101010101" pitchFamily="2" charset="-122"/>
              </a:rPr>
            </a:fld>
            <a:endParaRPr lang="zh-CN" altLang="en-US" sz="1200" dirty="0">
              <a:latin typeface="Calibri" panose="020F050202020403020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miter lim="800000"/>
          </a:ln>
        </p:spPr>
      </p:sp>
      <p:sp>
        <p:nvSpPr>
          <p:cNvPr id="30723" name="文本占位符 2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t"/>
          <a:lstStyle/>
          <a:p>
            <a:pPr lvl="0" eaLnBrk="1" hangingPunct="1"/>
            <a:endParaRPr lang="zh-CN" alt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miter lim="800000"/>
          </a:ln>
        </p:spPr>
      </p:sp>
      <p:sp>
        <p:nvSpPr>
          <p:cNvPr id="32771" name="文本占位符 2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t"/>
          <a:lstStyle/>
          <a:p>
            <a:pPr lvl="0" eaLnBrk="1" hangingPunct="1"/>
            <a:endParaRPr lang="zh-CN" alt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miter lim="800000"/>
          </a:ln>
        </p:spPr>
      </p:sp>
      <p:sp>
        <p:nvSpPr>
          <p:cNvPr id="31747" name="文本占位符 2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t"/>
          <a:lstStyle/>
          <a:p>
            <a:pPr lvl="0" eaLnBrk="1" hangingPunct="1"/>
            <a:endParaRPr lang="zh-CN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5" descr="C:\Users\Administrator\Desktop\未标题-22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3332163"/>
            <a:ext cx="9145588" cy="19208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矩形 7"/>
          <p:cNvSpPr/>
          <p:nvPr userDrawn="1"/>
        </p:nvSpPr>
        <p:spPr>
          <a:xfrm>
            <a:off x="0" y="3460750"/>
            <a:ext cx="9144000" cy="1701800"/>
          </a:xfrm>
          <a:prstGeom prst="rect">
            <a:avLst/>
          </a:prstGeom>
          <a:solidFill>
            <a:schemeClr val="bg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zh-CN" altLang="en-US" sz="100" strike="noStrike" noProof="1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/>
            <a:fld id="{9B106E5E-93E4-4E00-A6B4-288AF17FBD93}" type="datetimeFigureOut">
              <a:rPr lang="zh-CN" altLang="en-US" sz="1440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/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756689A2-8639-4030-8423-EB1B3D95EDE0}" type="slidenum">
              <a:rPr lang="zh-CN" altLang="en-US" sz="1440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/>
        </p:nvSpPr>
        <p:spPr>
          <a:xfrm>
            <a:off x="611188" y="1600200"/>
            <a:ext cx="2665412" cy="485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zh-CN" altLang="en-US" sz="100" strike="noStrike" noProof="1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/>
            <a:fld id="{9B106E5E-93E4-4E00-A6B4-288AF17FBD93}" type="datetimeFigureOut">
              <a:rPr lang="zh-CN" altLang="en-US" sz="1440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/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756689A2-8639-4030-8423-EB1B3D95EDE0}" type="slidenum">
              <a:rPr lang="zh-CN" altLang="en-US" sz="1440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685800" y="114300"/>
            <a:ext cx="7696200" cy="4000500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fld id="{BB962C8B-B14F-4D97-AF65-F5344CB8AC3E}" type="datetime1">
              <a:rPr lang="zh-CN" altLang="en-US" strike="noStrike" noProof="1" dirty="0">
                <a:latin typeface="Comic Sans MS" panose="030F0702030302020204" pitchFamily="66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Times New Roman" panose="02020603050405020304" pitchFamily="18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 dirty="0">
                <a:latin typeface="Comic Sans MS" panose="030F0702030302020204" pitchFamily="66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ctr"/>
          <a:lstStyle/>
          <a:p>
            <a:pPr lvl="0"/>
            <a:r>
              <a:rPr lang="zh-CN" altLang="en-US"/>
              <a:t>单击此处编辑母版标题样式</a:t>
            </a:r>
            <a:endParaRPr lang="en-US" altLang="zh-C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70012"/>
            <a:ext cx="7886700" cy="32623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fontAlgn="auto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auto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auto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auto"/>
            <a:r>
              <a:rPr lang="zh-CN" altLang="en-US" sz="1350" strike="noStrike" noProof="1" smtClean="0"/>
              <a:t>第四级</a:t>
            </a:r>
            <a:endParaRPr lang="zh-CN" altLang="en-US" strike="noStrike" noProof="1" smtClean="0"/>
          </a:p>
          <a:p>
            <a:pPr lvl="4" fontAlgn="auto"/>
            <a:r>
              <a:rPr lang="zh-CN" altLang="en-US" sz="1350" strike="noStrike" noProof="1" smtClean="0"/>
              <a:t>第五级</a:t>
            </a:r>
            <a:endParaRPr lang="en-US" strike="noStrike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/>
            <a:fld id="{9B106E5E-93E4-4E00-A6B4-288AF17FBD93}" type="datetimeFigureOut">
              <a:rPr lang="zh-CN" altLang="en-US" sz="1440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/>
            <a:endParaRPr lang="zh-CN" altLang="en-US" strike="noStrike" noProof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/>
            <a:fld id="{756689A2-8639-4030-8423-EB1B3D95EDE0}" type="slidenum">
              <a:rPr lang="zh-CN" altLang="en-US" sz="1440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8.jpeg"/><Relationship Id="rId1" Type="http://schemas.openxmlformats.org/officeDocument/2006/relationships/slide" Target="slide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4.png"/><Relationship Id="rId1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4.png"/><Relationship Id="rId1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标题 1"/>
          <p:cNvSpPr txBox="1"/>
          <p:nvPr/>
        </p:nvSpPr>
        <p:spPr>
          <a:xfrm>
            <a:off x="3578225" y="2357120"/>
            <a:ext cx="4307205" cy="520700"/>
          </a:xfrm>
          <a:prstGeom prst="rect">
            <a:avLst/>
          </a:prstGeom>
          <a:noFill/>
          <a:ln w="12700">
            <a:noFill/>
          </a:ln>
        </p:spPr>
        <p:txBody>
          <a:bodyPr anchor="t"/>
          <a:lstStyle/>
          <a:p>
            <a:pPr algn="ctr"/>
            <a:r>
              <a:rPr lang="en-US" altLang="zh-CN" sz="4000" b="1" noProof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1.  </a:t>
            </a:r>
            <a:r>
              <a:rPr lang="zh-CN" altLang="en-US" sz="4000" b="1" noProof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采 </a:t>
            </a:r>
            <a:r>
              <a:rPr lang="zh-CN" altLang="en-US" sz="4000" b="1" noProof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薇</a:t>
            </a:r>
            <a:r>
              <a:rPr lang="en-US" altLang="zh-CN" sz="4000" b="1" noProof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(</a:t>
            </a:r>
            <a:r>
              <a:rPr lang="zh-CN" altLang="zh-CN" sz="4000" b="1" noProof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节选</a:t>
            </a:r>
            <a:r>
              <a:rPr lang="en-US" altLang="zh-CN" sz="4000" b="1" noProof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)</a:t>
            </a:r>
            <a:endParaRPr lang="en-US" altLang="zh-CN" sz="4000" b="1" noProof="1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8200" name="TextBox 10"/>
          <p:cNvSpPr txBox="1"/>
          <p:nvPr/>
        </p:nvSpPr>
        <p:spPr>
          <a:xfrm>
            <a:off x="447358" y="342265"/>
            <a:ext cx="3240087" cy="6445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/>
            <a:r>
              <a:rPr lang="zh-CN" altLang="en-US" sz="36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古诗词诵读</a:t>
            </a:r>
            <a:endParaRPr lang="zh-CN" altLang="en-US" sz="36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801745" y="2877820"/>
            <a:ext cx="3860800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2400" b="1">
              <a:solidFill>
                <a:srgbClr val="7030A0"/>
              </a:solidFill>
            </a:endParaRPr>
          </a:p>
          <a:p>
            <a:r>
              <a:rPr lang="zh-CN" altLang="en-US" sz="2400" b="1">
                <a:solidFill>
                  <a:srgbClr val="7030A0"/>
                </a:solidFill>
              </a:rPr>
              <a:t>薇，薇菜，植物名。</a:t>
            </a:r>
            <a:r>
              <a:rPr lang="zh-CN" altLang="en-US" sz="2400" b="1">
                <a:solidFill>
                  <a:srgbClr val="FF0000"/>
                </a:solidFill>
              </a:rPr>
              <a:t>豆科野豌豆属的一种，学名叫荒野豌豆，茎、叶均可食用。</a:t>
            </a:r>
            <a:endParaRPr lang="zh-CN" altLang="en-US" sz="2400" b="1">
              <a:solidFill>
                <a:srgbClr val="FF0000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5180648" y="4512310"/>
            <a:ext cx="24815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1800" b="1" noProof="1">
                <a:solidFill>
                  <a:schemeClr val="tx1"/>
                </a:solidFill>
                <a:uFillTx/>
                <a:latin typeface="Verdana" panose="020B0604030504040204" pitchFamily="34" charset="0"/>
                <a:ea typeface="宋体" panose="02010600030101010101" pitchFamily="2" charset="-122"/>
                <a:cs typeface="+mn-cs"/>
              </a:rPr>
              <a:t>岳坊镇中心小学：葛影</a:t>
            </a:r>
            <a:endParaRPr lang="zh-CN" altLang="en-US" sz="1800" b="1" noProof="1">
              <a:solidFill>
                <a:schemeClr val="tx1"/>
              </a:solidFill>
              <a:uFillTx/>
              <a:latin typeface="Verdana" panose="020B060403050404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426710" y="1773555"/>
            <a:ext cx="165544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>
                <a:solidFill>
                  <a:srgbClr val="FF0000"/>
                </a:solidFill>
              </a:rPr>
              <a:t>wēi</a:t>
            </a:r>
            <a:endParaRPr lang="zh-CN" altLang="en-US" sz="3200">
              <a:solidFill>
                <a:srgbClr val="FF0000"/>
              </a:solidFill>
            </a:endParaRPr>
          </a:p>
        </p:txBody>
      </p:sp>
      <p:pic>
        <p:nvPicPr>
          <p:cNvPr id="4" name="图片 3" descr="薇1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276225" y="1106170"/>
            <a:ext cx="3222625" cy="35852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文本框 10"/>
          <p:cNvSpPr txBox="1"/>
          <p:nvPr/>
        </p:nvSpPr>
        <p:spPr>
          <a:xfrm>
            <a:off x="3688715" y="417830"/>
            <a:ext cx="5131435" cy="1476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800" b="1">
                <a:solidFill>
                  <a:srgbClr val="7030A0"/>
                </a:solidFill>
                <a:sym typeface="+mn-ea"/>
              </a:rPr>
              <a:t>选自《诗经.小雅》。即：</a:t>
            </a:r>
            <a:r>
              <a:rPr lang="zh-CN" altLang="en-US" sz="1800" b="1"/>
              <a:t>《</a:t>
            </a:r>
            <a:r>
              <a:rPr lang="zh-CN" altLang="en-US" sz="1800" b="1">
                <a:sym typeface="+mn-ea"/>
              </a:rPr>
              <a:t>采薇</a:t>
            </a:r>
            <a:r>
              <a:rPr lang="zh-CN" altLang="en-US" sz="1800" b="1"/>
              <a:t>》是《</a:t>
            </a:r>
            <a:r>
              <a:rPr lang="zh-CN" altLang="en-US" sz="1800" b="1">
                <a:sym typeface="+mn-ea"/>
              </a:rPr>
              <a:t>诗经</a:t>
            </a:r>
            <a:r>
              <a:rPr lang="en-US" altLang="zh-CN" sz="1800" b="1">
                <a:sym typeface="+mn-ea"/>
              </a:rPr>
              <a:t>.</a:t>
            </a:r>
            <a:r>
              <a:rPr lang="zh-CN" altLang="en-US" sz="1800" b="1">
                <a:sym typeface="+mn-ea"/>
              </a:rPr>
              <a:t>小雅</a:t>
            </a:r>
            <a:r>
              <a:rPr lang="zh-CN" altLang="en-US" sz="1800" b="1"/>
              <a:t>》中的一篇课文。</a:t>
            </a:r>
            <a:r>
              <a:rPr lang="zh-CN" altLang="en-US" sz="1800" b="1">
                <a:sym typeface="+mn-ea"/>
              </a:rPr>
              <a:t>《采薇》</a:t>
            </a:r>
            <a:r>
              <a:rPr lang="zh-CN" altLang="en-US" sz="1800" b="1"/>
              <a:t>一般指《</a:t>
            </a:r>
            <a:r>
              <a:rPr lang="zh-CN" altLang="en-US" sz="1800" b="1">
                <a:sym typeface="+mn-ea"/>
              </a:rPr>
              <a:t>小雅</a:t>
            </a:r>
            <a:r>
              <a:rPr lang="en-US" altLang="zh-CN" sz="1800" b="1">
                <a:sym typeface="+mn-ea"/>
              </a:rPr>
              <a:t>.</a:t>
            </a:r>
            <a:r>
              <a:rPr lang="zh-CN" altLang="en-US" sz="1800" b="1">
                <a:sym typeface="+mn-ea"/>
              </a:rPr>
              <a:t>采薇</a:t>
            </a:r>
            <a:r>
              <a:rPr lang="zh-CN" altLang="en-US" sz="1800" b="1"/>
              <a:t>》。</a:t>
            </a:r>
            <a:endParaRPr lang="zh-CN" altLang="en-US" sz="1800" b="1"/>
          </a:p>
          <a:p>
            <a:r>
              <a:rPr lang="zh-CN" altLang="en-US" sz="1800" b="1"/>
              <a:t>全</a:t>
            </a:r>
            <a:r>
              <a:rPr lang="zh-CN" altLang="en-US" sz="1800" b="1">
                <a:sym typeface="+mn-ea"/>
              </a:rPr>
              <a:t>诗共</a:t>
            </a:r>
            <a:r>
              <a:rPr lang="zh-CN" altLang="en-US" sz="1800" b="1"/>
              <a:t>六章，每章八句。课文中节选的内容是这首诗的第</a:t>
            </a:r>
            <a:r>
              <a:rPr lang="zh-CN" altLang="en-US" sz="1800" b="1">
                <a:sym typeface="+mn-ea"/>
              </a:rPr>
              <a:t>六章。</a:t>
            </a:r>
            <a:endParaRPr lang="zh-CN" altLang="en-US" sz="1800" b="1">
              <a:sym typeface="+mn-ea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图片 1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53230"/>
          <a:stretch>
            <a:fillRect/>
          </a:stretch>
        </p:blipFill>
        <p:spPr>
          <a:xfrm>
            <a:off x="4763" y="-34925"/>
            <a:ext cx="3074987" cy="49307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436" name="文本框 3"/>
          <p:cNvSpPr txBox="1"/>
          <p:nvPr/>
        </p:nvSpPr>
        <p:spPr>
          <a:xfrm>
            <a:off x="600075" y="815975"/>
            <a:ext cx="2478405" cy="175323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3600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今我来思，</a:t>
            </a:r>
            <a:endParaRPr lang="zh-CN" altLang="zh-CN" sz="3600" b="1" dirty="0">
              <a:latin typeface="楷体" panose="02010609060101010101" pitchFamily="49" charset="-122"/>
              <a:ea typeface="楷体" panose="02010609060101010101" pitchFamily="49" charset="-122"/>
              <a:sym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zh-CN" sz="3600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雨雪霏霏。</a:t>
            </a:r>
            <a:endParaRPr lang="zh-CN" altLang="en-US" sz="3600" b="1" dirty="0">
              <a:latin typeface="楷体" panose="02010609060101010101" pitchFamily="49" charset="-122"/>
              <a:ea typeface="楷体" panose="02010609060101010101" pitchFamily="49" charset="-122"/>
              <a:sym typeface="宋体" panose="0201060003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161030" y="1285240"/>
            <a:ext cx="5372735" cy="341503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>
                <a:solidFill>
                  <a:srgbClr val="FF0000"/>
                </a:solidFill>
                <a:sym typeface="+mn-ea"/>
              </a:rPr>
              <a:t>(冬天,雨雪天气。)</a:t>
            </a:r>
            <a:endParaRPr lang="zh-CN" altLang="en-US" sz="2400" b="1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sz="2400" b="1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Calibri" panose="020F0502020204030204" charset="0"/>
              </a:rPr>
              <a:t>这两句与前两句形成了鲜明的对比。“雨雪霏霏”既点明了归乡途中天气的恶劣，又暗含了“我”当时内心的惆怅。以哀景写哀情表现主人公返乡途中的艰辛和内心的悲苦。</a:t>
            </a:r>
            <a:endParaRPr lang="zh-CN" altLang="en-US" sz="2400" b="1" dirty="0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latin typeface="Calibri" panose="020F050202020403020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07645" y="249555"/>
            <a:ext cx="118935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sym typeface="+mn-ea"/>
              </a:rPr>
              <a:t>赏析</a:t>
            </a:r>
            <a:r>
              <a:rPr lang="zh-CN" altLang="en-US" sz="400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sym typeface="+mn-ea"/>
              </a:rPr>
              <a:t>：</a:t>
            </a:r>
            <a:endParaRPr lang="zh-CN" altLang="en-US" sz="4000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161030" y="909320"/>
            <a:ext cx="493649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/>
              <a:t>可以读出是什么季节，什么天气?</a:t>
            </a:r>
            <a:endParaRPr lang="zh-CN" altLang="en-US" sz="2400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362585" y="407670"/>
            <a:ext cx="3384550" cy="1919288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昔</a:t>
            </a:r>
            <a:r>
              <a:rPr kumimoji="0" lang="en-US" altLang="zh-CN" sz="2800" b="1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———</a:t>
            </a:r>
            <a:r>
              <a:rPr kumimoji="0" lang="zh-CN" altLang="en-US" sz="2800" b="1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今</a:t>
            </a:r>
            <a:endParaRPr kumimoji="0" lang="zh-CN" altLang="en-US" sz="2800" b="1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杨柳</a:t>
            </a:r>
            <a:r>
              <a:rPr kumimoji="0" lang="en-US" altLang="zh-CN" sz="2800" b="1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———</a:t>
            </a:r>
            <a:r>
              <a:rPr kumimoji="0" lang="zh-CN" altLang="en-US" sz="2800" b="1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雨雪</a:t>
            </a:r>
            <a:endParaRPr kumimoji="0" lang="zh-CN" altLang="en-US" sz="2800" b="1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62585" y="2529523"/>
            <a:ext cx="3384550" cy="19208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往</a:t>
            </a:r>
            <a:r>
              <a:rPr kumimoji="0" lang="en-US" altLang="zh-CN" sz="2800" b="1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———</a:t>
            </a:r>
            <a:r>
              <a:rPr kumimoji="0" lang="zh-CN" altLang="en-US" sz="2800" b="1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来</a:t>
            </a:r>
            <a:endParaRPr kumimoji="0" lang="zh-CN" altLang="en-US" sz="2800" b="1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依依</a:t>
            </a:r>
            <a:r>
              <a:rPr kumimoji="0" lang="en-US" altLang="zh-CN" sz="2800" b="1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———</a:t>
            </a:r>
            <a:r>
              <a:rPr kumimoji="0" lang="zh-CN" altLang="en-US" sz="2800" b="1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霏霏</a:t>
            </a:r>
            <a:endParaRPr kumimoji="0" lang="zh-CN" altLang="en-US" sz="2800" b="1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云形标注 4"/>
          <p:cNvSpPr/>
          <p:nvPr/>
        </p:nvSpPr>
        <p:spPr>
          <a:xfrm>
            <a:off x="4654233" y="407353"/>
            <a:ext cx="2557463" cy="1125538"/>
          </a:xfrm>
          <a:prstGeom prst="cloudCallout">
            <a:avLst>
              <a:gd name="adj1" fmla="val -82977"/>
              <a:gd name="adj2" fmla="val 71388"/>
            </a:avLst>
          </a:pr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上下对仗工整</a:t>
            </a:r>
            <a:endParaRPr kumimoji="0" lang="zh-CN" altLang="en-US" sz="2400" b="1" i="0" u="none" strike="noStrike" kern="1200" cap="none" spc="0" normalizeH="0" baseline="0" noProof="1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003675" y="1882775"/>
            <a:ext cx="492760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/>
              <a:t>.</a:t>
            </a:r>
            <a:r>
              <a:rPr lang="zh-CN" altLang="en-US" sz="2400" b="1"/>
              <a:t>理解“往”和“来”的意思,谈谈从这一“来”一“往”中自己读出了什么？</a:t>
            </a:r>
            <a:endParaRPr lang="zh-CN" altLang="en-US" sz="2400" b="1"/>
          </a:p>
        </p:txBody>
      </p:sp>
      <p:sp>
        <p:nvSpPr>
          <p:cNvPr id="7" name="文本框 6"/>
          <p:cNvSpPr txBox="1"/>
          <p:nvPr/>
        </p:nvSpPr>
        <p:spPr>
          <a:xfrm>
            <a:off x="4051300" y="3081655"/>
            <a:ext cx="487997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  <a:sym typeface="+mn-ea"/>
              </a:rPr>
              <a:t>读出了作者&lt;即诗歌中的战士&gt;对家乡和亲人的热切思念,急切盼望重归故里与亲人团聚的心情。</a:t>
            </a:r>
            <a:endParaRPr lang="zh-CN" altLang="en-US" sz="2400" b="1">
              <a:solidFill>
                <a:srgbClr val="FF0000"/>
              </a:solidFill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93700" y="280988"/>
            <a:ext cx="2058988" cy="52197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隶书" panose="02010509060101010101" charset="-122"/>
                <a:cs typeface="+mn-cs"/>
                <a:sym typeface="+mn-ea"/>
              </a:rPr>
              <a:t>千 古 名 句</a:t>
            </a:r>
            <a:endParaRPr kumimoji="0" lang="zh-CN" altLang="en-US" sz="2800" b="1" i="0" u="none" strike="noStrike" kern="1200" cap="none" spc="0" normalizeH="0" baseline="0" noProof="1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隶书" panose="02010509060101010101" charset="-122"/>
              <a:cs typeface="+mn-cs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93700" y="1870075"/>
            <a:ext cx="8485188" cy="286131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latin typeface="仿宋" panose="02010609060101010101" pitchFamily="49" charset="-122"/>
                <a:ea typeface="仿宋" panose="02010609060101010101" pitchFamily="49" charset="-122"/>
              </a:rPr>
              <a:t> </a:t>
            </a:r>
            <a:r>
              <a:rPr lang="zh-CN" altLang="en-US" sz="2000" b="1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仿宋" panose="02010609060101010101" pitchFamily="49" charset="-122"/>
                <a:ea typeface="仿宋" panose="02010609060101010101" pitchFamily="49" charset="-122"/>
              </a:rPr>
              <a:t>这四句，是诗中</a:t>
            </a:r>
            <a:r>
              <a:rPr lang="zh-CN" altLang="en-US" sz="2000" b="1" dirty="0">
                <a:solidFill>
                  <a:srgbClr val="FF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情景交融的名句</a:t>
            </a:r>
            <a:r>
              <a:rPr lang="zh-CN" altLang="en-US" sz="2000" b="1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仿宋" panose="02010609060101010101" pitchFamily="49" charset="-122"/>
                <a:ea typeface="仿宋" panose="02010609060101010101" pitchFamily="49" charset="-122"/>
              </a:rPr>
              <a:t>。</a:t>
            </a:r>
            <a:r>
              <a:rPr lang="zh-CN" altLang="en-US" sz="2000" b="1" dirty="0">
                <a:solidFill>
                  <a:srgbClr val="FF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“依依”，“霏霏”这两组叠词，不但把柳枝的婀娜姿态、大雪的飞舞飘扬描绘得十分得体、生动，而且非常形象地揭示了这一征人的内心世界。</a:t>
            </a:r>
            <a:r>
              <a:rPr lang="zh-CN" altLang="en-US" sz="2000" b="1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仿宋" panose="02010609060101010101" pitchFamily="49" charset="-122"/>
                <a:ea typeface="仿宋" panose="02010609060101010101" pitchFamily="49" charset="-122"/>
              </a:rPr>
              <a:t>“杨柳依依”表现他春天出征时对故乡、亲人恋恋不舍的心情。“雨雪霏霏”使我们联想到他在征程中经受的许多磨难，并衬托出他在返家时满怀哀伤悲愤心情。清人王夫之说这四句诗“以乐景写哀，以哀景写乐，倍增其哀乐。”（</a:t>
            </a:r>
            <a:r>
              <a:rPr lang="en-US" altLang="zh-CN" sz="2000" b="1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仿宋" panose="02010609060101010101" pitchFamily="49" charset="-122"/>
                <a:ea typeface="仿宋" panose="02010609060101010101" pitchFamily="49" charset="-122"/>
              </a:rPr>
              <a:t>《</a:t>
            </a:r>
            <a:r>
              <a:rPr lang="zh-CN" altLang="en-US" sz="2000" b="1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仿宋" panose="02010609060101010101" pitchFamily="49" charset="-122"/>
                <a:ea typeface="仿宋" panose="02010609060101010101" pitchFamily="49" charset="-122"/>
              </a:rPr>
              <a:t>姜斋诗话</a:t>
            </a:r>
            <a:r>
              <a:rPr lang="en-US" altLang="zh-CN" sz="2000" b="1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仿宋" panose="02010609060101010101" pitchFamily="49" charset="-122"/>
                <a:ea typeface="仿宋" panose="02010609060101010101" pitchFamily="49" charset="-122"/>
              </a:rPr>
              <a:t>》</a:t>
            </a:r>
            <a:r>
              <a:rPr lang="zh-CN" altLang="en-US" sz="2000" b="1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仿宋" panose="02010609060101010101" pitchFamily="49" charset="-122"/>
                <a:ea typeface="仿宋" panose="02010609060101010101" pitchFamily="49" charset="-122"/>
              </a:rPr>
              <a:t>） </a:t>
            </a:r>
            <a:endParaRPr lang="zh-CN" altLang="en-US" sz="2000" b="1" dirty="0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sp>
        <p:nvSpPr>
          <p:cNvPr id="24580" name="矩形 4"/>
          <p:cNvSpPr/>
          <p:nvPr/>
        </p:nvSpPr>
        <p:spPr>
          <a:xfrm>
            <a:off x="539750" y="1203325"/>
            <a:ext cx="7416800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昔我往矣，杨柳依依。今我来思，雨雪霏霏。</a:t>
            </a:r>
            <a:endParaRPr lang="zh-CN" altLang="en-US" sz="2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图片 2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88" y="1149350"/>
            <a:ext cx="5057775" cy="37941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9459" name="文本框 3"/>
          <p:cNvSpPr txBox="1"/>
          <p:nvPr/>
        </p:nvSpPr>
        <p:spPr>
          <a:xfrm>
            <a:off x="2266950" y="437515"/>
            <a:ext cx="4773930" cy="92202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3600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行道迟迟，载渴载饥。</a:t>
            </a:r>
            <a:endParaRPr lang="zh-CN" altLang="zh-CN" sz="3600" b="1" dirty="0">
              <a:latin typeface="楷体" panose="02010609060101010101" pitchFamily="49" charset="-122"/>
              <a:ea typeface="楷体" panose="02010609060101010101" pitchFamily="49" charset="-122"/>
              <a:sym typeface="宋体" panose="02010600030101010101" pitchFamily="2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148330" y="1616710"/>
            <a:ext cx="5414645" cy="23069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>
                <a:solidFill>
                  <a:srgbClr val="FF0000"/>
                </a:solidFill>
                <a:latin typeface="Calibri" panose="020F0502020204030204" charset="0"/>
              </a:rPr>
              <a:t>这两句写“我”远征归来途中遇到的现实困境。归途漫漫，</a:t>
            </a:r>
            <a:r>
              <a:rPr lang="zh-CN" altLang="en-US" sz="2400" b="1" dirty="0">
                <a:solidFill>
                  <a:srgbClr val="FF0000"/>
                </a:solidFill>
                <a:latin typeface="Calibri" panose="020F0502020204030204" charset="0"/>
                <a:sym typeface="+mn-ea"/>
              </a:rPr>
              <a:t>道路险阻，</a:t>
            </a:r>
            <a:r>
              <a:rPr lang="zh-CN" altLang="en-US" sz="2400" b="1" dirty="0">
                <a:solidFill>
                  <a:srgbClr val="FF0000"/>
                </a:solidFill>
                <a:latin typeface="Calibri" panose="020F0502020204030204" charset="0"/>
              </a:rPr>
              <a:t>饥渴交加，</a:t>
            </a:r>
            <a:r>
              <a:rPr lang="zh-CN" altLang="en-US" sz="2400" b="1" dirty="0">
                <a:solidFill>
                  <a:srgbClr val="FF0000"/>
                </a:solidFill>
                <a:latin typeface="Calibri" panose="020F0502020204030204" charset="0"/>
                <a:sym typeface="+mn-ea"/>
              </a:rPr>
              <a:t>生活的困境</a:t>
            </a:r>
            <a:r>
              <a:rPr lang="zh-CN" altLang="en-US" sz="2400" b="1" dirty="0">
                <a:solidFill>
                  <a:srgbClr val="FF0000"/>
                </a:solidFill>
                <a:latin typeface="Calibri" panose="020F0502020204030204" charset="0"/>
              </a:rPr>
              <a:t>进一步加深了“我”的忧伤之感。</a:t>
            </a:r>
            <a:endParaRPr lang="zh-CN" altLang="en-US" sz="2400" b="1" dirty="0">
              <a:solidFill>
                <a:srgbClr val="FF0000"/>
              </a:solidFill>
              <a:latin typeface="Calibri" panose="020F0502020204030204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87350" y="296545"/>
            <a:ext cx="119824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sym typeface="+mn-ea"/>
              </a:rPr>
              <a:t>赏析</a:t>
            </a:r>
            <a:r>
              <a:rPr lang="zh-CN" altLang="en-US" sz="400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sym typeface="+mn-ea"/>
              </a:rPr>
              <a:t>：</a:t>
            </a:r>
            <a:endParaRPr lang="zh-CN" altLang="en-US" sz="4000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sym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图片 1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53230"/>
          <a:stretch>
            <a:fillRect/>
          </a:stretch>
        </p:blipFill>
        <p:spPr>
          <a:xfrm>
            <a:off x="4763" y="-34925"/>
            <a:ext cx="3074987" cy="49307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484" name="文本框 3"/>
          <p:cNvSpPr txBox="1"/>
          <p:nvPr/>
        </p:nvSpPr>
        <p:spPr>
          <a:xfrm>
            <a:off x="1463675" y="823595"/>
            <a:ext cx="4773930" cy="92202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3600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我心伤悲，莫知我哀！</a:t>
            </a:r>
            <a:endParaRPr lang="zh-CN" altLang="zh-CN" sz="3600" b="1" dirty="0">
              <a:latin typeface="楷体" panose="02010609060101010101" pitchFamily="49" charset="-122"/>
              <a:ea typeface="楷体" panose="02010609060101010101" pitchFamily="49" charset="-122"/>
              <a:sym typeface="宋体" panose="0201060003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188085" y="2064385"/>
            <a:ext cx="5518785" cy="23069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Calibri" panose="020F0502020204030204" charset="0"/>
              </a:rPr>
              <a:t>“伤悲”“哀”采用</a:t>
            </a:r>
            <a:r>
              <a:rPr lang="zh-CN" altLang="en-US" sz="2400" b="1" dirty="0">
                <a:solidFill>
                  <a:srgbClr val="FF0000"/>
                </a:solidFill>
                <a:latin typeface="Calibri" panose="020F0502020204030204" charset="0"/>
              </a:rPr>
              <a:t>直接抒情</a:t>
            </a:r>
            <a:r>
              <a:rPr lang="zh-CN" altLang="en-US" sz="2400" b="1" dirty="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Calibri" panose="020F0502020204030204" charset="0"/>
              </a:rPr>
              <a:t>的方式，道出了“我”归途中的孤独无助之情。这种感受无人知道，无人安慰，在孤独无助的哀叹中结束。</a:t>
            </a:r>
            <a:endParaRPr lang="zh-CN" altLang="en-US" sz="2400" b="1" dirty="0">
              <a:gradFill>
                <a:gsLst>
                  <a:gs pos="0">
                    <a:srgbClr val="7B32B2"/>
                  </a:gs>
                  <a:gs pos="100000">
                    <a:srgbClr val="401A5D"/>
                  </a:gs>
                </a:gsLst>
                <a:lin scaled="0"/>
              </a:gradFill>
              <a:latin typeface="Calibri" panose="020F050202020403020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77825" y="116840"/>
            <a:ext cx="119824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sym typeface="+mn-ea"/>
              </a:rPr>
              <a:t>赏析</a:t>
            </a:r>
            <a:r>
              <a:rPr lang="zh-CN" altLang="en-US" sz="400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sym typeface="+mn-ea"/>
              </a:rPr>
              <a:t>：</a:t>
            </a:r>
            <a:endParaRPr lang="zh-CN" altLang="en-US" sz="4000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/>
          <p:cNvSpPr/>
          <p:nvPr/>
        </p:nvSpPr>
        <p:spPr>
          <a:xfrm>
            <a:off x="683260" y="1506855"/>
            <a:ext cx="7827645" cy="23996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   </a:t>
            </a:r>
            <a:r>
              <a:rPr lang="zh-CN" altLang="en-US" sz="2400" b="1" dirty="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这首诗通过描写春天和冬天具有代表性的自然景物，对比出征时和归返时的不同情景，借景抒情表达了</a:t>
            </a:r>
            <a:r>
              <a:rPr lang="zh-CN" altLang="en-US" sz="24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远征的战士对家乡，对亲人的思念之情，同时也表达了对战争的反对和厌恶之情。</a:t>
            </a:r>
            <a:endParaRPr lang="zh-CN" altLang="en-US" sz="24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833755" y="579120"/>
            <a:ext cx="242570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2800" b="1">
                <a:solidFill>
                  <a:srgbClr val="002060"/>
                </a:solidFill>
                <a:uFillTx/>
                <a:sym typeface="+mn-ea"/>
              </a:rPr>
              <a:t>这首诗的主题</a:t>
            </a:r>
            <a:r>
              <a:rPr lang="en-US" altLang="zh-CN" sz="2800" b="1">
                <a:solidFill>
                  <a:srgbClr val="002060"/>
                </a:solidFill>
                <a:uFillTx/>
                <a:sym typeface="+mn-ea"/>
              </a:rPr>
              <a:t>:</a:t>
            </a:r>
            <a:r>
              <a:rPr lang="zh-CN" altLang="en-US" sz="2400" b="1">
                <a:solidFill>
                  <a:schemeClr val="tx1"/>
                </a:solidFill>
                <a:uFillTx/>
                <a:sym typeface="+mn-ea"/>
              </a:rPr>
              <a:t> </a:t>
            </a:r>
            <a:endParaRPr lang="zh-CN" altLang="en-US" sz="2400" b="1">
              <a:solidFill>
                <a:schemeClr val="tx1"/>
              </a:solidFill>
              <a:uFillTx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文本框 132097"/>
          <p:cNvSpPr txBox="1"/>
          <p:nvPr/>
        </p:nvSpPr>
        <p:spPr>
          <a:xfrm>
            <a:off x="87630" y="1358900"/>
            <a:ext cx="8968740" cy="37846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1600" b="1" dirty="0">
                <a:solidFill>
                  <a:srgbClr val="7030A0"/>
                </a:solidFill>
                <a:ea typeface="黑体" panose="02010609060101010101" pitchFamily="49" charset="-122"/>
              </a:rPr>
              <a:t>三、朗读古诗《采薇（节选）》，完成练习。</a:t>
            </a:r>
            <a:r>
              <a:rPr lang="zh-CN" altLang="en-US" sz="1600" b="1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a typeface="黑体" panose="02010609060101010101" pitchFamily="49" charset="-122"/>
              </a:rPr>
              <a:t> </a:t>
            </a:r>
            <a:r>
              <a:rPr lang="zh-CN" altLang="en-US" sz="1600" b="1" dirty="0">
                <a:solidFill>
                  <a:srgbClr val="FF0000"/>
                </a:solidFill>
                <a:ea typeface="黑体" panose="02010609060101010101" pitchFamily="49" charset="-122"/>
              </a:rPr>
              <a:t>采 薇（节选）</a:t>
            </a:r>
            <a:endParaRPr lang="zh-CN" altLang="en-US" sz="1600" b="1" dirty="0">
              <a:solidFill>
                <a:srgbClr val="FF0000"/>
              </a:solidFill>
              <a:ea typeface="黑体" panose="02010609060101010101" pitchFamily="49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sz="1600" b="1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a typeface="黑体" panose="02010609060101010101" pitchFamily="49" charset="-122"/>
              </a:rPr>
              <a:t>     昔我往矣，                  。 今我来思，                    。 行道迟迟，                。 我心伤悲，                        。</a:t>
            </a:r>
            <a:endParaRPr lang="zh-CN" altLang="en-US" sz="1600" b="1" dirty="0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ea typeface="黑体" panose="02010609060101010101" pitchFamily="49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sz="1600" b="1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a typeface="黑体" panose="02010609060101010101" pitchFamily="49" charset="-122"/>
              </a:rPr>
              <a:t> </a:t>
            </a:r>
            <a:r>
              <a:rPr lang="zh-CN" altLang="en-US" sz="1600" b="1" dirty="0">
                <a:solidFill>
                  <a:srgbClr val="7030A0"/>
                </a:solidFill>
                <a:ea typeface="黑体" panose="02010609060101010101" pitchFamily="49" charset="-122"/>
              </a:rPr>
              <a:t>1.将诗句补充完整。 2.理解词语的意思。</a:t>
            </a:r>
            <a:r>
              <a:rPr lang="zh-CN" altLang="en-US" sz="1600" b="1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a typeface="黑体" panose="02010609060101010101" pitchFamily="49" charset="-122"/>
              </a:rPr>
              <a:t> </a:t>
            </a:r>
            <a:endParaRPr lang="zh-CN" altLang="en-US" sz="1600" b="1" dirty="0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ea typeface="黑体" panose="02010609060101010101" pitchFamily="49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sz="1600" b="1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a typeface="黑体" panose="02010609060101010101" pitchFamily="49" charset="-122"/>
              </a:rPr>
              <a:t>（1）依依：                        （2）霏霏：                                    （3）昔：                   （4）迟迟：</a:t>
            </a:r>
            <a:endParaRPr lang="zh-CN" altLang="en-US" sz="1600" b="1" dirty="0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ea typeface="黑体" panose="02010609060101010101" pitchFamily="49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sz="1600" b="1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a typeface="黑体" panose="02010609060101010101" pitchFamily="49" charset="-122"/>
              </a:rPr>
              <a:t>  </a:t>
            </a:r>
            <a:r>
              <a:rPr lang="zh-CN" altLang="en-US" sz="1600" b="1" dirty="0">
                <a:solidFill>
                  <a:srgbClr val="7030A0"/>
                </a:solidFill>
                <a:ea typeface="黑体" panose="02010609060101010101" pitchFamily="49" charset="-122"/>
              </a:rPr>
              <a:t>3．对这首诗词句的解说不恰当的是</a:t>
            </a:r>
            <a:r>
              <a:rPr lang="zh-CN" altLang="en-US" sz="1600" b="1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a typeface="黑体" panose="02010609060101010101" pitchFamily="49" charset="-122"/>
              </a:rPr>
              <a:t>（  ） </a:t>
            </a:r>
            <a:endParaRPr lang="zh-CN" altLang="en-US" sz="1600" b="1" dirty="0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ea typeface="黑体" panose="02010609060101010101" pitchFamily="49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sz="1600" b="1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a typeface="黑体" panose="02010609060101010101" pitchFamily="49" charset="-122"/>
              </a:rPr>
              <a:t>A．“昔我往矣，杨柳依依”是说出征时是春天。“依依”形容柔弱的柳条随风摇摆不定的样子，似乎是为人送行，又似乎表示挽留。 </a:t>
            </a:r>
            <a:endParaRPr lang="zh-CN" altLang="en-US" sz="1600" b="1" dirty="0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ea typeface="黑体" panose="02010609060101010101" pitchFamily="49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sz="1600" b="1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a typeface="黑体" panose="02010609060101010101" pitchFamily="49" charset="-122"/>
              </a:rPr>
              <a:t>B．“今我来思，雨雪霏霏”是说归来时是冬天。“霏霏”是形容雨和雪下得很大，似乎表示欢迎，又似乎表示冷漠。</a:t>
            </a:r>
            <a:endParaRPr lang="zh-CN" altLang="en-US" sz="1600" b="1" dirty="0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ea typeface="黑体" panose="02010609060101010101" pitchFamily="49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sz="1600" b="1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a typeface="黑体" panose="02010609060101010101" pitchFamily="49" charset="-122"/>
              </a:rPr>
              <a:t> C．“行道迟迟”的意思是慢慢地在路上走。</a:t>
            </a:r>
            <a:endParaRPr lang="zh-CN" altLang="en-US" sz="1600" b="1" dirty="0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ea typeface="黑体" panose="02010609060101010101" pitchFamily="49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sz="1600" b="1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a typeface="黑体" panose="02010609060101010101" pitchFamily="49" charset="-122"/>
              </a:rPr>
              <a:t>D．“今我来思”一句中的“思”是语助词。</a:t>
            </a:r>
            <a:endParaRPr lang="zh-CN" altLang="en-US" sz="1600" b="1" dirty="0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ea typeface="黑体" panose="02010609060101010101" pitchFamily="49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49860" y="97790"/>
            <a:ext cx="1969770" cy="39878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2000" b="1">
                <a:solidFill>
                  <a:srgbClr val="FF0000"/>
                </a:solidFill>
                <a:uFillTx/>
              </a:rPr>
              <a:t>随堂测试（一）</a:t>
            </a:r>
            <a:endParaRPr lang="zh-CN" altLang="en-US" sz="2000" b="1">
              <a:solidFill>
                <a:srgbClr val="FF0000"/>
              </a:solidFill>
              <a:uFillTx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54000" y="436880"/>
            <a:ext cx="8333740" cy="922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1800" b="1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</a:rPr>
              <a:t>一、给汉字注音。    </a:t>
            </a:r>
            <a:endParaRPr lang="zh-CN" altLang="en-US" sz="1800" b="1">
              <a:gradFill>
                <a:gsLst>
                  <a:gs pos="0">
                    <a:srgbClr val="7B32B2"/>
                  </a:gs>
                  <a:gs pos="100000">
                    <a:srgbClr val="401A5D"/>
                  </a:gs>
                </a:gsLst>
                <a:lin scaled="0"/>
              </a:gradFill>
            </a:endParaRPr>
          </a:p>
          <a:p>
            <a:r>
              <a:rPr lang="zh-CN" altLang="en-US" sz="1800" b="1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</a:rPr>
              <a:t>（     ） （     ） （     ） （   ）      </a:t>
            </a:r>
            <a:endParaRPr lang="zh-CN" altLang="en-US" sz="1800" b="1">
              <a:gradFill>
                <a:gsLst>
                  <a:gs pos="0">
                    <a:srgbClr val="7B32B2"/>
                  </a:gs>
                  <a:gs pos="100000">
                    <a:srgbClr val="401A5D"/>
                  </a:gs>
                </a:gsLst>
                <a:lin scaled="0"/>
              </a:gradFill>
            </a:endParaRPr>
          </a:p>
          <a:p>
            <a:r>
              <a:rPr lang="zh-CN" altLang="en-US" sz="1800" b="1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</a:rPr>
              <a:t>     矣           薇         雨          霏                </a:t>
            </a:r>
            <a:r>
              <a:rPr lang="zh-CN" altLang="en-US" sz="1800" b="1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sym typeface="+mn-ea"/>
              </a:rPr>
              <a:t>二、默写《采薇》并用“/"划分朗读节奏。</a:t>
            </a:r>
            <a:endParaRPr lang="zh-CN" altLang="en-US" sz="1800" b="1">
              <a:gradFill>
                <a:gsLst>
                  <a:gs pos="0">
                    <a:srgbClr val="7B32B2"/>
                  </a:gs>
                  <a:gs pos="100000">
                    <a:srgbClr val="401A5D"/>
                  </a:gs>
                </a:gsLst>
                <a:lin scaled="0"/>
              </a:gradFill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矩形 133122"/>
          <p:cNvSpPr/>
          <p:nvPr/>
        </p:nvSpPr>
        <p:spPr>
          <a:xfrm>
            <a:off x="175260" y="133350"/>
            <a:ext cx="8736965" cy="493903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b="1" dirty="0">
                <a:solidFill>
                  <a:srgbClr val="FF0000"/>
                </a:solidFill>
                <a:ea typeface="黑体" panose="02010609060101010101" pitchFamily="49" charset="-122"/>
                <a:sym typeface="+mn-ea"/>
              </a:rPr>
              <a:t> </a:t>
            </a:r>
            <a:r>
              <a:rPr lang="zh-CN" altLang="en-US" sz="1600" b="1" dirty="0">
                <a:solidFill>
                  <a:srgbClr val="7030A0"/>
                </a:solidFill>
                <a:ea typeface="黑体" panose="02010609060101010101" pitchFamily="49" charset="-122"/>
                <a:sym typeface="+mn-ea"/>
              </a:rPr>
              <a:t>4.对这首诗的分析，不恰当的一项是（  ） </a:t>
            </a:r>
            <a:endParaRPr lang="zh-CN" altLang="en-US" sz="1600" b="1" dirty="0">
              <a:gradFill>
                <a:gsLst>
                  <a:gs pos="0">
                    <a:srgbClr val="7B32B2"/>
                  </a:gs>
                  <a:gs pos="100000">
                    <a:srgbClr val="401A5D"/>
                  </a:gs>
                </a:gsLst>
                <a:lin scaled="0"/>
              </a:gradFill>
              <a:ea typeface="黑体" panose="02010609060101010101" pitchFamily="49" charset="-122"/>
              <a:sym typeface="+mn-ea"/>
            </a:endParaRPr>
          </a:p>
          <a:p>
            <a:pPr>
              <a:spcBef>
                <a:spcPct val="50000"/>
              </a:spcBef>
            </a:pPr>
            <a:r>
              <a:rPr lang="zh-CN" altLang="en-US" sz="1600" b="1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a typeface="黑体" panose="02010609060101010101" pitchFamily="49" charset="-122"/>
                <a:sym typeface="+mn-ea"/>
              </a:rPr>
              <a:t>A．这首诗运用了起兴的手法。 </a:t>
            </a:r>
            <a:endParaRPr lang="zh-CN" altLang="en-US" sz="1600" b="1" dirty="0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ea typeface="黑体" panose="02010609060101010101" pitchFamily="49" charset="-122"/>
              <a:sym typeface="+mn-ea"/>
            </a:endParaRPr>
          </a:p>
          <a:p>
            <a:pPr>
              <a:spcBef>
                <a:spcPct val="50000"/>
              </a:spcBef>
            </a:pPr>
            <a:r>
              <a:rPr lang="zh-CN" altLang="en-US" sz="1600" b="1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a typeface="黑体" panose="02010609060101010101" pitchFamily="49" charset="-122"/>
                <a:sym typeface="+mn-ea"/>
              </a:rPr>
              <a:t>B．前四句运用情景交融的手法，以出征时和归途中所见的不同景色对比，写出了内心的伤悲。</a:t>
            </a:r>
            <a:endParaRPr lang="zh-CN" altLang="en-US" sz="1600" b="1" dirty="0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ea typeface="黑体" panose="02010609060101010101" pitchFamily="49" charset="-122"/>
              <a:sym typeface="+mn-ea"/>
            </a:endParaRPr>
          </a:p>
          <a:p>
            <a:pPr>
              <a:spcBef>
                <a:spcPct val="50000"/>
              </a:spcBef>
            </a:pPr>
            <a:r>
              <a:rPr lang="zh-CN" altLang="en-US" sz="1600" b="1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a typeface="黑体" panose="02010609060101010101" pitchFamily="49" charset="-122"/>
                <a:sym typeface="+mn-ea"/>
              </a:rPr>
              <a:t> C．这首诗写的是守边战士在归途中的心情，通过诗句，我们可以想象他们守边时的苦况，对从军生活的厌倦，对和平的家庭生活的向往和留恋。</a:t>
            </a:r>
            <a:endParaRPr lang="zh-CN" altLang="en-US" sz="1600" b="1" dirty="0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ea typeface="黑体" panose="02010609060101010101" pitchFamily="49" charset="-122"/>
              <a:sym typeface="+mn-ea"/>
            </a:endParaRPr>
          </a:p>
          <a:p>
            <a:pPr>
              <a:spcBef>
                <a:spcPct val="50000"/>
              </a:spcBef>
            </a:pPr>
            <a:r>
              <a:rPr lang="zh-CN" altLang="en-US" sz="1600" b="1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a typeface="黑体" panose="02010609060101010101" pitchFamily="49" charset="-122"/>
                <a:sym typeface="+mn-ea"/>
              </a:rPr>
              <a:t> D．“行道迟迟，</a:t>
            </a:r>
            <a:r>
              <a:rPr lang="zh-CN" altLang="zh-CN" sz="1800" b="1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载渴载饥</a:t>
            </a:r>
            <a:r>
              <a:rPr lang="zh-CN" altLang="en-US" sz="1600" b="1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a typeface="黑体" panose="02010609060101010101" pitchFamily="49" charset="-122"/>
                <a:sym typeface="+mn-ea"/>
              </a:rPr>
              <a:t>”两句是直接描写，最后两句是直接抒情，但感情是克制的、平和的，体现了《诗经》“哀而不伤”的特点。 </a:t>
            </a:r>
            <a:endParaRPr lang="zh-CN" altLang="en-US" sz="1600" b="1" dirty="0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ea typeface="黑体" panose="02010609060101010101" pitchFamily="49" charset="-122"/>
              <a:sym typeface="+mn-ea"/>
            </a:endParaRPr>
          </a:p>
          <a:p>
            <a:pPr>
              <a:spcBef>
                <a:spcPct val="50000"/>
              </a:spcBef>
            </a:pPr>
            <a:r>
              <a:rPr lang="zh-CN" altLang="en-US" sz="1600" b="1" dirty="0">
                <a:solidFill>
                  <a:srgbClr val="7030A0"/>
                </a:solidFill>
                <a:ea typeface="黑体" panose="02010609060101010101" pitchFamily="49" charset="-122"/>
                <a:sym typeface="+mn-ea"/>
              </a:rPr>
              <a:t>5．下列有关文学常识的表述，不正确的项是（  ） </a:t>
            </a:r>
            <a:endParaRPr lang="zh-CN" altLang="en-US" sz="1600" b="1" dirty="0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ea typeface="黑体" panose="02010609060101010101" pitchFamily="49" charset="-122"/>
              <a:sym typeface="+mn-ea"/>
            </a:endParaRPr>
          </a:p>
          <a:p>
            <a:pPr>
              <a:spcBef>
                <a:spcPct val="50000"/>
              </a:spcBef>
            </a:pPr>
            <a:r>
              <a:rPr lang="zh-CN" altLang="en-US" sz="1600" b="1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a typeface="黑体" panose="02010609060101010101" pitchFamily="49" charset="-122"/>
                <a:sym typeface="+mn-ea"/>
              </a:rPr>
              <a:t>A．《诗经》是我国最早的一部诗歌总集，被儒家列为五部经典著作之首。 </a:t>
            </a:r>
            <a:endParaRPr lang="zh-CN" altLang="en-US" sz="1600" b="1" dirty="0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ea typeface="黑体" panose="02010609060101010101" pitchFamily="49" charset="-122"/>
              <a:sym typeface="+mn-ea"/>
            </a:endParaRPr>
          </a:p>
          <a:p>
            <a:pPr>
              <a:spcBef>
                <a:spcPct val="50000"/>
              </a:spcBef>
            </a:pPr>
            <a:r>
              <a:rPr lang="zh-CN" altLang="en-US" sz="1600" b="1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a typeface="黑体" panose="02010609060101010101" pitchFamily="49" charset="-122"/>
                <a:sym typeface="+mn-ea"/>
              </a:rPr>
              <a:t>B．《诗经》分为“风”、“雅”、“颂”三部分。“风”又叫“国风”，大都是劳动人民创作的歌谣。“雅”分为“大雅”、“小雅”，大多为周代宫廷乐曲歌辞。“颂”分为周颂和鲁颂，多为周天子及诸侯们祭祀时的乐歌。 </a:t>
            </a:r>
            <a:endParaRPr lang="zh-CN" altLang="en-US" sz="1600" b="1" dirty="0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ea typeface="黑体" panose="02010609060101010101" pitchFamily="49" charset="-122"/>
              <a:sym typeface="+mn-ea"/>
            </a:endParaRPr>
          </a:p>
          <a:p>
            <a:pPr>
              <a:spcBef>
                <a:spcPct val="50000"/>
              </a:spcBef>
            </a:pPr>
            <a:r>
              <a:rPr lang="zh-CN" altLang="en-US" sz="1600" b="1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a typeface="黑体" panose="02010609060101010101" pitchFamily="49" charset="-122"/>
                <a:sym typeface="+mn-ea"/>
              </a:rPr>
              <a:t>C．《诗经》反映了从西周到春秋时期的社会生活，共305篇，古时也称为“诗三百”，其创作方法基本上是现实主义的。 </a:t>
            </a:r>
            <a:endParaRPr lang="zh-CN" altLang="en-US" sz="1600" b="1" dirty="0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ea typeface="黑体" panose="02010609060101010101" pitchFamily="49" charset="-122"/>
              <a:sym typeface="+mn-ea"/>
            </a:endParaRPr>
          </a:p>
          <a:p>
            <a:pPr>
              <a:spcBef>
                <a:spcPct val="50000"/>
              </a:spcBef>
            </a:pPr>
            <a:r>
              <a:rPr lang="zh-CN" altLang="en-US" sz="1600" b="1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a typeface="黑体" panose="02010609060101010101" pitchFamily="49" charset="-122"/>
                <a:sym typeface="+mn-ea"/>
              </a:rPr>
              <a:t>D．《诗经》全部都是四言诗，普遍采用赋、比、兴的表现手法。</a:t>
            </a:r>
            <a:endParaRPr lang="zh-CN" altLang="en-US" sz="1600" b="1" dirty="0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latin typeface="Arial" panose="020B0604020202020204" pitchFamily="34" charset="0"/>
              <a:ea typeface="黑体" panose="02010609060101010101" pitchFamily="49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图片 75781" descr="草地">
            <a:hlinkClick r:id="rId1" action="ppaction://hlinksldjump"/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8635" y="128270"/>
            <a:ext cx="7954010" cy="486346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5778" name="文本框 75777"/>
          <p:cNvSpPr txBox="1"/>
          <p:nvPr/>
        </p:nvSpPr>
        <p:spPr>
          <a:xfrm>
            <a:off x="1709738" y="1176338"/>
            <a:ext cx="5542360" cy="2630170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txBody>
          <a:bodyPr>
            <a:spAutoFit/>
          </a:bodyPr>
          <a:lstStyle/>
          <a:p>
            <a:endParaRPr lang="en-US" altLang="zh-CN" sz="3300" i="1" noProof="1">
              <a:solidFill>
                <a:schemeClr val="tx2"/>
              </a:solidFill>
              <a:effectLst>
                <a:outerShdw blurRad="38100" dist="38100" dir="2700000">
                  <a:srgbClr val="000000"/>
                </a:outerShdw>
              </a:effectLst>
              <a:latin typeface="Verdana" panose="020B0604030504040204" pitchFamily="34" charset="0"/>
            </a:endParaRPr>
          </a:p>
          <a:p>
            <a:pPr algn="ctr"/>
            <a:r>
              <a:rPr lang="zh-CN" altLang="en-US" sz="6600" noProof="1">
                <a:solidFill>
                  <a:schemeClr val="folHlink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Verdana" panose="020B0604030504040204" pitchFamily="34" charset="0"/>
                <a:ea typeface="华文新魏" panose="02010800040101010101" pitchFamily="2" charset="-122"/>
                <a:cs typeface="+mn-cs"/>
              </a:rPr>
              <a:t>再见</a:t>
            </a:r>
            <a:endParaRPr lang="zh-CN" altLang="en-US" sz="6600" noProof="1">
              <a:solidFill>
                <a:schemeClr val="folHlink"/>
              </a:solidFill>
              <a:effectLst>
                <a:outerShdw blurRad="38100" dist="38100" dir="2700000">
                  <a:srgbClr val="000000"/>
                </a:outerShdw>
              </a:effectLst>
              <a:latin typeface="Verdana" panose="020B0604030504040204" pitchFamily="34" charset="0"/>
              <a:ea typeface="华文新魏" panose="02010800040101010101" pitchFamily="2" charset="-122"/>
            </a:endParaRPr>
          </a:p>
          <a:p>
            <a:endParaRPr lang="zh-CN" altLang="en-US" sz="3300" noProof="1">
              <a:solidFill>
                <a:schemeClr val="folHlink"/>
              </a:solidFill>
              <a:effectLst>
                <a:outerShdw blurRad="38100" dist="38100" dir="2700000">
                  <a:srgbClr val="000000"/>
                </a:outerShdw>
              </a:effectLst>
              <a:latin typeface="Verdana" panose="020B0604030504040204" pitchFamily="34" charset="0"/>
              <a:ea typeface="华文行楷" panose="02010800040101010101" pitchFamily="2" charset="-122"/>
            </a:endParaRPr>
          </a:p>
          <a:p>
            <a:endParaRPr lang="zh-CN" altLang="en-US" sz="3300" i="1" noProof="1">
              <a:solidFill>
                <a:schemeClr val="tx2"/>
              </a:solidFill>
              <a:effectLst>
                <a:outerShdw blurRad="38100" dist="38100" dir="2700000">
                  <a:srgbClr val="000000"/>
                </a:outerShdw>
              </a:effectLst>
              <a:latin typeface="Verdana" panose="020B0604030504040204" pitchFamily="34" charset="0"/>
            </a:endParaRPr>
          </a:p>
        </p:txBody>
      </p:sp>
    </p:spTree>
  </p:cSld>
  <p:clrMapOvr>
    <a:masterClrMapping/>
  </p:clrMapOvr>
  <p:transition>
    <p:push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C:\Users\123\Pictures\1\t014f9ef7bbd3e07a27.jpgt014f9ef7bbd3e07a27"/>
          <p:cNvPicPr>
            <a:picLocks noChangeAspect="1"/>
          </p:cNvPicPr>
          <p:nvPr/>
        </p:nvPicPr>
        <p:blipFill rotWithShape="1">
          <a:blip r:embed="rId1" cstate="print"/>
          <a:srcRect/>
          <a:stretch>
            <a:fillRect/>
          </a:stretch>
        </p:blipFill>
        <p:spPr>
          <a:xfrm>
            <a:off x="15240" y="1576070"/>
            <a:ext cx="2852420" cy="2282825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2974975" y="763270"/>
            <a:ext cx="5970905" cy="37846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b="1" kern="100" dirty="0" smtClean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  </a:t>
            </a:r>
            <a:r>
              <a:rPr lang="en-US" altLang="zh-CN" sz="1800" b="1" kern="100" dirty="0" smtClean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《诗经》的作者不下数百人。他们中间有平民,也有士兵,有男子,也有妇女...,绝大部分已经无法考证—</a:t>
            </a:r>
            <a:r>
              <a:rPr lang="zh-CN" altLang="zh-CN" sz="2000" b="1" kern="100" dirty="0" smtClean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佚名</a:t>
            </a:r>
            <a:r>
              <a:rPr lang="zh-CN" altLang="zh-CN" sz="1800" b="1" kern="100" dirty="0" smtClean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。</a:t>
            </a:r>
            <a:r>
              <a:rPr sz="1600" b="1" kern="100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诗经是</a:t>
            </a:r>
            <a:r>
              <a:rPr sz="1600" b="1" kern="1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我国第一部诗歌总集</a:t>
            </a:r>
            <a:r>
              <a:rPr sz="1600" b="1" kern="100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，收录了西周初年至春秋中叶的</a:t>
            </a:r>
            <a:r>
              <a:rPr sz="1600" b="1" kern="1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305</a:t>
            </a:r>
            <a:r>
              <a:rPr sz="1600" b="1" kern="100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首诗歌，分</a:t>
            </a:r>
            <a:r>
              <a:rPr lang="en-US" altLang="zh-CN" sz="1600" b="1" kern="1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“</a:t>
            </a:r>
            <a:r>
              <a:rPr sz="1600" b="1" kern="1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风</a:t>
            </a:r>
            <a:r>
              <a:rPr lang="zh-CN" sz="1600" b="1" kern="1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、</a:t>
            </a:r>
            <a:r>
              <a:rPr sz="1600" b="1" kern="1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雅</a:t>
            </a:r>
            <a:r>
              <a:rPr lang="zh-CN" sz="1600" b="1" kern="1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、</a:t>
            </a:r>
            <a:r>
              <a:rPr sz="1600" b="1" kern="1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颂</a:t>
            </a:r>
            <a:r>
              <a:rPr lang="en-US" altLang="zh-CN" sz="1600" b="1" kern="1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”</a:t>
            </a:r>
            <a:r>
              <a:rPr sz="1600" b="1" kern="100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三部分，以</a:t>
            </a:r>
            <a:r>
              <a:rPr lang="en-US" sz="1600" b="1" kern="100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“</a:t>
            </a:r>
            <a:r>
              <a:rPr lang="zh-CN" altLang="en-US" sz="1600" b="1" kern="100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十五国风</a:t>
            </a:r>
            <a:r>
              <a:rPr lang="en-US" sz="1600" b="1" kern="100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”</a:t>
            </a:r>
            <a:r>
              <a:rPr sz="1600" b="1" kern="100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为代表的</a:t>
            </a:r>
            <a:r>
              <a:rPr lang="zh-CN" sz="1600" b="1" kern="100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《</a:t>
            </a:r>
            <a:r>
              <a:rPr sz="1600" b="1" kern="100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诗经</a:t>
            </a:r>
            <a:r>
              <a:rPr lang="zh-CN" sz="1600" b="1" kern="100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》</a:t>
            </a:r>
            <a:r>
              <a:rPr sz="1600" b="1" kern="100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创作多关注现实，抒发生活中的真情实感，具有强烈而深厚的艺术魅力，是中国现实主义文学的第一座</a:t>
            </a:r>
            <a:r>
              <a:rPr sz="1800" b="1" kern="100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里程碑</a:t>
            </a:r>
            <a:r>
              <a:rPr lang="zh-CN" sz="1800" b="1" kern="100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。《诗经》中收集的上古诗歌以</a:t>
            </a:r>
            <a:r>
              <a:rPr lang="zh-CN" sz="1800" b="1" kern="1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四言诗为主</a:t>
            </a:r>
            <a:r>
              <a:rPr lang="zh-CN" sz="1800" b="1" kern="100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。五言诗是每句五个字的诗体。它作为一种独立的诗体，大约起源于西汉而在东汉末年趋于成熟。当然，《诗经》中早就有</a:t>
            </a:r>
            <a:r>
              <a:rPr lang="zh-CN" sz="1800" b="1" kern="1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五言</a:t>
            </a:r>
            <a:r>
              <a:rPr lang="zh-CN" sz="1800" b="1" kern="100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的句子。</a:t>
            </a:r>
            <a:endParaRPr lang="zh-CN" sz="1800" b="1" kern="100" dirty="0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  <p:grpSp>
        <p:nvGrpSpPr>
          <p:cNvPr id="14337" name="组合 11"/>
          <p:cNvGrpSpPr/>
          <p:nvPr/>
        </p:nvGrpSpPr>
        <p:grpSpPr>
          <a:xfrm>
            <a:off x="344488" y="223838"/>
            <a:ext cx="2630487" cy="644525"/>
            <a:chOff x="541" y="351"/>
            <a:chExt cx="4145" cy="1018"/>
          </a:xfrm>
        </p:grpSpPr>
        <p:sp>
          <p:nvSpPr>
            <p:cNvPr id="3" name="文本框 1"/>
            <p:cNvSpPr txBox="1"/>
            <p:nvPr/>
          </p:nvSpPr>
          <p:spPr>
            <a:xfrm>
              <a:off x="1517" y="351"/>
              <a:ext cx="3169" cy="101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  <a:scene3d>
                <a:camera prst="orthographicFront"/>
                <a:lightRig rig="threePt" dir="t"/>
              </a:scene3d>
            </a:bodyPr>
            <a:lstStyle/>
            <a:p>
              <a:r>
                <a:rPr lang="zh-CN" altLang="en-US" sz="3600" noProof="1">
                  <a:gradFill>
                    <a:gsLst>
                      <a:gs pos="0">
                        <a:schemeClr val="accent5">
                          <a:lumMod val="50000"/>
                        </a:schemeClr>
                      </a:gs>
                      <a:gs pos="50000">
                        <a:schemeClr val="accent5"/>
                      </a:gs>
                      <a:gs pos="100000">
                        <a:schemeClr val="accent5">
                          <a:lumMod val="60000"/>
                          <a:lumOff val="40000"/>
                        </a:schemeClr>
                      </a:gs>
                    </a:gsLst>
                    <a:lin ang="5400000"/>
                  </a:gradFill>
                  <a:effectLst>
                    <a:reflection blurRad="6350" stA="53000" endA="300" endPos="35500" dir="5400000" sy="-90000" algn="bl" rotWithShape="0"/>
                  </a:effectLst>
                  <a:latin typeface="华文彩云" panose="02010800040101010101" charset="-122"/>
                  <a:ea typeface="华文彩云" panose="02010800040101010101" charset="-122"/>
                  <a:cs typeface="+mn-cs"/>
                </a:rPr>
                <a:t>知识链接</a:t>
              </a:r>
              <a:endParaRPr lang="zh-CN" altLang="en-US" sz="3600" noProof="1"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华文彩云" panose="02010800040101010101" charset="-122"/>
                <a:ea typeface="华文彩云" panose="02010800040101010101" charset="-122"/>
              </a:endParaRPr>
            </a:p>
          </p:txBody>
        </p:sp>
        <p:sp>
          <p:nvSpPr>
            <p:cNvPr id="4" name="五边形 3"/>
            <p:cNvSpPr/>
            <p:nvPr/>
          </p:nvSpPr>
          <p:spPr>
            <a:xfrm>
              <a:off x="541" y="519"/>
              <a:ext cx="820" cy="684"/>
            </a:xfrm>
            <a:prstGeom prst="homePlate">
              <a:avLst/>
            </a:prstGeom>
            <a:solidFill>
              <a:schemeClr val="accent6"/>
            </a:solidFill>
            <a:ln w="28575" cmpd="sng">
              <a:solidFill>
                <a:srgbClr val="7030A0"/>
              </a:solidFill>
              <a:prstDash val="solid"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/>
              <a:endParaRPr lang="zh-CN" altLang="en-US" strike="noStrike" noProof="1"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266315" y="587375"/>
            <a:ext cx="5158740" cy="39693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800"/>
              <a:t>1.采薇（节选）</a:t>
            </a:r>
            <a:endParaRPr lang="zh-CN" altLang="en-US" sz="2800"/>
          </a:p>
          <a:p>
            <a:endParaRPr lang="zh-CN" altLang="en-US" sz="2800"/>
          </a:p>
          <a:p>
            <a:r>
              <a:rPr lang="zh-CN" altLang="en-US" sz="2800">
                <a:solidFill>
                  <a:schemeClr val="tx1"/>
                </a:solidFill>
              </a:rPr>
              <a:t>昔</a:t>
            </a:r>
            <a:r>
              <a:rPr lang="zh-CN" altLang="en-US" sz="2800"/>
              <a:t>我往</a:t>
            </a:r>
            <a:r>
              <a:rPr lang="zh-CN" altLang="en-US" sz="2800">
                <a:solidFill>
                  <a:srgbClr val="FF0000"/>
                </a:solidFill>
              </a:rPr>
              <a:t>矣</a:t>
            </a:r>
            <a:r>
              <a:rPr lang="zh-CN" altLang="en-US" sz="2800"/>
              <a:t>，杨柳</a:t>
            </a:r>
            <a:r>
              <a:rPr lang="zh-CN" altLang="en-US" sz="2800">
                <a:solidFill>
                  <a:srgbClr val="FF0000"/>
                </a:solidFill>
              </a:rPr>
              <a:t>依</a:t>
            </a:r>
            <a:r>
              <a:rPr lang="zh-CN" altLang="en-US" sz="2800"/>
              <a:t>依。</a:t>
            </a:r>
            <a:endParaRPr lang="zh-CN" altLang="en-US" sz="2800"/>
          </a:p>
          <a:p>
            <a:endParaRPr lang="zh-CN" altLang="en-US" sz="2800"/>
          </a:p>
          <a:p>
            <a:r>
              <a:rPr lang="zh-CN" altLang="en-US" sz="2800"/>
              <a:t>今我来思，</a:t>
            </a:r>
            <a:r>
              <a:rPr lang="zh-CN" altLang="en-US" sz="2800">
                <a:solidFill>
                  <a:srgbClr val="FF0000"/>
                </a:solidFill>
              </a:rPr>
              <a:t>雨</a:t>
            </a:r>
            <a:r>
              <a:rPr lang="zh-CN" altLang="en-US" sz="2800"/>
              <a:t>雪</a:t>
            </a:r>
            <a:r>
              <a:rPr lang="zh-CN" altLang="en-US" sz="2800">
                <a:solidFill>
                  <a:srgbClr val="FF0000"/>
                </a:solidFill>
              </a:rPr>
              <a:t>霏</a:t>
            </a:r>
            <a:r>
              <a:rPr lang="zh-CN" altLang="en-US" sz="2800"/>
              <a:t>霏。</a:t>
            </a:r>
            <a:endParaRPr lang="zh-CN" altLang="en-US" sz="2800"/>
          </a:p>
          <a:p>
            <a:endParaRPr lang="zh-CN" altLang="en-US" sz="2800"/>
          </a:p>
          <a:p>
            <a:r>
              <a:rPr lang="zh-CN" altLang="en-US" sz="2800">
                <a:solidFill>
                  <a:srgbClr val="FF0000"/>
                </a:solidFill>
              </a:rPr>
              <a:t>行</a:t>
            </a:r>
            <a:r>
              <a:rPr lang="zh-CN" altLang="en-US" sz="2800"/>
              <a:t>道迟迟，</a:t>
            </a:r>
            <a:r>
              <a:rPr lang="zh-CN" altLang="en-US" sz="2800">
                <a:solidFill>
                  <a:srgbClr val="FF0000"/>
                </a:solidFill>
              </a:rPr>
              <a:t>载</a:t>
            </a:r>
            <a:r>
              <a:rPr lang="zh-CN" altLang="en-US" sz="2800"/>
              <a:t>渴载饥。</a:t>
            </a:r>
            <a:endParaRPr lang="zh-CN" altLang="en-US" sz="2800"/>
          </a:p>
          <a:p>
            <a:endParaRPr lang="zh-CN" altLang="en-US" sz="2800"/>
          </a:p>
          <a:p>
            <a:r>
              <a:rPr lang="zh-CN" altLang="en-US" sz="2800"/>
              <a:t>我心伤悲，莫知我哀！</a:t>
            </a:r>
            <a:endParaRPr lang="zh-CN" altLang="en-US" sz="2800"/>
          </a:p>
        </p:txBody>
      </p:sp>
      <p:sp>
        <p:nvSpPr>
          <p:cNvPr id="3" name="文本框 2"/>
          <p:cNvSpPr txBox="1"/>
          <p:nvPr/>
        </p:nvSpPr>
        <p:spPr>
          <a:xfrm>
            <a:off x="6184265" y="2191385"/>
            <a:ext cx="192468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>
                <a:solidFill>
                  <a:srgbClr val="FF0000"/>
                </a:solidFill>
              </a:rPr>
              <a:t>yù     fēi</a:t>
            </a:r>
            <a:endParaRPr lang="zh-CN" altLang="en-US" sz="3200">
              <a:solidFill>
                <a:srgbClr val="FF0000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6125210" y="1247775"/>
            <a:ext cx="114744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>
                <a:solidFill>
                  <a:srgbClr val="FF0000"/>
                </a:solidFill>
              </a:rPr>
              <a:t>   yī</a:t>
            </a:r>
            <a:endParaRPr lang="zh-CN" altLang="en-US" sz="3600">
              <a:solidFill>
                <a:srgbClr val="FF0000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6231255" y="3030855"/>
            <a:ext cx="183070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>
                <a:solidFill>
                  <a:srgbClr val="FF0000"/>
                </a:solidFill>
              </a:rPr>
              <a:t>zài</a:t>
            </a:r>
            <a:endParaRPr lang="zh-CN" altLang="en-US" sz="3200">
              <a:solidFill>
                <a:srgbClr val="FF0000"/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835025" y="3030855"/>
            <a:ext cx="139636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/>
              <a:t> </a:t>
            </a:r>
            <a:r>
              <a:rPr lang="zh-CN" altLang="en-US" sz="3200">
                <a:solidFill>
                  <a:srgbClr val="FF0000"/>
                </a:solidFill>
              </a:rPr>
              <a:t> xíng</a:t>
            </a:r>
            <a:endParaRPr lang="zh-CN" altLang="en-US" sz="3200">
              <a:solidFill>
                <a:srgbClr val="FF0000"/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983615" y="1350645"/>
            <a:ext cx="908685" cy="64516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3600">
                <a:solidFill>
                  <a:srgbClr val="FF0000"/>
                </a:solidFill>
                <a:sym typeface="+mn-ea"/>
              </a:rPr>
              <a:t>    yǐ </a:t>
            </a:r>
            <a:endParaRPr lang="zh-CN" altLang="en-US" sz="3600">
              <a:solidFill>
                <a:srgbClr val="FF0000"/>
              </a:solidFill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270510" y="215265"/>
            <a:ext cx="196088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2800" b="1">
                <a:solidFill>
                  <a:srgbClr val="7030A0"/>
                </a:solidFill>
                <a:uFillTx/>
                <a:sym typeface="+mn-ea"/>
              </a:rPr>
              <a:t>读准字音： </a:t>
            </a:r>
            <a:endParaRPr lang="zh-CN" altLang="en-US" sz="2800" b="1">
              <a:solidFill>
                <a:srgbClr val="7030A0"/>
              </a:solidFill>
              <a:uFillTx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文本框 99"/>
          <p:cNvSpPr txBox="1"/>
          <p:nvPr/>
        </p:nvSpPr>
        <p:spPr>
          <a:xfrm>
            <a:off x="2861442" y="625692"/>
            <a:ext cx="5080000" cy="41783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 algn="ctr">
              <a:lnSpc>
                <a:spcPct val="130000"/>
              </a:lnSpc>
            </a:pPr>
            <a:r>
              <a:rPr lang="zh-CN" sz="32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楷体" panose="02010609060101010101" pitchFamily="49" charset="-122"/>
              </a:rPr>
              <a:t>采薇（节选）</a:t>
            </a:r>
            <a:endParaRPr lang="zh-CN" sz="3200" b="1" dirty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  <a:cs typeface="楷体" panose="02010609060101010101" pitchFamily="49" charset="-122"/>
            </a:endParaRPr>
          </a:p>
          <a:p>
            <a:pPr algn="ctr"/>
            <a:r>
              <a:rPr lang="zh-CN" sz="32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昔我</a:t>
            </a:r>
            <a:r>
              <a:rPr lang="zh-CN" sz="32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/</a:t>
            </a:r>
            <a:r>
              <a:rPr lang="zh-CN" sz="32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往矣，杨柳</a:t>
            </a:r>
            <a:r>
              <a:rPr lang="zh-CN" sz="32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/</a:t>
            </a:r>
            <a:r>
              <a:rPr lang="zh-CN" sz="32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依依。</a:t>
            </a:r>
            <a:endParaRPr lang="zh-CN" sz="3200" b="1" dirty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 algn="ctr"/>
            <a:endParaRPr lang="zh-CN" sz="3200" b="1" dirty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 algn="ctr"/>
            <a:r>
              <a:rPr lang="zh-CN" sz="32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今我</a:t>
            </a:r>
            <a:r>
              <a:rPr lang="zh-CN" sz="32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/</a:t>
            </a:r>
            <a:r>
              <a:rPr lang="zh-CN" sz="32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来思，雨雪</a:t>
            </a:r>
            <a:r>
              <a:rPr lang="zh-CN" sz="32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/</a:t>
            </a:r>
            <a:r>
              <a:rPr lang="zh-CN" sz="32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霏霏。</a:t>
            </a:r>
            <a:endParaRPr lang="zh-CN" sz="3200" b="1" dirty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 algn="ctr"/>
            <a:endParaRPr lang="zh-CN" sz="3200" b="1" dirty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 algn="ctr"/>
            <a:r>
              <a:rPr lang="zh-CN" sz="32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行道</a:t>
            </a:r>
            <a:r>
              <a:rPr lang="zh-CN" sz="32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/</a:t>
            </a:r>
            <a:r>
              <a:rPr lang="zh-CN" sz="32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迟迟</a:t>
            </a:r>
            <a:r>
              <a:rPr lang="zh-CN" sz="3200" b="1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，</a:t>
            </a:r>
            <a:r>
              <a:rPr lang="zh-CN" altLang="zh-CN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载渴</a:t>
            </a:r>
            <a:r>
              <a:rPr lang="en-US" altLang="zh-CN" sz="32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/</a:t>
            </a:r>
            <a:r>
              <a:rPr lang="zh-CN" altLang="zh-CN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载饥</a:t>
            </a:r>
            <a:r>
              <a:rPr lang="zh-CN" sz="3200" b="1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。</a:t>
            </a:r>
            <a:endParaRPr lang="zh-CN" sz="3200" b="1" dirty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 algn="ctr"/>
            <a:endParaRPr lang="zh-CN" sz="3200" b="1" dirty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 algn="ctr"/>
            <a:r>
              <a:rPr lang="zh-CN" sz="32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我心</a:t>
            </a:r>
            <a:r>
              <a:rPr lang="zh-CN" sz="32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/</a:t>
            </a:r>
            <a:r>
              <a:rPr lang="zh-CN" sz="32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伤悲，莫知</a:t>
            </a:r>
            <a:r>
              <a:rPr lang="zh-CN" sz="32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/</a:t>
            </a:r>
            <a:r>
              <a:rPr lang="zh-CN" sz="32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我</a:t>
            </a:r>
            <a:r>
              <a:rPr lang="zh-CN" sz="3200" b="1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哀</a:t>
            </a:r>
            <a:r>
              <a:rPr lang="zh-CN" altLang="en-US" sz="3200" b="1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！</a:t>
            </a:r>
            <a:endParaRPr lang="zh-CN" altLang="en-US" sz="3200" b="1" dirty="0" smtClean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95910" y="285750"/>
            <a:ext cx="373443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>
                <a:sym typeface="+mn-ea"/>
              </a:rPr>
              <a:t>【朗读节奏划分】：</a:t>
            </a:r>
            <a:endParaRPr lang="zh-CN" altLang="en-US" sz="3200">
              <a:sym typeface="+mn-ea"/>
            </a:endParaRPr>
          </a:p>
        </p:txBody>
      </p:sp>
      <p:sp>
        <p:nvSpPr>
          <p:cNvPr id="4" name="同心圆 3"/>
          <p:cNvSpPr/>
          <p:nvPr/>
        </p:nvSpPr>
        <p:spPr>
          <a:xfrm>
            <a:off x="8388350" y="4612640"/>
            <a:ext cx="437515" cy="342265"/>
          </a:xfrm>
          <a:prstGeom prst="don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>
                <a:solidFill>
                  <a:schemeClr val="tx1"/>
                </a:solidFill>
              </a:rPr>
              <a:t>朗读</a:t>
            </a:r>
            <a:endParaRPr lang="zh-CN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图片 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 t="27058" b="20351"/>
          <a:stretch>
            <a:fillRect/>
          </a:stretch>
        </p:blipFill>
        <p:spPr>
          <a:xfrm>
            <a:off x="1801813" y="1836738"/>
            <a:ext cx="3532187" cy="18605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7F7F5">
                  <a:alpha val="100000"/>
                </a:srgbClr>
              </a:clrFrom>
              <a:clrTo>
                <a:srgbClr val="F7F7F5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86575" y="1837052"/>
            <a:ext cx="2150110" cy="2946400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12292" name="文本框 4"/>
          <p:cNvSpPr txBox="1"/>
          <p:nvPr/>
        </p:nvSpPr>
        <p:spPr>
          <a:xfrm>
            <a:off x="2527300" y="1920875"/>
            <a:ext cx="2524125" cy="15684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3200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昔我往矣，</a:t>
            </a:r>
            <a:endParaRPr lang="zh-CN" altLang="zh-CN" sz="3200" b="1" dirty="0">
              <a:latin typeface="楷体" panose="02010609060101010101" pitchFamily="49" charset="-122"/>
              <a:ea typeface="楷体" panose="02010609060101010101" pitchFamily="49" charset="-122"/>
              <a:sym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zh-CN" sz="3200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杨柳依依。</a:t>
            </a:r>
            <a:endParaRPr lang="zh-CN" altLang="en-US" sz="3200" b="1" dirty="0">
              <a:latin typeface="楷体" panose="02010609060101010101" pitchFamily="49" charset="-122"/>
              <a:ea typeface="楷体" panose="02010609060101010101" pitchFamily="49" charset="-122"/>
              <a:sym typeface="宋体" panose="02010600030101010101" pitchFamily="2" charset="-122"/>
            </a:endParaRPr>
          </a:p>
        </p:txBody>
      </p:sp>
      <p:sp>
        <p:nvSpPr>
          <p:cNvPr id="8" name="椭圆 7"/>
          <p:cNvSpPr/>
          <p:nvPr/>
        </p:nvSpPr>
        <p:spPr>
          <a:xfrm>
            <a:off x="2578100" y="2170113"/>
            <a:ext cx="503238" cy="50482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线形标注 1 9"/>
          <p:cNvSpPr/>
          <p:nvPr/>
        </p:nvSpPr>
        <p:spPr>
          <a:xfrm>
            <a:off x="3563938" y="700088"/>
            <a:ext cx="2663825" cy="584200"/>
          </a:xfrm>
          <a:prstGeom prst="borderCallout1">
            <a:avLst>
              <a:gd name="adj1" fmla="val 54960"/>
              <a:gd name="adj2" fmla="val -2751"/>
              <a:gd name="adj3" fmla="val 240074"/>
              <a:gd name="adj4" fmla="val -26572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仿宋" panose="02010600040101010101" charset="-122"/>
                <a:ea typeface="华文仿宋" panose="02010600040101010101" charset="-122"/>
                <a:cs typeface="+mn-cs"/>
                <a:sym typeface="+mn-ea"/>
              </a:rPr>
              <a:t>从前，文中指出征时。</a:t>
            </a:r>
            <a:endParaRPr kumimoji="0" lang="zh-CN" altLang="en-US" sz="2000" b="1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华文仿宋" panose="02010600040101010101" charset="-122"/>
              <a:ea typeface="华文仿宋" panose="02010600040101010101" charset="-122"/>
              <a:cs typeface="+mn-cs"/>
            </a:endParaRPr>
          </a:p>
        </p:txBody>
      </p:sp>
      <p:sp>
        <p:nvSpPr>
          <p:cNvPr id="13" name="椭圆 12"/>
          <p:cNvSpPr/>
          <p:nvPr/>
        </p:nvSpPr>
        <p:spPr>
          <a:xfrm>
            <a:off x="3402013" y="2178050"/>
            <a:ext cx="503238" cy="50482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线形标注 1 13"/>
          <p:cNvSpPr/>
          <p:nvPr/>
        </p:nvSpPr>
        <p:spPr>
          <a:xfrm>
            <a:off x="5334000" y="1587500"/>
            <a:ext cx="2549525" cy="582613"/>
          </a:xfrm>
          <a:prstGeom prst="borderCallout1">
            <a:avLst>
              <a:gd name="adj1" fmla="val 13057"/>
              <a:gd name="adj2" fmla="val -2726"/>
              <a:gd name="adj3" fmla="val 92646"/>
              <a:gd name="adj4" fmla="val -56399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+mn-ea"/>
              </a:rPr>
              <a:t>去，离开。文中指当初去从军。</a:t>
            </a:r>
            <a:endParaRPr kumimoji="0" lang="zh-CN" altLang="en-US" sz="2000" b="1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华文仿宋" panose="02010600040101010101" charset="-122"/>
              <a:ea typeface="华文仿宋" panose="02010600040101010101" charset="-122"/>
              <a:cs typeface="+mn-cs"/>
              <a:sym typeface="+mn-ea"/>
            </a:endParaRPr>
          </a:p>
        </p:txBody>
      </p:sp>
      <p:sp>
        <p:nvSpPr>
          <p:cNvPr id="17" name="椭圆 16"/>
          <p:cNvSpPr/>
          <p:nvPr/>
        </p:nvSpPr>
        <p:spPr>
          <a:xfrm>
            <a:off x="3400425" y="2822575"/>
            <a:ext cx="882650" cy="61277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9" name="线形标注 2(无边框) 18"/>
          <p:cNvSpPr/>
          <p:nvPr/>
        </p:nvSpPr>
        <p:spPr>
          <a:xfrm>
            <a:off x="5420995" y="3435033"/>
            <a:ext cx="1644650" cy="1141413"/>
          </a:xfrm>
          <a:prstGeom prst="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20959"/>
              <a:gd name="adj6" fmla="val -73591"/>
            </a:avLst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仿宋" panose="02010600040101010101" charset="-122"/>
                <a:ea typeface="华文仿宋" panose="02010600040101010101" charset="-122"/>
                <a:cs typeface="+mn-cs"/>
                <a:sym typeface="+mn-ea"/>
              </a:rPr>
              <a:t>形容柳丝轻柔、随风摇曳的样子。</a:t>
            </a:r>
            <a:endParaRPr kumimoji="0" lang="zh-CN" altLang="en-US" sz="2000" b="1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华文仿宋" panose="02010600040101010101" charset="-122"/>
              <a:ea typeface="华文仿宋" panose="02010600040101010101" charset="-122"/>
              <a:cs typeface="+mn-cs"/>
              <a:sym typeface="+mn-ea"/>
            </a:endParaRPr>
          </a:p>
        </p:txBody>
      </p:sp>
      <p:sp>
        <p:nvSpPr>
          <p:cNvPr id="2" name="椭圆 1"/>
          <p:cNvSpPr/>
          <p:nvPr/>
        </p:nvSpPr>
        <p:spPr>
          <a:xfrm>
            <a:off x="3841433" y="2178050"/>
            <a:ext cx="503238" cy="50482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5" name="直接箭头连接符 4"/>
          <p:cNvCxnSpPr>
            <a:stCxn id="2" idx="6"/>
          </p:cNvCxnSpPr>
          <p:nvPr/>
        </p:nvCxnSpPr>
        <p:spPr>
          <a:xfrm>
            <a:off x="4345305" y="2430780"/>
            <a:ext cx="1162685" cy="2844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本框 5"/>
          <p:cNvSpPr txBox="1"/>
          <p:nvPr/>
        </p:nvSpPr>
        <p:spPr>
          <a:xfrm>
            <a:off x="5735955" y="2488565"/>
            <a:ext cx="150177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/>
              <a:t>语气助词</a:t>
            </a:r>
            <a:endParaRPr lang="zh-CN" altLang="en-US" sz="2400" b="1"/>
          </a:p>
        </p:txBody>
      </p:sp>
      <p:sp>
        <p:nvSpPr>
          <p:cNvPr id="11" name="文本框 10"/>
          <p:cNvSpPr txBox="1"/>
          <p:nvPr/>
        </p:nvSpPr>
        <p:spPr>
          <a:xfrm>
            <a:off x="144780" y="3175635"/>
            <a:ext cx="1101090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2400" b="1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sym typeface="+mn-ea"/>
              </a:rPr>
              <a:t>译文：</a:t>
            </a:r>
            <a:endParaRPr lang="zh-CN" altLang="en-US" sz="2400" b="1">
              <a:gradFill>
                <a:gsLst>
                  <a:gs pos="0">
                    <a:srgbClr val="7B32B2"/>
                  </a:gs>
                  <a:gs pos="100000">
                    <a:srgbClr val="401A5D"/>
                  </a:gs>
                </a:gsLst>
                <a:lin scaled="0"/>
              </a:gradFill>
              <a:sym typeface="+mn-ea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268605" y="3697605"/>
            <a:ext cx="4963160" cy="829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400" b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sym typeface="+mn-ea"/>
              </a:rPr>
              <a:t>回想当初我随军出征时，（正是春天）杨柳依依随风吹拂。</a:t>
            </a:r>
            <a:endParaRPr lang="zh-CN" altLang="en-US" sz="2400" b="1">
              <a:ln>
                <a:noFill/>
              </a:ln>
              <a:solidFill>
                <a:srgbClr val="FF0000"/>
              </a:solidFill>
              <a:effectLst/>
              <a:uLnTx/>
              <a:uFillTx/>
              <a:sym typeface="+mn-ea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268605" y="403225"/>
            <a:ext cx="225869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>
                <a:solidFill>
                  <a:srgbClr val="002060"/>
                </a:solidFill>
              </a:rPr>
              <a:t>理解我能行</a:t>
            </a:r>
            <a:endParaRPr lang="zh-CN" altLang="en-US" sz="280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10" grpId="0" bldLvl="0" animBg="1"/>
      <p:bldP spid="13" grpId="0" bldLvl="0" animBg="1"/>
      <p:bldP spid="14" grpId="0" bldLvl="0" animBg="1"/>
      <p:bldP spid="17" grpId="0" bldLvl="0" animBg="1"/>
      <p:bldP spid="19" grpId="0" bldLvl="0" animBg="1"/>
      <p:bldP spid="2" grpId="0" bldLvl="0" animBg="1"/>
      <p:bldP spid="6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图片 2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88" y="1149350"/>
            <a:ext cx="5057775" cy="37941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15" name="图片 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 t="27058" b="20351"/>
          <a:stretch>
            <a:fillRect/>
          </a:stretch>
        </p:blipFill>
        <p:spPr>
          <a:xfrm>
            <a:off x="3832225" y="1762125"/>
            <a:ext cx="3532188" cy="18605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316" name="文本框 4"/>
          <p:cNvSpPr txBox="1"/>
          <p:nvPr/>
        </p:nvSpPr>
        <p:spPr>
          <a:xfrm>
            <a:off x="4559300" y="1844675"/>
            <a:ext cx="2522538" cy="15684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3200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今我来思，雨雪霏霏。</a:t>
            </a:r>
            <a:endParaRPr lang="zh-CN" altLang="en-US" sz="3200" b="1" dirty="0">
              <a:latin typeface="楷体" panose="02010609060101010101" pitchFamily="49" charset="-122"/>
              <a:ea typeface="楷体" panose="02010609060101010101" pitchFamily="49" charset="-122"/>
              <a:sym typeface="宋体" panose="02010600030101010101" pitchFamily="2" charset="-122"/>
            </a:endParaRPr>
          </a:p>
        </p:txBody>
      </p:sp>
      <p:sp>
        <p:nvSpPr>
          <p:cNvPr id="10" name="线形标注 1 9"/>
          <p:cNvSpPr/>
          <p:nvPr/>
        </p:nvSpPr>
        <p:spPr>
          <a:xfrm>
            <a:off x="2349500" y="1577975"/>
            <a:ext cx="1482725" cy="650875"/>
          </a:xfrm>
          <a:prstGeom prst="borderCallout1">
            <a:avLst>
              <a:gd name="adj1" fmla="val 107429"/>
              <a:gd name="adj2" fmla="val 45505"/>
              <a:gd name="adj3" fmla="val 175659"/>
              <a:gd name="adj4" fmla="val 220890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仿宋" panose="02010600040101010101" charset="-122"/>
                <a:ea typeface="华文仿宋" panose="02010600040101010101" charset="-122"/>
                <a:cs typeface="+mn-cs"/>
                <a:sym typeface="+mn-ea"/>
              </a:rPr>
              <a:t>雪花飘舞的样子。</a:t>
            </a:r>
            <a:endParaRPr kumimoji="0" lang="zh-CN" altLang="en-US" sz="2000" b="1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华文仿宋" panose="02010600040101010101" charset="-122"/>
              <a:ea typeface="华文仿宋" panose="02010600040101010101" charset="-122"/>
              <a:cs typeface="+mn-cs"/>
              <a:sym typeface="+mn-ea"/>
            </a:endParaRPr>
          </a:p>
        </p:txBody>
      </p:sp>
      <p:sp>
        <p:nvSpPr>
          <p:cNvPr id="13" name="椭圆 12"/>
          <p:cNvSpPr/>
          <p:nvPr/>
        </p:nvSpPr>
        <p:spPr>
          <a:xfrm>
            <a:off x="5446078" y="2074863"/>
            <a:ext cx="503238" cy="50482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" name="椭圆 16"/>
          <p:cNvSpPr/>
          <p:nvPr/>
        </p:nvSpPr>
        <p:spPr>
          <a:xfrm>
            <a:off x="4559300" y="2740025"/>
            <a:ext cx="882650" cy="61277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5441950" y="2740025"/>
            <a:ext cx="882650" cy="61277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线形标注 1 11"/>
          <p:cNvSpPr/>
          <p:nvPr/>
        </p:nvSpPr>
        <p:spPr>
          <a:xfrm>
            <a:off x="6659563" y="1058863"/>
            <a:ext cx="2089150" cy="650875"/>
          </a:xfrm>
          <a:prstGeom prst="borderCallout1">
            <a:avLst>
              <a:gd name="adj1" fmla="val 66541"/>
              <a:gd name="adj2" fmla="val -2207"/>
              <a:gd name="adj3" fmla="val 144206"/>
              <a:gd name="adj4" fmla="val -2583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仿宋" panose="02010600040101010101" charset="-122"/>
                <a:ea typeface="华文仿宋" panose="02010600040101010101" charset="-122"/>
                <a:cs typeface="+mn-cs"/>
                <a:sym typeface="+mn-ea"/>
              </a:rPr>
              <a:t>句末语气词，没有实在意义。</a:t>
            </a:r>
            <a:endParaRPr kumimoji="0" lang="zh-CN" altLang="en-US" sz="2000" b="1" i="0" u="none" strike="noStrike" kern="1200" cap="none" spc="0" normalizeH="0" baseline="0" noProof="1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华文仿宋" panose="02010600040101010101" charset="-122"/>
              <a:ea typeface="华文仿宋" panose="02010600040101010101" charset="-122"/>
              <a:cs typeface="+mn-cs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873885" y="349250"/>
            <a:ext cx="4354195" cy="891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sym typeface="+mn-ea"/>
              </a:rPr>
              <a:t>如今我回来路途中，已经是大雪纷纷满天飞舞</a:t>
            </a:r>
            <a:r>
              <a:rPr lang="zh-CN" altLang="en-US" sz="2800" b="1">
                <a:solidFill>
                  <a:srgbClr val="FF0000"/>
                </a:solidFill>
              </a:rPr>
              <a:t>的冬天</a:t>
            </a:r>
            <a:endParaRPr lang="zh-CN" altLang="en-US" sz="2800" b="1">
              <a:solidFill>
                <a:srgbClr val="FF0000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53060" y="349250"/>
            <a:ext cx="1101090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2400" b="1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sym typeface="+mn-ea"/>
              </a:rPr>
              <a:t>译文：</a:t>
            </a:r>
            <a:endParaRPr lang="zh-CN" altLang="en-US" sz="2400" b="1">
              <a:gradFill>
                <a:gsLst>
                  <a:gs pos="0">
                    <a:srgbClr val="7B32B2"/>
                  </a:gs>
                  <a:gs pos="100000">
                    <a:srgbClr val="401A5D"/>
                  </a:gs>
                </a:gsLst>
                <a:lin scaled="0"/>
              </a:gradFill>
              <a:sym typeface="+mn-ea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6101080" y="3723640"/>
            <a:ext cx="2647950" cy="11290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2000" b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sym typeface="+mn-ea"/>
              </a:rPr>
              <a:t>指下雪。“雨”这里读（yù），动词，下。</a:t>
            </a:r>
            <a:endParaRPr lang="zh-CN" altLang="en-US" sz="2000" b="1">
              <a:ln>
                <a:noFill/>
              </a:ln>
              <a:solidFill>
                <a:srgbClr val="FF0000"/>
              </a:solidFill>
              <a:effectLst/>
              <a:uLnTx/>
              <a:uFillTx/>
              <a:sym typeface="+mn-ea"/>
            </a:endParaRPr>
          </a:p>
        </p:txBody>
      </p:sp>
      <p:cxnSp>
        <p:nvCxnSpPr>
          <p:cNvPr id="6" name="直接箭头连接符 5"/>
          <p:cNvCxnSpPr>
            <a:stCxn id="17" idx="5"/>
          </p:cNvCxnSpPr>
          <p:nvPr/>
        </p:nvCxnSpPr>
        <p:spPr>
          <a:xfrm>
            <a:off x="5312410" y="3263265"/>
            <a:ext cx="771525" cy="6762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椭圆 3"/>
          <p:cNvSpPr/>
          <p:nvPr/>
        </p:nvSpPr>
        <p:spPr>
          <a:xfrm>
            <a:off x="5949633" y="2074863"/>
            <a:ext cx="503238" cy="50482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7" name="直接箭头连接符 6"/>
          <p:cNvCxnSpPr>
            <a:stCxn id="13" idx="1"/>
          </p:cNvCxnSpPr>
          <p:nvPr/>
        </p:nvCxnSpPr>
        <p:spPr>
          <a:xfrm flipH="1">
            <a:off x="3707765" y="2148840"/>
            <a:ext cx="1812290" cy="143065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/>
        </p:nvSpPr>
        <p:spPr>
          <a:xfrm>
            <a:off x="3161030" y="3757295"/>
            <a:ext cx="141097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</a:rPr>
              <a:t>归来</a:t>
            </a:r>
            <a:endParaRPr lang="zh-CN" altLang="en-US" sz="2800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  <p:bldP spid="13" grpId="0" bldLvl="0" animBg="1"/>
      <p:bldP spid="17" grpId="0" bldLvl="0" animBg="1"/>
      <p:bldP spid="11" grpId="0" bldLvl="0" animBg="1"/>
      <p:bldP spid="12" grpId="0" bldLvl="0" animBg="1"/>
      <p:bldP spid="2" grpId="0"/>
      <p:bldP spid="3" grpId="0"/>
      <p:bldP spid="5" grpId="0" animBg="1"/>
      <p:bldP spid="4" grpId="0" bldLvl="0" animBg="1"/>
      <p:bldP spid="4" grpId="1" animBg="1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图片 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 t="27058" b="20351"/>
          <a:stretch>
            <a:fillRect/>
          </a:stretch>
        </p:blipFill>
        <p:spPr>
          <a:xfrm>
            <a:off x="1801813" y="1836738"/>
            <a:ext cx="3532187" cy="18605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7F7F5">
                  <a:alpha val="100000"/>
                </a:srgbClr>
              </a:clrFrom>
              <a:clrTo>
                <a:srgbClr val="F7F7F5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00850" y="1837052"/>
            <a:ext cx="2150110" cy="2946400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15364" name="文本框 4"/>
          <p:cNvSpPr txBox="1"/>
          <p:nvPr/>
        </p:nvSpPr>
        <p:spPr>
          <a:xfrm>
            <a:off x="2527300" y="1920875"/>
            <a:ext cx="2524125" cy="15684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3200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行道迟迟，载渴载饥。</a:t>
            </a:r>
            <a:endParaRPr lang="zh-CN" altLang="zh-CN" sz="3200" b="1" dirty="0">
              <a:latin typeface="楷体" panose="02010609060101010101" pitchFamily="49" charset="-122"/>
              <a:ea typeface="楷体" panose="02010609060101010101" pitchFamily="49" charset="-122"/>
              <a:sym typeface="宋体" panose="02010600030101010101" pitchFamily="2" charset="-122"/>
            </a:endParaRPr>
          </a:p>
        </p:txBody>
      </p:sp>
      <p:sp>
        <p:nvSpPr>
          <p:cNvPr id="13" name="椭圆 12"/>
          <p:cNvSpPr/>
          <p:nvPr/>
        </p:nvSpPr>
        <p:spPr>
          <a:xfrm>
            <a:off x="3402013" y="2178050"/>
            <a:ext cx="881063" cy="49688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线形标注 1 13"/>
          <p:cNvSpPr/>
          <p:nvPr/>
        </p:nvSpPr>
        <p:spPr>
          <a:xfrm>
            <a:off x="5997575" y="1438275"/>
            <a:ext cx="1808163" cy="739775"/>
          </a:xfrm>
          <a:prstGeom prst="borderCallout1">
            <a:avLst>
              <a:gd name="adj1" fmla="val 13057"/>
              <a:gd name="adj2" fmla="val -2726"/>
              <a:gd name="adj3" fmla="val 99673"/>
              <a:gd name="adj4" fmla="val -102423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+mn-ea"/>
              </a:rPr>
              <a:t>迟缓的样子</a:t>
            </a:r>
            <a:r>
              <a:rPr kumimoji="0" lang="zh-CN" altLang="en-US" sz="2000" b="0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+mn-ea"/>
              </a:rPr>
              <a:t>。</a:t>
            </a:r>
            <a:endParaRPr kumimoji="0" lang="zh-CN" altLang="en-US" sz="2000" b="1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华文仿宋" panose="02010600040101010101" charset="-122"/>
              <a:ea typeface="华文仿宋" panose="02010600040101010101" charset="-122"/>
              <a:cs typeface="+mn-cs"/>
              <a:sym typeface="+mn-ea"/>
            </a:endParaRPr>
          </a:p>
        </p:txBody>
      </p:sp>
      <p:sp>
        <p:nvSpPr>
          <p:cNvPr id="19" name="线形标注 2(无边框) 18"/>
          <p:cNvSpPr/>
          <p:nvPr/>
        </p:nvSpPr>
        <p:spPr>
          <a:xfrm>
            <a:off x="4283710" y="3593148"/>
            <a:ext cx="1819275" cy="908050"/>
          </a:xfrm>
          <a:prstGeom prst="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20959"/>
              <a:gd name="adj6" fmla="val -73591"/>
            </a:avLst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1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+mn-ea"/>
              </a:rPr>
              <a:t>又。</a:t>
            </a:r>
            <a:endParaRPr kumimoji="0" lang="zh-CN" altLang="en-US" sz="3200" b="1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华文仿宋" panose="02010600040101010101" charset="-122"/>
              <a:ea typeface="华文仿宋" panose="02010600040101010101" charset="-122"/>
              <a:cs typeface="+mn-cs"/>
              <a:sym typeface="+mn-ea"/>
            </a:endParaRPr>
          </a:p>
        </p:txBody>
      </p:sp>
      <p:sp>
        <p:nvSpPr>
          <p:cNvPr id="7" name="椭圆 6"/>
          <p:cNvSpPr/>
          <p:nvPr/>
        </p:nvSpPr>
        <p:spPr>
          <a:xfrm>
            <a:off x="2597468" y="2931795"/>
            <a:ext cx="503238" cy="50323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362585" y="383540"/>
            <a:ext cx="1101090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2400" b="1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sym typeface="+mn-ea"/>
              </a:rPr>
              <a:t>译文：</a:t>
            </a:r>
            <a:endParaRPr lang="zh-CN" altLang="en-US" sz="2400" b="1">
              <a:gradFill>
                <a:gsLst>
                  <a:gs pos="0">
                    <a:srgbClr val="7B32B2"/>
                  </a:gs>
                  <a:gs pos="100000">
                    <a:srgbClr val="401A5D"/>
                  </a:gs>
                </a:gsLst>
                <a:lin scaled="0"/>
              </a:gradFill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617980" y="491490"/>
            <a:ext cx="401701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sym typeface="+mn-ea"/>
              </a:rPr>
              <a:t>道路泥泞难以行走，又饥又渴非常劳累。</a:t>
            </a:r>
            <a:endParaRPr lang="zh-CN" altLang="en-US" sz="2400" b="1">
              <a:ln>
                <a:noFill/>
              </a:ln>
              <a:solidFill>
                <a:srgbClr val="FF0000"/>
              </a:solidFill>
              <a:effectLst/>
              <a:uLnTx/>
              <a:uFillTx/>
              <a:sym typeface="+mn-ea"/>
            </a:endParaRPr>
          </a:p>
        </p:txBody>
      </p:sp>
      <p:sp>
        <p:nvSpPr>
          <p:cNvPr id="3" name="椭圆 2"/>
          <p:cNvSpPr/>
          <p:nvPr/>
        </p:nvSpPr>
        <p:spPr>
          <a:xfrm>
            <a:off x="3779838" y="2931795"/>
            <a:ext cx="503238" cy="50323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5" name="直接箭头连接符 4"/>
          <p:cNvCxnSpPr/>
          <p:nvPr/>
        </p:nvCxnSpPr>
        <p:spPr>
          <a:xfrm flipV="1">
            <a:off x="4192270" y="2931795"/>
            <a:ext cx="1442720" cy="3111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本框 5"/>
          <p:cNvSpPr txBox="1"/>
          <p:nvPr/>
        </p:nvSpPr>
        <p:spPr>
          <a:xfrm>
            <a:off x="5997575" y="2675255"/>
            <a:ext cx="163322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/>
              <a:t>饿</a:t>
            </a:r>
            <a:endParaRPr lang="zh-CN" altLang="en-US" sz="2800" b="1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ldLvl="0" animBg="1"/>
      <p:bldP spid="14" grpId="0" bldLvl="0" animBg="1"/>
      <p:bldP spid="19" grpId="0" bldLvl="0" animBg="1"/>
      <p:bldP spid="7" grpId="0" bldLvl="0" animBg="1"/>
      <p:bldP spid="11" grpId="0"/>
      <p:bldP spid="2" grpId="0"/>
      <p:bldP spid="3" grpId="2" animBg="1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图片 2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88" y="1149350"/>
            <a:ext cx="5057775" cy="37941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387" name="图片 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 t="27058" b="20351"/>
          <a:stretch>
            <a:fillRect/>
          </a:stretch>
        </p:blipFill>
        <p:spPr>
          <a:xfrm>
            <a:off x="3832225" y="1762125"/>
            <a:ext cx="3532188" cy="18605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388" name="文本框 4"/>
          <p:cNvSpPr txBox="1"/>
          <p:nvPr/>
        </p:nvSpPr>
        <p:spPr>
          <a:xfrm>
            <a:off x="4559300" y="1844675"/>
            <a:ext cx="2522538" cy="15684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3200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我心伤悲，莫知我哀！</a:t>
            </a:r>
            <a:endParaRPr lang="zh-CN" altLang="zh-CN" sz="3200" b="1" dirty="0">
              <a:latin typeface="楷体" panose="02010609060101010101" pitchFamily="49" charset="-122"/>
              <a:ea typeface="楷体" panose="02010609060101010101" pitchFamily="49" charset="-122"/>
              <a:sym typeface="宋体" panose="02010600030101010101" pitchFamily="2" charset="-122"/>
            </a:endParaRPr>
          </a:p>
        </p:txBody>
      </p:sp>
      <p:sp>
        <p:nvSpPr>
          <p:cNvPr id="13" name="椭圆 12"/>
          <p:cNvSpPr/>
          <p:nvPr/>
        </p:nvSpPr>
        <p:spPr>
          <a:xfrm>
            <a:off x="4608513" y="2794000"/>
            <a:ext cx="504825" cy="50482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485140" y="430530"/>
            <a:ext cx="1101090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2400" b="1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sym typeface="+mn-ea"/>
              </a:rPr>
              <a:t>译文：</a:t>
            </a:r>
            <a:endParaRPr lang="zh-CN" altLang="en-US" sz="2400" b="1">
              <a:gradFill>
                <a:gsLst>
                  <a:gs pos="0">
                    <a:srgbClr val="7B32B2"/>
                  </a:gs>
                  <a:gs pos="100000">
                    <a:srgbClr val="401A5D"/>
                  </a:gs>
                </a:gsLst>
                <a:lin scaled="0"/>
              </a:gradFill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727835" y="430530"/>
            <a:ext cx="403923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2400" b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sym typeface="+mn-ea"/>
              </a:rPr>
              <a:t>满心伤感悲切，我的哀痛谁能体会！</a:t>
            </a:r>
            <a:endParaRPr lang="zh-CN" altLang="en-US" sz="2400" b="1">
              <a:ln>
                <a:noFill/>
              </a:ln>
              <a:solidFill>
                <a:srgbClr val="FF0000"/>
              </a:solidFill>
              <a:effectLst/>
              <a:uLnTx/>
              <a:uFillTx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463925" y="3867785"/>
            <a:ext cx="175768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2400" b="1">
                <a:ln>
                  <a:noFill/>
                </a:ln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effectLst/>
                <a:uLnTx/>
                <a:uFillTx/>
                <a:sym typeface="+mn-ea"/>
              </a:rPr>
              <a:t>没有人。</a:t>
            </a:r>
            <a:endParaRPr lang="zh-CN" altLang="en-US" sz="2400" b="1">
              <a:ln>
                <a:noFill/>
              </a:ln>
              <a:gradFill>
                <a:gsLst>
                  <a:gs pos="0">
                    <a:srgbClr val="7B32B2"/>
                  </a:gs>
                  <a:gs pos="100000">
                    <a:srgbClr val="401A5D"/>
                  </a:gs>
                </a:gsLst>
                <a:lin scaled="0"/>
              </a:gradFill>
              <a:effectLst/>
              <a:uLnTx/>
              <a:uFillTx/>
              <a:sym typeface="+mn-ea"/>
            </a:endParaRPr>
          </a:p>
        </p:txBody>
      </p:sp>
      <p:cxnSp>
        <p:nvCxnSpPr>
          <p:cNvPr id="5" name="直接箭头连接符 4"/>
          <p:cNvCxnSpPr>
            <a:stCxn id="13" idx="4"/>
          </p:cNvCxnSpPr>
          <p:nvPr/>
        </p:nvCxnSpPr>
        <p:spPr>
          <a:xfrm flipH="1">
            <a:off x="4427855" y="3298825"/>
            <a:ext cx="433070" cy="56896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ldLvl="0" animBg="1"/>
      <p:bldP spid="11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文本框 2"/>
          <p:cNvSpPr txBox="1"/>
          <p:nvPr/>
        </p:nvSpPr>
        <p:spPr>
          <a:xfrm>
            <a:off x="227013" y="1438593"/>
            <a:ext cx="2478405" cy="175323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3600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昔我往矣，</a:t>
            </a:r>
            <a:endParaRPr lang="zh-CN" altLang="zh-CN" sz="3600" b="1" dirty="0">
              <a:latin typeface="楷体" panose="02010609060101010101" pitchFamily="49" charset="-122"/>
              <a:ea typeface="楷体" panose="02010609060101010101" pitchFamily="49" charset="-122"/>
              <a:sym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zh-CN" sz="3600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杨柳依依。</a:t>
            </a:r>
            <a:endParaRPr lang="zh-CN" altLang="en-US" sz="3600" b="1" dirty="0">
              <a:latin typeface="楷体" panose="02010609060101010101" pitchFamily="49" charset="-122"/>
              <a:ea typeface="楷体" panose="02010609060101010101" pitchFamily="49" charset="-122"/>
              <a:sym typeface="宋体" panose="02010600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778125" y="1529715"/>
            <a:ext cx="5892165" cy="341503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b="1" dirty="0">
                <a:solidFill>
                  <a:srgbClr val="FF0000"/>
                </a:solidFill>
                <a:latin typeface="Calibri" panose="020F0502020204030204" charset="0"/>
              </a:rPr>
              <a:t>    </a:t>
            </a:r>
            <a:r>
              <a:rPr lang="zh-CN" altLang="en-US" sz="2000" b="1" dirty="0">
                <a:solidFill>
                  <a:srgbClr val="FF0000"/>
                </a:solidFill>
                <a:latin typeface="Calibri" panose="020F0502020204030204" charset="0"/>
              </a:rPr>
              <a:t>“杨柳依依”点明出征的季节是春天,天气晴朗,春风轻轻地吹拂着。</a:t>
            </a:r>
            <a:endParaRPr lang="zh-CN" altLang="en-US" sz="2000" b="1" dirty="0">
              <a:solidFill>
                <a:srgbClr val="FF0000"/>
              </a:solidFill>
              <a:latin typeface="Calibri" panose="020F050202020403020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2000" b="1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Calibri" panose="020F0502020204030204" charset="0"/>
              </a:rPr>
              <a:t>“柳”在古诗中含有“留”的喻意。这两句短短八个字，写出了“我”去前线时的季节和当时亲人们依依不舍的场景。</a:t>
            </a:r>
            <a:r>
              <a:rPr lang="zh-CN" altLang="en-US" sz="2000" b="1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Calibri" panose="020F0502020204030204" charset="0"/>
                <a:sym typeface="+mn-ea"/>
              </a:rPr>
              <a:t>以乐景衬哀情，渲染昔日上路的依依不舍</a:t>
            </a:r>
            <a:endParaRPr lang="zh-CN" altLang="en-US" sz="2000" b="1" dirty="0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latin typeface="Calibri" panose="020F0502020204030204" charset="0"/>
            </a:endParaRPr>
          </a:p>
          <a:p>
            <a:pPr>
              <a:lnSpc>
                <a:spcPct val="150000"/>
              </a:lnSpc>
            </a:pPr>
            <a:endParaRPr lang="zh-CN" altLang="en-US" sz="2000" b="1" dirty="0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latin typeface="Calibri" panose="020F050202020403020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77825" y="116840"/>
            <a:ext cx="119824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sym typeface="+mn-ea"/>
              </a:rPr>
              <a:t>赏析</a:t>
            </a:r>
            <a:r>
              <a:rPr lang="zh-CN" altLang="en-US" sz="400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sym typeface="+mn-ea"/>
              </a:rPr>
              <a:t>：</a:t>
            </a:r>
            <a:endParaRPr lang="zh-CN" altLang="en-US" sz="4000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010535" y="501650"/>
            <a:ext cx="542671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>
                <a:solidFill>
                  <a:srgbClr val="7030A0"/>
                </a:solidFill>
              </a:rPr>
              <a:t>这句诗里,我们可以读出是什么季节，什么天气?</a:t>
            </a:r>
            <a:endParaRPr lang="zh-CN" altLang="en-US" sz="2400" b="1">
              <a:solidFill>
                <a:srgbClr val="7030A0"/>
              </a:solidFill>
            </a:endParaRPr>
          </a:p>
        </p:txBody>
      </p:sp>
      <p:cxnSp>
        <p:nvCxnSpPr>
          <p:cNvPr id="5" name="直接箭头连接符 4"/>
          <p:cNvCxnSpPr/>
          <p:nvPr/>
        </p:nvCxnSpPr>
        <p:spPr>
          <a:xfrm flipV="1">
            <a:off x="2242820" y="1203325"/>
            <a:ext cx="744855" cy="55626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2_Office 主题​​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2611</Words>
  <Application>WPS 演示</Application>
  <PresentationFormat>全屏显示(16:9)</PresentationFormat>
  <Paragraphs>189</Paragraphs>
  <Slides>18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37" baseType="lpstr">
      <vt:lpstr>Arial</vt:lpstr>
      <vt:lpstr>宋体</vt:lpstr>
      <vt:lpstr>Wingdings</vt:lpstr>
      <vt:lpstr>Comic Sans MS</vt:lpstr>
      <vt:lpstr>Times New Roman</vt:lpstr>
      <vt:lpstr>黑体</vt:lpstr>
      <vt:lpstr>Verdana</vt:lpstr>
      <vt:lpstr>Calibri</vt:lpstr>
      <vt:lpstr>华文彩云</vt:lpstr>
      <vt:lpstr>楷体</vt:lpstr>
      <vt:lpstr>华文仿宋</vt:lpstr>
      <vt:lpstr>微软雅黑</vt:lpstr>
      <vt:lpstr>Arial Unicode MS</vt:lpstr>
      <vt:lpstr>Calibri Light</vt:lpstr>
      <vt:lpstr>隶书</vt:lpstr>
      <vt:lpstr>仿宋</vt:lpstr>
      <vt:lpstr>华文新魏</vt:lpstr>
      <vt:lpstr>华文行楷</vt:lpstr>
      <vt:lpstr>2_Office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3588.pptx</dc:title>
  <dc:creator/>
  <cp:lastModifiedBy>Administrator</cp:lastModifiedBy>
  <cp:revision>138</cp:revision>
  <dcterms:created xsi:type="dcterms:W3CDTF">2017-03-17T02:28:00Z</dcterms:created>
  <dcterms:modified xsi:type="dcterms:W3CDTF">2020-04-22T06:56:55Z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2052-11.1.0.9584</vt:lpwstr>
  </property>
</Properties>
</file>