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258" r:id="rId3"/>
    <p:sldId id="381" r:id="rId5"/>
    <p:sldId id="382" r:id="rId6"/>
    <p:sldId id="389" r:id="rId7"/>
    <p:sldId id="388" r:id="rId8"/>
    <p:sldId id="387" r:id="rId9"/>
    <p:sldId id="386" r:id="rId10"/>
    <p:sldId id="390" r:id="rId11"/>
    <p:sldId id="384" r:id="rId12"/>
    <p:sldId id="383" r:id="rId13"/>
    <p:sldId id="391" r:id="rId14"/>
    <p:sldId id="337" r:id="rId15"/>
    <p:sldId id="393" r:id="rId16"/>
    <p:sldId id="395" r:id="rId17"/>
    <p:sldId id="342" r:id="rId18"/>
    <p:sldId id="377" r:id="rId19"/>
    <p:sldId id="368" r:id="rId20"/>
    <p:sldId id="369" r:id="rId21"/>
    <p:sldId id="338" r:id="rId22"/>
    <p:sldId id="370" r:id="rId23"/>
    <p:sldId id="268"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5" d="100"/>
          <a:sy n="105" d="100"/>
        </p:scale>
        <p:origin x="-228" y="-68"/>
      </p:cViewPr>
      <p:guideLst>
        <p:guide orient="horz" pos="1620"/>
        <p:guide pos="292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xfrm>
            <a:off x="685800" y="1143000"/>
            <a:ext cx="5486400" cy="3086100"/>
          </a:xfrm>
        </p:spPr>
      </p:sp>
      <p:sp>
        <p:nvSpPr>
          <p:cNvPr id="23554" name="备注占位符 2"/>
          <p:cNvSpPr>
            <a:spLocks noGrp="1"/>
          </p:cNvSpPr>
          <p:nvPr>
            <p:ph type="body"/>
          </p:nvPr>
        </p:nvSpPr>
        <p:spPr/>
        <p:txBody>
          <a:bodyPr lIns="91440" tIns="45720" rIns="91440" bIns="45720" anchor="t"/>
          <a:lstStyle/>
          <a:p>
            <a:pPr lvl="0"/>
            <a:endParaRPr lang="zh-CN" altLang="en-US"/>
          </a:p>
        </p:txBody>
      </p:sp>
      <p:sp>
        <p:nvSpPr>
          <p:cNvPr id="23555"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a:ea typeface="宋体" panose="02010600030101010101" pitchFamily="2" charset="-122"/>
              </a:rPr>
            </a:fld>
            <a:endParaRPr lang="zh-CN" altLang="en-US" sz="1200">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074" name="图片 19"/>
          <p:cNvPicPr>
            <a:picLocks noChangeAspect="1"/>
          </p:cNvPicPr>
          <p:nvPr userDrawn="1"/>
        </p:nvPicPr>
        <p:blipFill>
          <a:blip r:embed="rId2" cstate="print"/>
          <a:srcRect l="35432" t="6931" r="13818" b="58780"/>
          <a:stretch>
            <a:fillRect/>
          </a:stretch>
        </p:blipFill>
        <p:spPr>
          <a:xfrm rot="2963407">
            <a:off x="-992981" y="-502532"/>
            <a:ext cx="2326481" cy="2357850"/>
          </a:xfrm>
          <a:prstGeom prst="rect">
            <a:avLst/>
          </a:prstGeom>
          <a:noFill/>
          <a:ln w="9525">
            <a:noFill/>
          </a:ln>
        </p:spPr>
      </p:pic>
      <p:pic>
        <p:nvPicPr>
          <p:cNvPr id="3075" name="图片 20"/>
          <p:cNvPicPr>
            <a:picLocks noChangeAspect="1"/>
          </p:cNvPicPr>
          <p:nvPr userDrawn="1"/>
        </p:nvPicPr>
        <p:blipFill>
          <a:blip r:embed="rId2" cstate="print"/>
          <a:srcRect l="32651" t="6931" r="13818" b="58780"/>
          <a:stretch>
            <a:fillRect/>
          </a:stretch>
        </p:blipFill>
        <p:spPr>
          <a:xfrm rot="2963407" flipH="1">
            <a:off x="7233047" y="3537966"/>
            <a:ext cx="2253853" cy="2359040"/>
          </a:xfrm>
          <a:prstGeom prst="rect">
            <a:avLst/>
          </a:prstGeom>
          <a:noFill/>
          <a:ln w="9525">
            <a:noFill/>
          </a:ln>
        </p:spPr>
      </p:pic>
      <p:pic>
        <p:nvPicPr>
          <p:cNvPr id="3076" name="图片 21"/>
          <p:cNvPicPr>
            <a:picLocks noChangeAspect="1"/>
          </p:cNvPicPr>
          <p:nvPr userDrawn="1"/>
        </p:nvPicPr>
        <p:blipFill>
          <a:blip r:embed="rId3" cstate="print"/>
          <a:srcRect l="11545" t="62979" r="6584" b="10429"/>
          <a:stretch>
            <a:fillRect/>
          </a:stretch>
        </p:blipFill>
        <p:spPr>
          <a:xfrm>
            <a:off x="-139303" y="3409356"/>
            <a:ext cx="3564731" cy="17374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098" name="图片 19"/>
          <p:cNvPicPr>
            <a:picLocks noChangeAspect="1"/>
          </p:cNvPicPr>
          <p:nvPr userDrawn="1"/>
        </p:nvPicPr>
        <p:blipFill>
          <a:blip r:embed="rId2" cstate="print"/>
          <a:srcRect l="35432" t="6931" r="13818" b="58780"/>
          <a:stretch>
            <a:fillRect/>
          </a:stretch>
        </p:blipFill>
        <p:spPr>
          <a:xfrm rot="3563407">
            <a:off x="-483870" y="-301995"/>
            <a:ext cx="1165622" cy="1181307"/>
          </a:xfrm>
          <a:prstGeom prst="rect">
            <a:avLst/>
          </a:prstGeom>
          <a:noFill/>
          <a:ln w="9525">
            <a:noFill/>
          </a:ln>
        </p:spPr>
      </p:pic>
      <p:pic>
        <p:nvPicPr>
          <p:cNvPr id="4099" name="图片 20"/>
          <p:cNvPicPr>
            <a:picLocks noChangeAspect="1"/>
          </p:cNvPicPr>
          <p:nvPr userDrawn="1"/>
        </p:nvPicPr>
        <p:blipFill>
          <a:blip r:embed="rId3" cstate="print"/>
          <a:srcRect l="32651" t="6931" r="13818" b="58780"/>
          <a:stretch>
            <a:fillRect/>
          </a:stretch>
        </p:blipFill>
        <p:spPr>
          <a:xfrm rot="2963407" flipH="1">
            <a:off x="8291751" y="3797329"/>
            <a:ext cx="1864519" cy="1951776"/>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015"/>
            <a:ext cx="8229600" cy="857400"/>
          </a:xfrm>
          <a:prstGeom prst="rect">
            <a:avLst/>
          </a:prstGeom>
          <a:noFill/>
          <a:ln w="9525">
            <a:noFill/>
          </a:ln>
        </p:spPr>
        <p:txBody>
          <a:bodyPr lIns="91440" tIns="45720" rIns="91440" bIns="45720" anchor="ctr"/>
          <a:lstStyle/>
          <a:p>
            <a:pPr lvl="0" fontAlgn="auto"/>
            <a:r>
              <a:rPr lang="zh-CN" altLang="en-US" sz="5865" strike="noStrike" noProof="1"/>
              <a:t>单击此处编辑母版标题样式</a:t>
            </a:r>
            <a:endParaRPr lang="zh-CN" altLang="en-US" strike="noStrike" noProof="1"/>
          </a:p>
        </p:txBody>
      </p:sp>
      <p:sp>
        <p:nvSpPr>
          <p:cNvPr id="1027" name="文本占位符 2"/>
          <p:cNvSpPr>
            <a:spLocks noGrp="1"/>
          </p:cNvSpPr>
          <p:nvPr>
            <p:ph type="body"/>
          </p:nvPr>
        </p:nvSpPr>
        <p:spPr>
          <a:xfrm>
            <a:off x="457200" y="1200360"/>
            <a:ext cx="8229600" cy="3395066"/>
          </a:xfrm>
          <a:prstGeom prst="rect">
            <a:avLst/>
          </a:prstGeom>
          <a:noFill/>
          <a:ln w="9525">
            <a:noFill/>
          </a:ln>
        </p:spPr>
        <p:txBody>
          <a:bodyPr lIns="91440" tIns="45720" rIns="91440" bIns="45720" anchor="t"/>
          <a:lstStyle/>
          <a:p>
            <a:pPr lvl="0" indent="-342900" fontAlgn="auto"/>
            <a:r>
              <a:rPr lang="zh-CN" altLang="en-US" sz="4265" strike="noStrike" noProof="1"/>
              <a:t>单击此处编辑母版文本样式</a:t>
            </a:r>
            <a:endParaRPr lang="zh-CN" altLang="en-US" strike="noStrike" noProof="1"/>
          </a:p>
          <a:p>
            <a:pPr lvl="1" indent="-285750" fontAlgn="auto"/>
            <a:r>
              <a:rPr lang="zh-CN" altLang="en-US" sz="3735" strike="noStrike" noProof="1"/>
              <a:t>第二级</a:t>
            </a:r>
            <a:endParaRPr lang="zh-CN" altLang="en-US" strike="noStrike" noProof="1"/>
          </a:p>
          <a:p>
            <a:pPr lvl="2" indent="-228600" fontAlgn="auto"/>
            <a:r>
              <a:rPr lang="zh-CN" altLang="en-US" strike="noStrike" noProof="1"/>
              <a:t>第三级</a:t>
            </a:r>
            <a:endParaRPr lang="zh-CN" altLang="en-US" strike="noStrike" noProof="1"/>
          </a:p>
          <a:p>
            <a:pPr lvl="3" indent="-228600" fontAlgn="auto"/>
            <a:r>
              <a:rPr lang="zh-CN" altLang="en-US" sz="2665" strike="noStrike" noProof="1"/>
              <a:t>第四级</a:t>
            </a:r>
            <a:endParaRPr lang="zh-CN" altLang="en-US" strike="noStrike" noProof="1"/>
          </a:p>
          <a:p>
            <a:pPr lvl="4" indent="-228600" fontAlgn="auto"/>
            <a:r>
              <a:rPr lang="zh-CN" altLang="en-US" sz="2665" strike="noStrike" noProof="1"/>
              <a:t>第五级</a:t>
            </a:r>
            <a:endParaRPr lang="zh-CN" altLang="en-US" strike="noStrike" noProof="1"/>
          </a:p>
        </p:txBody>
      </p:sp>
      <p:sp>
        <p:nvSpPr>
          <p:cNvPr id="4" name="日期占位符 3"/>
          <p:cNvSpPr>
            <a:spLocks noGrp="1"/>
          </p:cNvSpPr>
          <p:nvPr>
            <p:ph type="dt" sz="half" idx="2"/>
          </p:nvPr>
        </p:nvSpPr>
        <p:spPr>
          <a:xfrm>
            <a:off x="457200" y="4768096"/>
            <a:ext cx="2133600" cy="27270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0276747B-C934-4A29-B9D2-0B4A2BD73C3B}"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3124200" y="4768096"/>
            <a:ext cx="2895600" cy="27270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553200" y="4768096"/>
            <a:ext cx="2133600" cy="27270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98AC0BC9-B0E5-477C-8980-057E56B69FA0}"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295650" y="2990850"/>
            <a:ext cx="3579813" cy="12700"/>
          </a:xfrm>
          <a:prstGeom prst="line">
            <a:avLst/>
          </a:prstGeom>
          <a:noFill/>
          <a:ln w="9525" cap="flat" cmpd="sng" algn="ctr">
            <a:solidFill>
              <a:srgbClr val="626262"/>
            </a:soli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grpSp>
        <p:nvGrpSpPr>
          <p:cNvPr id="49155" name="组合 1"/>
          <p:cNvGrpSpPr/>
          <p:nvPr/>
        </p:nvGrpSpPr>
        <p:grpSpPr>
          <a:xfrm>
            <a:off x="2451100" y="2298700"/>
            <a:ext cx="771525" cy="777875"/>
            <a:chOff x="4690" y="3620"/>
            <a:chExt cx="1214" cy="1224"/>
          </a:xfrm>
        </p:grpSpPr>
        <p:sp>
          <p:nvSpPr>
            <p:cNvPr id="10" name="Teardrop 108"/>
            <p:cNvSpPr/>
            <p:nvPr/>
          </p:nvSpPr>
          <p:spPr>
            <a:xfrm rot="8100000">
              <a:off x="4690" y="3620"/>
              <a:ext cx="1214" cy="1224"/>
            </a:xfrm>
            <a:prstGeom prst="teardrop">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ct val="0"/>
                </a:spcBef>
                <a:spcAft>
                  <a:spcPct val="0"/>
                </a:spcAft>
                <a:buClrTx/>
                <a:buSzTx/>
                <a:buFont typeface="Arial" panose="020B0604020202020204" pitchFamily="34" charset="0"/>
                <a:buNone/>
                <a:defRPr/>
              </a:pPr>
              <a:endParaRPr kumimoji="0" lang="en-US" sz="675"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1" name="Oval 111"/>
            <p:cNvSpPr/>
            <p:nvPr/>
          </p:nvSpPr>
          <p:spPr>
            <a:xfrm>
              <a:off x="4767" y="3760"/>
              <a:ext cx="1059" cy="944"/>
            </a:xfrm>
            <a:prstGeom prst="ellipse">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3000" b="0" i="0" u="none" strike="noStrike" kern="1200" cap="none" spc="0" normalizeH="0" baseline="0" noProof="1">
                  <a:ln>
                    <a:noFill/>
                  </a:ln>
                  <a:solidFill>
                    <a:srgbClr val="404040"/>
                  </a:solidFill>
                  <a:effectLst/>
                  <a:uLnTx/>
                  <a:uFillTx/>
                  <a:latin typeface="微软雅黑" panose="020B0503020204020204" charset="-122"/>
                  <a:ea typeface="微软雅黑" panose="020B0503020204020204" charset="-122"/>
                  <a:cs typeface="+mn-cs"/>
                  <a:sym typeface="Arial" panose="020B0604020202020204" pitchFamily="34" charset="0"/>
                </a:rPr>
                <a:t>5</a:t>
              </a:r>
              <a:endParaRPr kumimoji="0" lang="en-US" altLang="zh-CN" sz="3000" b="0" i="0" u="none" strike="noStrike" kern="1200" cap="none" spc="0" normalizeH="0" baseline="0" noProof="1">
                <a:ln>
                  <a:noFill/>
                </a:ln>
                <a:solidFill>
                  <a:srgbClr val="40404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sp>
        <p:nvSpPr>
          <p:cNvPr id="12" name="TextBox 5"/>
          <p:cNvSpPr txBox="1"/>
          <p:nvPr/>
        </p:nvSpPr>
        <p:spPr>
          <a:xfrm>
            <a:off x="3197225" y="2335213"/>
            <a:ext cx="3778250" cy="668655"/>
          </a:xfrm>
          <a:prstGeom prst="rect">
            <a:avLst/>
          </a:prstGeom>
          <a:noFill/>
          <a:ln w="9525">
            <a:noFill/>
          </a:ln>
        </p:spPr>
        <p:txBody>
          <a:bodyPr lIns="54415" tIns="27207" rIns="54415" bIns="27207" anchor="t">
            <a:spAutoFit/>
          </a:bodyPr>
          <a:lstStyle/>
          <a:p>
            <a:pPr algn="ctr"/>
            <a:r>
              <a:rPr lang="zh-CN" altLang="en-US" sz="4000" dirty="0">
                <a:latin typeface="新宋体" panose="02010609030101010101" charset="-122"/>
                <a:ea typeface="新宋体" panose="02010609030101010101" charset="-122"/>
              </a:rPr>
              <a:t>江上渔者</a:t>
            </a:r>
            <a:endParaRPr lang="zh-CN" altLang="en-US" sz="4000" dirty="0">
              <a:latin typeface="新宋体" panose="02010609030101010101" charset="-122"/>
              <a:ea typeface="新宋体" panose="02010609030101010101" charset="-122"/>
            </a:endParaRPr>
          </a:p>
        </p:txBody>
      </p:sp>
      <p:sp>
        <p:nvSpPr>
          <p:cNvPr id="2" name="文本框 6"/>
          <p:cNvSpPr txBox="1"/>
          <p:nvPr/>
        </p:nvSpPr>
        <p:spPr>
          <a:xfrm>
            <a:off x="2733517" y="1201738"/>
            <a:ext cx="3675380" cy="937260"/>
          </a:xfrm>
          <a:prstGeom prst="rect">
            <a:avLst/>
          </a:prstGeom>
          <a:noFill/>
          <a:ln w="9525">
            <a:noFill/>
          </a:ln>
        </p:spPr>
        <p:txBody>
          <a:bodyPr wrap="none" anchor="t">
            <a:spAutoFit/>
          </a:bodyPr>
          <a:lstStyle/>
          <a:p>
            <a:pPr algn="ctr"/>
            <a:r>
              <a:rPr lang="zh-CN" altLang="zh-CN" sz="5500" dirty="0">
                <a:latin typeface="黑体" panose="02010609060101010101" charset="-122"/>
                <a:ea typeface="黑体" panose="02010609060101010101" charset="-122"/>
              </a:rPr>
              <a:t>古诗词诵读</a:t>
            </a:r>
            <a:endParaRPr lang="zh-CN" altLang="zh-CN" sz="5500" dirty="0">
              <a:latin typeface="黑体" panose="02010609060101010101" charset="-122"/>
              <a:ea typeface="黑体" panose="02010609060101010101" charset="-122"/>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0580" y="479425"/>
            <a:ext cx="4303395" cy="2676525"/>
          </a:xfrm>
          <a:prstGeom prst="rect">
            <a:avLst/>
          </a:prstGeom>
          <a:noFill/>
          <a:ln w="9525">
            <a:noFill/>
          </a:ln>
        </p:spPr>
        <p:txBody>
          <a:bodyPr wrap="square" anchor="t">
            <a:spAutoFit/>
          </a:bodyPr>
          <a:lstStyle/>
          <a:p>
            <a:pPr>
              <a:lnSpc>
                <a:spcPct val="150000"/>
              </a:lnSpc>
            </a:pPr>
            <a:r>
              <a:rPr lang="en-US" altLang="zh-CN" sz="2335" b="1" dirty="0">
                <a:latin typeface="微软雅黑" panose="020B0503020204020204" charset="-122"/>
                <a:ea typeface="微软雅黑" panose="020B0503020204020204" charset="-122"/>
              </a:rPr>
              <a:t>  </a:t>
            </a:r>
            <a:r>
              <a:rPr lang="zh-CN" altLang="zh-CN" sz="2800" dirty="0">
                <a:solidFill>
                  <a:srgbClr val="FF0000"/>
                </a:solidFill>
                <a:latin typeface="楷体" panose="02010609060101010101" charset="-122"/>
                <a:ea typeface="楷体" panose="02010609060101010101" charset="-122"/>
              </a:rPr>
              <a:t>  你看江中那只小小的渔船，在风浪中飘着，一会儿看得见，一会儿看不见，多么惊险啊！</a:t>
            </a:r>
            <a:endParaRPr lang="zh-CN" altLang="zh-CN" sz="2800" dirty="0">
              <a:solidFill>
                <a:srgbClr val="FF0000"/>
              </a:solidFill>
              <a:latin typeface="楷体" panose="02010609060101010101" charset="-122"/>
              <a:ea typeface="楷体" panose="02010609060101010101" charset="-122"/>
            </a:endParaRPr>
          </a:p>
        </p:txBody>
      </p:sp>
      <p:sp>
        <p:nvSpPr>
          <p:cNvPr id="122881" name="Rectangle 1"/>
          <p:cNvSpPr/>
          <p:nvPr/>
        </p:nvSpPr>
        <p:spPr>
          <a:xfrm>
            <a:off x="4861560" y="931228"/>
            <a:ext cx="3522980" cy="1568450"/>
          </a:xfrm>
          <a:prstGeom prst="rect">
            <a:avLst/>
          </a:prstGeom>
          <a:noFill/>
          <a:ln w="9525">
            <a:noFill/>
          </a:ln>
        </p:spPr>
        <p:txBody>
          <a:bodyPr wrap="square" anchor="ctr">
            <a:spAutoFit/>
          </a:bodyPr>
          <a:lstStyle/>
          <a:p>
            <a:pPr indent="990600">
              <a:lnSpc>
                <a:spcPct val="150000"/>
              </a:lnSpc>
            </a:pPr>
            <a:r>
              <a:rPr lang="zh-CN" altLang="zh-CN" sz="3200" b="1" dirty="0">
                <a:latin typeface="楷体" panose="02010609060101010101" charset="-122"/>
                <a:ea typeface="楷体" panose="02010609060101010101" charset="-122"/>
              </a:rPr>
              <a:t>君看一叶舟，</a:t>
            </a:r>
            <a:r>
              <a:rPr lang="en-US" altLang="zh-CN" sz="2335" b="1" dirty="0">
                <a:latin typeface="微软雅黑" panose="020B0503020204020204" charset="-122"/>
                <a:ea typeface="微软雅黑" panose="020B0503020204020204" charset="-122"/>
              </a:rPr>
              <a:t>  </a:t>
            </a:r>
            <a:endParaRPr lang="en-US" altLang="zh-CN" sz="2335" b="1" dirty="0">
              <a:latin typeface="微软雅黑" panose="020B0503020204020204" charset="-122"/>
              <a:ea typeface="微软雅黑" panose="020B0503020204020204" charset="-122"/>
            </a:endParaRPr>
          </a:p>
          <a:p>
            <a:pPr indent="990600">
              <a:lnSpc>
                <a:spcPct val="150000"/>
              </a:lnSpc>
            </a:pPr>
            <a:r>
              <a:rPr lang="zh-CN" altLang="zh-CN" sz="3200" b="1" dirty="0">
                <a:solidFill>
                  <a:srgbClr val="FF0000"/>
                </a:solidFill>
                <a:latin typeface="楷体" panose="02010609060101010101" charset="-122"/>
                <a:ea typeface="楷体" panose="02010609060101010101" charset="-122"/>
              </a:rPr>
              <a:t>出没风波</a:t>
            </a:r>
            <a:r>
              <a:rPr lang="zh-CN" altLang="zh-CN" sz="3200" b="1" dirty="0">
                <a:latin typeface="楷体" panose="02010609060101010101" charset="-122"/>
                <a:ea typeface="楷体" panose="02010609060101010101" charset="-122"/>
              </a:rPr>
              <a:t>里。</a:t>
            </a:r>
            <a:endParaRPr lang="zh-CN" altLang="zh-CN" sz="2335" b="1" dirty="0">
              <a:latin typeface="微软雅黑" panose="020B0503020204020204" charset="-122"/>
              <a:ea typeface="微软雅黑" panose="020B0503020204020204" charset="-122"/>
            </a:endParaRPr>
          </a:p>
        </p:txBody>
      </p:sp>
      <p:sp>
        <p:nvSpPr>
          <p:cNvPr id="122882" name="Rectangle 2"/>
          <p:cNvSpPr>
            <a:spLocks noChangeArrowheads="1"/>
          </p:cNvSpPr>
          <p:nvPr/>
        </p:nvSpPr>
        <p:spPr bwMode="auto">
          <a:xfrm>
            <a:off x="4201795" y="2880678"/>
            <a:ext cx="4182745" cy="1753235"/>
          </a:xfrm>
          <a:prstGeom prst="rect">
            <a:avLst/>
          </a:prstGeom>
          <a:noFill/>
          <a:ln w="9525">
            <a:noFill/>
            <a:miter lim="800000"/>
          </a:ln>
          <a:effectLst/>
        </p:spPr>
        <p:txBody>
          <a:bodyPr wrap="square" anchor="ctr">
            <a:spAutoFit/>
          </a:bodyPr>
          <a:lstStyle/>
          <a:p>
            <a:pPr marL="0" marR="0" lvl="0" indent="266700" defTabSz="914400" rtl="0" eaLnBrk="1" fontAlgn="base" latinLnBrk="0" hangingPunct="1">
              <a:lnSpc>
                <a:spcPct val="150000"/>
              </a:lnSpc>
              <a:buClrTx/>
              <a:buSzTx/>
              <a:buFontTx/>
              <a:buNone/>
              <a:defRPr/>
            </a:pPr>
            <a:r>
              <a:rPr lang="zh-CN" altLang="en-US" sz="2400" dirty="0">
                <a:latin typeface="微软雅黑" panose="020B0503020204020204" charset="-122"/>
                <a:ea typeface="微软雅黑" panose="020B0503020204020204" charset="-122"/>
                <a:sym typeface="+mn-ea"/>
              </a:rPr>
              <a:t>①</a:t>
            </a:r>
            <a:r>
              <a:rPr kumimoji="0" lang="zh-CN" altLang="en-US" sz="2400" i="0" u="none" strike="noStrike" kern="1200" cap="none" spc="0" normalizeH="0" baseline="0" noProof="1">
                <a:solidFill>
                  <a:schemeClr val="tx1"/>
                </a:solidFill>
                <a:latin typeface="微软雅黑" panose="020B0503020204020204" charset="-122"/>
                <a:ea typeface="微软雅黑" panose="020B0503020204020204" charset="-122"/>
              </a:rPr>
              <a:t>出没：一会儿看得见，一</a:t>
            </a:r>
            <a:endParaRPr kumimoji="0" lang="zh-CN" altLang="en-US" sz="2400" i="0" u="none" strike="noStrike" kern="1200" cap="none" spc="0" normalizeH="0" baseline="0" noProof="1">
              <a:solidFill>
                <a:schemeClr val="tx1"/>
              </a:solidFill>
              <a:latin typeface="微软雅黑" panose="020B0503020204020204" charset="-122"/>
              <a:ea typeface="微软雅黑" panose="020B0503020204020204" charset="-122"/>
            </a:endParaRPr>
          </a:p>
          <a:p>
            <a:pPr marL="0" marR="0" lvl="0" indent="266700" defTabSz="914400" rtl="0" eaLnBrk="1" fontAlgn="base" latinLnBrk="0" hangingPunct="1">
              <a:lnSpc>
                <a:spcPct val="150000"/>
              </a:lnSpc>
              <a:buClrTx/>
              <a:buSzTx/>
              <a:buFontTx/>
              <a:buNone/>
              <a:defRPr/>
            </a:pPr>
            <a:r>
              <a:rPr kumimoji="0" lang="zh-CN" altLang="en-US" sz="2400" i="0" u="none" strike="noStrike" kern="1200" cap="none" spc="0" normalizeH="0" baseline="0" noProof="1">
                <a:solidFill>
                  <a:schemeClr val="tx1"/>
                </a:solidFill>
                <a:latin typeface="微软雅黑" panose="020B0503020204020204" charset="-122"/>
                <a:ea typeface="微软雅黑" panose="020B0503020204020204" charset="-122"/>
              </a:rPr>
              <a:t>会儿看不见。</a:t>
            </a:r>
            <a:endParaRPr kumimoji="0" lang="zh-CN" altLang="en-US" sz="2400" i="0" u="none" strike="noStrike" kern="1200" cap="none" spc="0" normalizeH="0" baseline="0" noProof="1">
              <a:solidFill>
                <a:schemeClr val="tx1"/>
              </a:solidFill>
              <a:latin typeface="微软雅黑" panose="020B0503020204020204" charset="-122"/>
              <a:ea typeface="微软雅黑" panose="020B0503020204020204" charset="-122"/>
            </a:endParaRPr>
          </a:p>
          <a:p>
            <a:pPr marL="0" marR="0" lvl="0" indent="304800" defTabSz="914400" rtl="0" eaLnBrk="0" fontAlgn="base" latinLnBrk="0" hangingPunct="0">
              <a:lnSpc>
                <a:spcPct val="150000"/>
              </a:lnSpc>
              <a:buClrTx/>
              <a:buSzTx/>
              <a:buFontTx/>
              <a:buNone/>
              <a:defRPr/>
            </a:pPr>
            <a:r>
              <a:rPr lang="zh-CN" altLang="en-US" sz="2400" dirty="0">
                <a:latin typeface="微软雅黑" panose="020B0503020204020204" charset="-122"/>
                <a:ea typeface="微软雅黑" panose="020B0503020204020204" charset="-122"/>
                <a:sym typeface="+mn-ea"/>
              </a:rPr>
              <a:t>②</a:t>
            </a:r>
            <a:r>
              <a:rPr kumimoji="0" lang="zh-CN" altLang="en-US" sz="2400" i="0" u="none" strike="noStrike" kern="1200" cap="none" spc="0" normalizeH="0" baseline="0" noProof="1">
                <a:solidFill>
                  <a:schemeClr val="tx1"/>
                </a:solidFill>
                <a:latin typeface="微软雅黑" panose="020B0503020204020204" charset="-122"/>
                <a:ea typeface="微软雅黑" panose="020B0503020204020204" charset="-122"/>
              </a:rPr>
              <a:t>风波：风浪。</a:t>
            </a:r>
            <a:endParaRPr kumimoji="0" lang="zh-CN" altLang="en-US" sz="2400" i="0" u="none" strike="noStrike" kern="1200" cap="none" spc="0" normalizeH="0" baseline="0" noProof="1">
              <a:solidFill>
                <a:schemeClr val="tx1"/>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cstate="print"/>
          <a:srcRect b="12975"/>
          <a:stretch>
            <a:fillRect/>
          </a:stretch>
        </p:blipFill>
        <p:spPr>
          <a:xfrm>
            <a:off x="1040130" y="3155950"/>
            <a:ext cx="2853690" cy="1684655"/>
          </a:xfrm>
          <a:prstGeom prst="rect">
            <a:avLst/>
          </a:prstGeom>
          <a:noFill/>
          <a:ln w="9525">
            <a:noFill/>
          </a:ln>
          <a:effectLst>
            <a:softEdge rad="127000"/>
          </a:effectLst>
        </p:spPr>
      </p:pic>
      <p:sp>
        <p:nvSpPr>
          <p:cNvPr id="10" name="右箭头 9"/>
          <p:cNvSpPr/>
          <p:nvPr/>
        </p:nvSpPr>
        <p:spPr>
          <a:xfrm flipH="1">
            <a:off x="5134206" y="1536942"/>
            <a:ext cx="540743" cy="239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buClrTx/>
              <a:buSzTx/>
              <a:buFont typeface="Arial" panose="020B0604020202020204" pitchFamily="34" charset="0"/>
              <a:buNone/>
              <a:defRPr/>
            </a:pPr>
            <a:endParaRPr kumimoji="0" lang="zh-CN" altLang="en-US" sz="2335" b="1"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881"/>
                                        </p:tgtEl>
                                        <p:attrNameLst>
                                          <p:attrName>style.visibility</p:attrName>
                                        </p:attrNameLst>
                                      </p:cBhvr>
                                      <p:to>
                                        <p:strVal val="visible"/>
                                      </p:to>
                                    </p:set>
                                    <p:anim calcmode="lin" valueType="num">
                                      <p:cBhvr>
                                        <p:cTn id="13" dur="500" fill="hold"/>
                                        <p:tgtEl>
                                          <p:spTgt spid="122881"/>
                                        </p:tgtEl>
                                        <p:attrNameLst>
                                          <p:attrName>ppt_x</p:attrName>
                                        </p:attrNameLst>
                                      </p:cBhvr>
                                      <p:tavLst>
                                        <p:tav tm="0">
                                          <p:val>
                                            <p:strVal val="#ppt_x"/>
                                          </p:val>
                                        </p:tav>
                                        <p:tav tm="100000">
                                          <p:val>
                                            <p:strVal val="#ppt_x"/>
                                          </p:val>
                                        </p:tav>
                                      </p:tavLst>
                                    </p:anim>
                                    <p:anim calcmode="lin" valueType="num">
                                      <p:cBhvr>
                                        <p:cTn id="14" dur="500" fill="hold"/>
                                        <p:tgtEl>
                                          <p:spTgt spid="1228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882"/>
                                        </p:tgtEl>
                                        <p:attrNameLst>
                                          <p:attrName>style.visibility</p:attrName>
                                        </p:attrNameLst>
                                      </p:cBhvr>
                                      <p:to>
                                        <p:strVal val="visible"/>
                                      </p:to>
                                    </p:set>
                                    <p:anim calcmode="lin" valueType="num">
                                      <p:cBhvr>
                                        <p:cTn id="19" dur="500" fill="hold"/>
                                        <p:tgtEl>
                                          <p:spTgt spid="122882"/>
                                        </p:tgtEl>
                                        <p:attrNameLst>
                                          <p:attrName>ppt_x</p:attrName>
                                        </p:attrNameLst>
                                      </p:cBhvr>
                                      <p:tavLst>
                                        <p:tav tm="0">
                                          <p:val>
                                            <p:strVal val="#ppt_x"/>
                                          </p:val>
                                        </p:tav>
                                        <p:tav tm="100000">
                                          <p:val>
                                            <p:strVal val="#ppt_x"/>
                                          </p:val>
                                        </p:tav>
                                      </p:tavLst>
                                    </p:anim>
                                    <p:anim calcmode="lin" valueType="num">
                                      <p:cBhvr>
                                        <p:cTn id="20" dur="500" fill="hold"/>
                                        <p:tgtEl>
                                          <p:spTgt spid="1228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881" grpId="0" animBg="1"/>
      <p:bldP spid="122882" grpId="0" bldLvl="0" animBg="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stretch>
            <a:fillRect/>
          </a:stretch>
        </p:blipFill>
        <p:spPr>
          <a:xfrm>
            <a:off x="1233805" y="1053465"/>
            <a:ext cx="6998335" cy="2250440"/>
          </a:xfrm>
          <a:prstGeom prst="rect">
            <a:avLst/>
          </a:prstGeom>
          <a:noFill/>
          <a:ln w="9525">
            <a:noFill/>
          </a:ln>
        </p:spPr>
      </p:pic>
      <p:pic>
        <p:nvPicPr>
          <p:cNvPr id="14" name="图片 13"/>
          <p:cNvPicPr>
            <a:picLocks noChangeAspect="1"/>
          </p:cNvPicPr>
          <p:nvPr/>
        </p:nvPicPr>
        <p:blipFill>
          <a:blip r:embed="rId2" cstate="print"/>
          <a:stretch>
            <a:fillRect/>
          </a:stretch>
        </p:blipFill>
        <p:spPr>
          <a:xfrm>
            <a:off x="1295797" y="723636"/>
            <a:ext cx="833438" cy="1252802"/>
          </a:xfrm>
          <a:prstGeom prst="rect">
            <a:avLst/>
          </a:prstGeom>
          <a:noFill/>
          <a:ln w="9525">
            <a:noFill/>
          </a:ln>
        </p:spPr>
      </p:pic>
      <p:sp>
        <p:nvSpPr>
          <p:cNvPr id="15" name="Text Box 2"/>
          <p:cNvSpPr txBox="1">
            <a:spLocks noChangeArrowheads="1"/>
          </p:cNvSpPr>
          <p:nvPr/>
        </p:nvSpPr>
        <p:spPr bwMode="auto">
          <a:xfrm>
            <a:off x="1945681" y="873815"/>
            <a:ext cx="987227"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fontAlgn="auto">
              <a:lnSpc>
                <a:spcPct val="150000"/>
              </a:lnSpc>
              <a:buClrTx/>
              <a:buSzTx/>
              <a:buFont typeface="Arial" panose="020B0604020202020204" pitchFamily="34" charset="0"/>
              <a:buNone/>
              <a:defRPr/>
            </a:pPr>
            <a:r>
              <a:rPr kumimoji="0" lang="zh-CN" altLang="en-US" sz="2400" b="1" kern="1200" cap="none" spc="0" normalizeH="0" baseline="0" noProof="1">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思 </a:t>
            </a:r>
            <a:r>
              <a:rPr kumimoji="0" lang="zh-CN" altLang="en-US" sz="24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考</a:t>
            </a:r>
            <a:endParaRPr kumimoji="0" lang="zh-CN" altLang="en-US" sz="2400" b="1" kern="1200" cap="none" spc="0" normalizeH="0" baseline="0" noProof="1">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8" name="Rectangle 1"/>
          <p:cNvSpPr/>
          <p:nvPr/>
        </p:nvSpPr>
        <p:spPr>
          <a:xfrm>
            <a:off x="2132330" y="1518603"/>
            <a:ext cx="5201920" cy="1198880"/>
          </a:xfrm>
          <a:prstGeom prst="rect">
            <a:avLst/>
          </a:prstGeom>
          <a:noFill/>
          <a:ln w="9525">
            <a:noFill/>
          </a:ln>
        </p:spPr>
        <p:txBody>
          <a:bodyPr wrap="square" anchor="ctr">
            <a:spAutoFit/>
          </a:bodyPr>
          <a:lstStyle/>
          <a:p>
            <a:pPr indent="304800">
              <a:lnSpc>
                <a:spcPct val="150000"/>
              </a:lnSpc>
            </a:pPr>
            <a:r>
              <a:rPr lang="zh-CN" altLang="zh-CN" sz="2400" b="1" dirty="0">
                <a:latin typeface="微软雅黑" panose="020B0503020204020204" charset="-122"/>
                <a:ea typeface="微软雅黑" panose="020B0503020204020204" charset="-122"/>
              </a:rPr>
              <a:t> </a:t>
            </a:r>
            <a:r>
              <a:rPr lang="en-US" altLang="zh-CN" sz="2400" b="1"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a:t>
            </a:r>
            <a:r>
              <a:rPr lang="zh-CN" altLang="en-US" sz="2400" dirty="0" smtClean="0">
                <a:latin typeface="微软雅黑" panose="020B0503020204020204" charset="-122"/>
                <a:ea typeface="微软雅黑" panose="020B0503020204020204" charset="-122"/>
              </a:rPr>
              <a:t>读</a:t>
            </a:r>
            <a:r>
              <a:rPr lang="zh-CN" altLang="en-US" sz="2400" dirty="0">
                <a:latin typeface="微软雅黑" panose="020B0503020204020204" charset="-122"/>
                <a:ea typeface="微软雅黑" panose="020B0503020204020204" charset="-122"/>
              </a:rPr>
              <a:t>了上面的话，你们想一想</a:t>
            </a:r>
            <a:r>
              <a:rPr lang="zh-CN" altLang="zh-CN" sz="2400" dirty="0">
                <a:latin typeface="微软雅黑" panose="020B0503020204020204" charset="-122"/>
                <a:ea typeface="微软雅黑" panose="020B0503020204020204" charset="-122"/>
              </a:rPr>
              <a:t>作者在酒楼里听到了什么？又看到了什么？</a:t>
            </a:r>
            <a:endParaRPr lang="zh-CN" altLang="zh-CN" sz="2400" dirty="0">
              <a:latin typeface="微软雅黑" panose="020B0503020204020204" charset="-122"/>
              <a:ea typeface="微软雅黑" panose="020B0503020204020204" charset="-122"/>
            </a:endParaRPr>
          </a:p>
        </p:txBody>
      </p:sp>
      <p:sp>
        <p:nvSpPr>
          <p:cNvPr id="2" name="文本框 1"/>
          <p:cNvSpPr txBox="1"/>
          <p:nvPr/>
        </p:nvSpPr>
        <p:spPr>
          <a:xfrm>
            <a:off x="1233805" y="3114040"/>
            <a:ext cx="6625590" cy="1198880"/>
          </a:xfrm>
          <a:prstGeom prst="rect">
            <a:avLst/>
          </a:prstGeom>
          <a:noFill/>
        </p:spPr>
        <p:txBody>
          <a:bodyPr wrap="square" rtlCol="0">
            <a:spAutoFit/>
          </a:bodyPr>
          <a:lstStyle/>
          <a:p>
            <a:pPr>
              <a:lnSpc>
                <a:spcPct val="150000"/>
              </a:lnSpc>
            </a:pPr>
            <a:r>
              <a:rPr lang="en-US" altLang="zh-CN"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  </a:t>
            </a:r>
            <a:r>
              <a:rPr lang="en-US" altLang="zh-CN" sz="2400" dirty="0" smtClean="0">
                <a:latin typeface="微软雅黑" panose="020B0503020204020204" charset="-122"/>
                <a:ea typeface="微软雅黑" panose="020B0503020204020204" charset="-122"/>
              </a:rPr>
              <a:t> </a:t>
            </a:r>
            <a:r>
              <a:rPr lang="zh-CN" altLang="en-US" sz="2400" dirty="0" smtClean="0">
                <a:solidFill>
                  <a:srgbClr val="FF0000"/>
                </a:solidFill>
                <a:latin typeface="微软雅黑" panose="020B0503020204020204" charset="-122"/>
                <a:ea typeface="微软雅黑" panose="020B0503020204020204" charset="-122"/>
              </a:rPr>
              <a:t>看</a:t>
            </a:r>
            <a:r>
              <a:rPr lang="zh-CN" altLang="en-US" sz="2400" dirty="0">
                <a:solidFill>
                  <a:srgbClr val="FF0000"/>
                </a:solidFill>
                <a:latin typeface="微软雅黑" panose="020B0503020204020204" charset="-122"/>
                <a:ea typeface="微软雅黑" panose="020B0503020204020204" charset="-122"/>
              </a:rPr>
              <a:t>见酒楼里坐满了南来北往的客人，他们不住地称赞鲈鱼肉嫩味鲜。 </a:t>
            </a:r>
            <a:endParaRPr lang="zh-CN" altLang="en-US" sz="2400" dirty="0">
              <a:solidFill>
                <a:srgbClr val="FF0000"/>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stretch>
            <a:fillRect/>
          </a:stretch>
        </p:blipFill>
        <p:spPr>
          <a:xfrm>
            <a:off x="3485515" y="1144270"/>
            <a:ext cx="3796030" cy="1878330"/>
          </a:xfrm>
          <a:prstGeom prst="rect">
            <a:avLst/>
          </a:prstGeom>
          <a:noFill/>
          <a:ln w="9525">
            <a:noFill/>
          </a:ln>
        </p:spPr>
      </p:pic>
      <p:sp>
        <p:nvSpPr>
          <p:cNvPr id="11" name="Text Box 2"/>
          <p:cNvSpPr txBox="1">
            <a:spLocks noChangeArrowheads="1"/>
          </p:cNvSpPr>
          <p:nvPr/>
        </p:nvSpPr>
        <p:spPr bwMode="auto">
          <a:xfrm>
            <a:off x="4022208" y="664125"/>
            <a:ext cx="987227" cy="6451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txBody>
          <a:bodyPr>
            <a:spAutoFit/>
          </a:bodyPr>
          <a:lstStyle/>
          <a:p>
            <a:pPr marR="0" defTabSz="914400" fontAlgn="auto">
              <a:lnSpc>
                <a:spcPct val="150000"/>
              </a:lnSpc>
              <a:buClrTx/>
              <a:buSzTx/>
              <a:buFont typeface="Arial" panose="020B0604020202020204" pitchFamily="34" charset="0"/>
              <a:buNone/>
              <a:defRPr/>
            </a:pPr>
            <a:r>
              <a:rPr kumimoji="0" lang="zh-CN" altLang="en-US" sz="2400" b="1" kern="1200" cap="none" spc="0" normalizeH="0" baseline="0" noProof="1">
                <a:solidFill>
                  <a:sysClr val="windowText" lastClr="000000">
                    <a:lumMod val="75000"/>
                    <a:lumOff val="25000"/>
                  </a:sys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rPr>
              <a:t>思 </a:t>
            </a:r>
            <a:r>
              <a:rPr kumimoji="0" lang="zh-CN" altLang="en-US" sz="2400" b="1" kern="1200" cap="none" spc="0" normalizeH="0" baseline="0" noProof="1" smtClean="0">
                <a:solidFill>
                  <a:sysClr val="windowText" lastClr="000000">
                    <a:lumMod val="75000"/>
                    <a:lumOff val="25000"/>
                  </a:sys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rPr>
              <a:t>考</a:t>
            </a:r>
            <a:endParaRPr kumimoji="0" lang="zh-CN" altLang="en-US" sz="2400" b="1" kern="1200" cap="none" spc="0" normalizeH="0" baseline="0" noProof="1" smtClean="0">
              <a:solidFill>
                <a:sysClr val="windowText" lastClr="000000">
                  <a:lumMod val="75000"/>
                  <a:lumOff val="25000"/>
                </a:sys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endParaRPr>
          </a:p>
        </p:txBody>
      </p:sp>
      <p:sp>
        <p:nvSpPr>
          <p:cNvPr id="3" name="矩形 2"/>
          <p:cNvSpPr/>
          <p:nvPr/>
        </p:nvSpPr>
        <p:spPr>
          <a:xfrm>
            <a:off x="3916045" y="1392555"/>
            <a:ext cx="2935605" cy="1198880"/>
          </a:xfrm>
          <a:prstGeom prst="rect">
            <a:avLst/>
          </a:prstGeom>
          <a:noFill/>
          <a:ln w="9525">
            <a:noFill/>
          </a:ln>
        </p:spPr>
        <p:txBody>
          <a:bodyPr wrap="square" anchor="t">
            <a:spAutoFit/>
          </a:bodyPr>
          <a:lstStyle/>
          <a:p>
            <a:pPr>
              <a:lnSpc>
                <a:spcPct val="150000"/>
              </a:lnSpc>
            </a:pPr>
            <a:r>
              <a:rPr lang="zh-CN" altLang="en-US" sz="2335" b="1" dirty="0">
                <a:latin typeface="微软雅黑" panose="020B0503020204020204" charset="-122"/>
                <a:ea typeface="微软雅黑" panose="020B0503020204020204" charset="-122"/>
                <a:sym typeface="微软雅黑" panose="020B0503020204020204" charset="-122"/>
              </a:rPr>
              <a:t>       </a:t>
            </a:r>
            <a:r>
              <a:rPr lang="zh-CN" altLang="zh-CN" sz="2400" dirty="0">
                <a:latin typeface="微软雅黑" panose="020B0503020204020204" charset="-122"/>
                <a:ea typeface="微软雅黑" panose="020B0503020204020204" charset="-122"/>
              </a:rPr>
              <a:t>从</a:t>
            </a:r>
            <a:r>
              <a:rPr lang="zh-CN" altLang="en-US" sz="2400" dirty="0">
                <a:latin typeface="微软雅黑" panose="020B0503020204020204" charset="-122"/>
                <a:ea typeface="微软雅黑" panose="020B0503020204020204" charset="-122"/>
              </a:rPr>
              <a:t>诗句中</a:t>
            </a:r>
            <a:r>
              <a:rPr lang="zh-CN" altLang="zh-CN" sz="2400" dirty="0">
                <a:latin typeface="微软雅黑" panose="020B0503020204020204" charset="-122"/>
                <a:ea typeface="微软雅黑" panose="020B0503020204020204" charset="-122"/>
              </a:rPr>
              <a:t>你</a:t>
            </a:r>
            <a:r>
              <a:rPr lang="zh-CN" altLang="en-US" sz="2400" dirty="0">
                <a:latin typeface="微软雅黑" panose="020B0503020204020204" charset="-122"/>
                <a:ea typeface="微软雅黑" panose="020B0503020204020204" charset="-122"/>
              </a:rPr>
              <a:t>们</a:t>
            </a:r>
            <a:r>
              <a:rPr lang="zh-CN" altLang="zh-CN" sz="2400" dirty="0">
                <a:latin typeface="微软雅黑" panose="020B0503020204020204" charset="-122"/>
                <a:ea typeface="微软雅黑" panose="020B0503020204020204" charset="-122"/>
              </a:rPr>
              <a:t>感受到了什么</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sym typeface="微软雅黑" panose="020B0503020204020204" charset="-122"/>
            </a:endParaRPr>
          </a:p>
        </p:txBody>
      </p:sp>
      <p:pic>
        <p:nvPicPr>
          <p:cNvPr id="17" name="图片 16"/>
          <p:cNvPicPr>
            <a:picLocks noChangeAspect="1"/>
          </p:cNvPicPr>
          <p:nvPr/>
        </p:nvPicPr>
        <p:blipFill>
          <a:blip r:embed="rId2" cstate="print"/>
          <a:stretch>
            <a:fillRect/>
          </a:stretch>
        </p:blipFill>
        <p:spPr>
          <a:xfrm>
            <a:off x="3331171" y="505777"/>
            <a:ext cx="765969" cy="1150938"/>
          </a:xfrm>
          <a:prstGeom prst="rect">
            <a:avLst/>
          </a:prstGeom>
          <a:noFill/>
          <a:ln w="9525">
            <a:noFill/>
          </a:ln>
        </p:spPr>
      </p:pic>
      <p:pic>
        <p:nvPicPr>
          <p:cNvPr id="2" name="图片 1"/>
          <p:cNvPicPr>
            <a:picLocks noChangeAspect="1"/>
          </p:cNvPicPr>
          <p:nvPr/>
        </p:nvPicPr>
        <p:blipFill>
          <a:blip r:embed="rId3" cstate="print"/>
          <a:srcRect l="46362" t="28658" r="11272" b="9384"/>
          <a:stretch>
            <a:fillRect/>
          </a:stretch>
        </p:blipFill>
        <p:spPr>
          <a:xfrm>
            <a:off x="2176780" y="2767965"/>
            <a:ext cx="1308100" cy="1913255"/>
          </a:xfrm>
          <a:prstGeom prst="rect">
            <a:avLst/>
          </a:prstGeom>
          <a:noFill/>
          <a:ln w="9525">
            <a:noFill/>
          </a:ln>
          <a:effectLst>
            <a:softEdge rad="127000"/>
          </a:effectLst>
        </p:spPr>
      </p:pic>
      <p:pic>
        <p:nvPicPr>
          <p:cNvPr id="6" name="图片 5"/>
          <p:cNvPicPr>
            <a:picLocks noChangeAspect="1"/>
          </p:cNvPicPr>
          <p:nvPr/>
        </p:nvPicPr>
        <p:blipFill>
          <a:blip r:embed="rId3" cstate="print"/>
          <a:srcRect l="1498" t="28658" r="54106" b="9384"/>
          <a:stretch>
            <a:fillRect/>
          </a:stretch>
        </p:blipFill>
        <p:spPr>
          <a:xfrm>
            <a:off x="1108710" y="726440"/>
            <a:ext cx="1336040" cy="1864995"/>
          </a:xfrm>
          <a:prstGeom prst="rect">
            <a:avLst/>
          </a:prstGeom>
          <a:noFill/>
          <a:ln w="9525">
            <a:noFill/>
          </a:ln>
          <a:effectLst>
            <a:softEdge rad="127000"/>
          </a:effectLst>
        </p:spPr>
      </p:pic>
      <p:sp>
        <p:nvSpPr>
          <p:cNvPr id="7" name="文本框 6"/>
          <p:cNvSpPr txBox="1"/>
          <p:nvPr/>
        </p:nvSpPr>
        <p:spPr>
          <a:xfrm>
            <a:off x="4022090" y="3501390"/>
            <a:ext cx="3840480" cy="645160"/>
          </a:xfrm>
          <a:prstGeom prst="rect">
            <a:avLst/>
          </a:prstGeom>
          <a:noFill/>
        </p:spPr>
        <p:txBody>
          <a:bodyPr wrap="none" rtlCol="0">
            <a:spAutoFit/>
          </a:bodyPr>
          <a:lstStyle/>
          <a:p>
            <a:pPr algn="l">
              <a:lnSpc>
                <a:spcPct val="150000"/>
              </a:lnSpc>
            </a:pPr>
            <a:r>
              <a:rPr lang="zh-CN" altLang="zh-CN" sz="2400" dirty="0">
                <a:solidFill>
                  <a:srgbClr val="FF0000"/>
                </a:solidFill>
                <a:latin typeface="微软雅黑" panose="020B0503020204020204" charset="-122"/>
                <a:ea typeface="微软雅黑" panose="020B0503020204020204" charset="-122"/>
                <a:sym typeface="+mn-ea"/>
              </a:rPr>
              <a:t>客人很多，鲈鱼味道鲜美。</a:t>
            </a:r>
            <a:endParaRPr lang="zh-CN" altLang="zh-CN" sz="24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stretch>
            <a:fillRect/>
          </a:stretch>
        </p:blipFill>
        <p:spPr>
          <a:xfrm>
            <a:off x="1096645" y="1156970"/>
            <a:ext cx="7143115" cy="3039745"/>
          </a:xfrm>
          <a:prstGeom prst="rect">
            <a:avLst/>
          </a:prstGeom>
          <a:noFill/>
          <a:ln w="9525">
            <a:noFill/>
          </a:ln>
        </p:spPr>
      </p:pic>
      <p:pic>
        <p:nvPicPr>
          <p:cNvPr id="15" name="图片 14"/>
          <p:cNvPicPr>
            <a:picLocks noChangeAspect="1"/>
          </p:cNvPicPr>
          <p:nvPr/>
        </p:nvPicPr>
        <p:blipFill>
          <a:blip r:embed="rId2" cstate="print"/>
          <a:stretch>
            <a:fillRect/>
          </a:stretch>
        </p:blipFill>
        <p:spPr>
          <a:xfrm>
            <a:off x="1227138" y="947208"/>
            <a:ext cx="833438" cy="1251479"/>
          </a:xfrm>
          <a:prstGeom prst="rect">
            <a:avLst/>
          </a:prstGeom>
          <a:noFill/>
          <a:ln w="9525">
            <a:noFill/>
          </a:ln>
        </p:spPr>
      </p:pic>
      <p:sp>
        <p:nvSpPr>
          <p:cNvPr id="4" name="文本框 3"/>
          <p:cNvSpPr txBox="1"/>
          <p:nvPr/>
        </p:nvSpPr>
        <p:spPr>
          <a:xfrm>
            <a:off x="1900555" y="1695450"/>
            <a:ext cx="5938520" cy="1753235"/>
          </a:xfrm>
          <a:prstGeom prst="rect">
            <a:avLst/>
          </a:prstGeom>
          <a:noFill/>
          <a:ln w="9525">
            <a:noFill/>
          </a:ln>
        </p:spPr>
        <p:txBody>
          <a:bodyPr wrap="square" anchor="t">
            <a:spAutoFit/>
          </a:bodyPr>
          <a:lstStyle/>
          <a:p>
            <a:pPr>
              <a:lnSpc>
                <a:spcPct val="150000"/>
              </a:lnSpc>
            </a:pPr>
            <a:r>
              <a:rPr lang="zh-CN" altLang="en-US" sz="2335" b="1" dirty="0">
                <a:latin typeface="微软雅黑" panose="020B0503020204020204" charset="-122"/>
                <a:ea typeface="微软雅黑" panose="020B0503020204020204" charset="-122"/>
              </a:rPr>
              <a:t>　　</a:t>
            </a:r>
            <a:r>
              <a:rPr lang="zh-CN" altLang="zh-CN" sz="2400" b="1" dirty="0">
                <a:latin typeface="微软雅黑" panose="020B0503020204020204" charset="-122"/>
                <a:ea typeface="微软雅黑" panose="020B0503020204020204" charset="-122"/>
              </a:rPr>
              <a:t>“吃水不忘挖井人”，同样“吃鱼不忘打鱼人”。你们读了这首古诗以后，脑海中又出现了一幅怎样的画面？</a:t>
            </a:r>
            <a:r>
              <a:rPr lang="en-US" altLang="zh-CN" sz="2400" b="1" dirty="0">
                <a:latin typeface="微软雅黑" panose="020B0503020204020204" charset="-122"/>
                <a:ea typeface="微软雅黑" panose="020B0503020204020204" charset="-122"/>
              </a:rPr>
              <a:t> </a:t>
            </a:r>
            <a:endParaRPr lang="en-US" altLang="zh-CN" sz="2400" b="1" dirty="0">
              <a:latin typeface="微软雅黑" panose="020B0503020204020204" charset="-122"/>
              <a:ea typeface="微软雅黑" panose="020B0503020204020204" charset="-122"/>
            </a:endParaRPr>
          </a:p>
        </p:txBody>
      </p:sp>
      <p:sp>
        <p:nvSpPr>
          <p:cNvPr id="17" name="Text Box 2"/>
          <p:cNvSpPr txBox="1">
            <a:spLocks noChangeArrowheads="1"/>
          </p:cNvSpPr>
          <p:nvPr/>
        </p:nvSpPr>
        <p:spPr bwMode="auto">
          <a:xfrm>
            <a:off x="1848782" y="875357"/>
            <a:ext cx="987227"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fontAlgn="auto">
              <a:lnSpc>
                <a:spcPct val="150000"/>
              </a:lnSpc>
              <a:buClrTx/>
              <a:buSzTx/>
              <a:buFont typeface="Arial" panose="020B0604020202020204" pitchFamily="34" charset="0"/>
              <a:buNone/>
              <a:defRPr/>
            </a:pPr>
            <a:r>
              <a:rPr kumimoji="0" lang="zh-CN" altLang="en-US" sz="2400" b="1" kern="1200" cap="none" spc="0" normalizeH="0" baseline="0" noProof="1">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思 </a:t>
            </a:r>
            <a:r>
              <a:rPr kumimoji="0" lang="zh-CN" altLang="en-US" sz="24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考</a:t>
            </a:r>
            <a:endParaRPr kumimoji="0" lang="zh-CN" altLang="en-US" sz="24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stretch>
            <a:fillRect/>
          </a:stretch>
        </p:blipFill>
        <p:spPr>
          <a:xfrm>
            <a:off x="1511300" y="1381125"/>
            <a:ext cx="6443345" cy="2565400"/>
          </a:xfrm>
          <a:prstGeom prst="rect">
            <a:avLst/>
          </a:prstGeom>
          <a:noFill/>
          <a:ln w="9525">
            <a:noFill/>
          </a:ln>
        </p:spPr>
      </p:pic>
      <p:pic>
        <p:nvPicPr>
          <p:cNvPr id="14" name="图片 13"/>
          <p:cNvPicPr>
            <a:picLocks noChangeAspect="1"/>
          </p:cNvPicPr>
          <p:nvPr/>
        </p:nvPicPr>
        <p:blipFill>
          <a:blip r:embed="rId2" cstate="print"/>
          <a:stretch>
            <a:fillRect/>
          </a:stretch>
        </p:blipFill>
        <p:spPr>
          <a:xfrm>
            <a:off x="1581547" y="1057011"/>
            <a:ext cx="833438" cy="1252802"/>
          </a:xfrm>
          <a:prstGeom prst="rect">
            <a:avLst/>
          </a:prstGeom>
          <a:noFill/>
          <a:ln w="9525">
            <a:noFill/>
          </a:ln>
        </p:spPr>
      </p:pic>
      <p:sp>
        <p:nvSpPr>
          <p:cNvPr id="15" name="Text Box 2"/>
          <p:cNvSpPr txBox="1">
            <a:spLocks noChangeArrowheads="1"/>
          </p:cNvSpPr>
          <p:nvPr/>
        </p:nvSpPr>
        <p:spPr bwMode="auto">
          <a:xfrm>
            <a:off x="2209999" y="1057275"/>
            <a:ext cx="987227"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fontAlgn="auto">
              <a:lnSpc>
                <a:spcPct val="150000"/>
              </a:lnSpc>
              <a:buClrTx/>
              <a:buSzTx/>
              <a:buFont typeface="Arial" panose="020B0604020202020204" pitchFamily="34" charset="0"/>
              <a:buNone/>
              <a:defRPr/>
            </a:pPr>
            <a:r>
              <a:rPr kumimoji="0" lang="zh-CN" altLang="en-US" sz="2400" b="1" kern="1200" cap="none" spc="0" normalizeH="0" baseline="0" noProof="1">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思 </a:t>
            </a:r>
            <a:r>
              <a:rPr kumimoji="0" lang="zh-CN" altLang="en-US" sz="24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考</a:t>
            </a:r>
            <a:endParaRPr kumimoji="0" lang="zh-CN" altLang="en-US" sz="24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8" name="Rectangle 1"/>
          <p:cNvSpPr/>
          <p:nvPr/>
        </p:nvSpPr>
        <p:spPr>
          <a:xfrm>
            <a:off x="2345690" y="1971358"/>
            <a:ext cx="4774565" cy="1383665"/>
          </a:xfrm>
          <a:prstGeom prst="rect">
            <a:avLst/>
          </a:prstGeom>
          <a:noFill/>
          <a:ln w="9525">
            <a:noFill/>
          </a:ln>
        </p:spPr>
        <p:txBody>
          <a:bodyPr wrap="square" anchor="ctr">
            <a:spAutoFit/>
          </a:bodyPr>
          <a:lstStyle/>
          <a:p>
            <a:pPr indent="304800">
              <a:lnSpc>
                <a:spcPct val="150000"/>
              </a:lnSpc>
            </a:pPr>
            <a:r>
              <a:rPr lang="zh-CN" altLang="zh-CN" sz="2335" b="1" dirty="0">
                <a:latin typeface="微软雅黑" panose="020B0503020204020204" charset="-122"/>
                <a:ea typeface="微软雅黑" panose="020B0503020204020204" charset="-122"/>
              </a:rPr>
              <a:t> </a:t>
            </a:r>
            <a:r>
              <a:rPr lang="en-US" altLang="zh-CN" sz="2335" b="1" dirty="0">
                <a:latin typeface="微软雅黑" panose="020B0503020204020204" charset="-122"/>
                <a:ea typeface="微软雅黑" panose="020B0503020204020204" charset="-122"/>
              </a:rPr>
              <a:t> </a:t>
            </a:r>
            <a:r>
              <a:rPr lang="en-US" altLang="zh-CN" sz="2400" b="1" dirty="0">
                <a:latin typeface="微软雅黑" panose="020B0503020204020204" charset="-122"/>
                <a:ea typeface="微软雅黑" panose="020B0503020204020204" charset="-122"/>
              </a:rPr>
              <a:t>  </a:t>
            </a:r>
            <a:r>
              <a:rPr lang="zh-CN" altLang="en-US" sz="2800" b="1" dirty="0">
                <a:latin typeface="微软雅黑" panose="020B0503020204020204" charset="-122"/>
                <a:ea typeface="微软雅黑" panose="020B0503020204020204" charset="-122"/>
              </a:rPr>
              <a:t>同</a:t>
            </a:r>
            <a:r>
              <a:rPr lang="zh-CN" altLang="zh-CN" sz="2800" b="1" dirty="0">
                <a:latin typeface="微软雅黑" panose="020B0503020204020204" charset="-122"/>
                <a:ea typeface="微软雅黑" panose="020B0503020204020204" charset="-122"/>
              </a:rPr>
              <a:t>学们，你们看到了什么？你们又仿佛听到了什么？</a:t>
            </a:r>
            <a:endParaRPr lang="zh-CN" altLang="zh-CN" sz="2800" b="1" dirty="0">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p:nvPr/>
        </p:nvSpPr>
        <p:spPr>
          <a:xfrm>
            <a:off x="1413510" y="695960"/>
            <a:ext cx="6045200" cy="1198880"/>
          </a:xfrm>
          <a:prstGeom prst="rect">
            <a:avLst/>
          </a:prstGeom>
          <a:noFill/>
          <a:ln w="9525">
            <a:noFill/>
          </a:ln>
        </p:spPr>
        <p:txBody>
          <a:bodyPr wrap="square" anchor="ctr">
            <a:spAutoFit/>
          </a:bodyPr>
          <a:lstStyle/>
          <a:p>
            <a:pPr indent="304800">
              <a:lnSpc>
                <a:spcPct val="150000"/>
              </a:lnSpc>
            </a:pPr>
            <a:r>
              <a:rPr lang="zh-CN" altLang="zh-CN" sz="2335" b="1" dirty="0">
                <a:latin typeface="微软雅黑" panose="020B0503020204020204" charset="-122"/>
                <a:ea typeface="微软雅黑" panose="020B0503020204020204" charset="-122"/>
              </a:rPr>
              <a:t> </a:t>
            </a:r>
            <a:r>
              <a:rPr lang="en-US" altLang="zh-CN" sz="2335" b="1" dirty="0" smtClean="0">
                <a:latin typeface="微软雅黑" panose="020B0503020204020204" charset="-122"/>
                <a:ea typeface="微软雅黑" panose="020B0503020204020204" charset="-122"/>
              </a:rPr>
              <a:t>   </a:t>
            </a:r>
            <a:r>
              <a:rPr lang="zh-CN" altLang="zh-CN" sz="2400" b="1" dirty="0" smtClean="0">
                <a:solidFill>
                  <a:srgbClr val="FF0000"/>
                </a:solidFill>
                <a:latin typeface="微软雅黑" panose="020B0503020204020204" charset="-122"/>
                <a:ea typeface="微软雅黑" panose="020B0503020204020204" charset="-122"/>
              </a:rPr>
              <a:t>看</a:t>
            </a:r>
            <a:r>
              <a:rPr lang="zh-CN" altLang="zh-CN" sz="2400" b="1" dirty="0">
                <a:solidFill>
                  <a:srgbClr val="FF0000"/>
                </a:solidFill>
                <a:latin typeface="微软雅黑" panose="020B0503020204020204" charset="-122"/>
                <a:ea typeface="微软雅黑" panose="020B0503020204020204" charset="-122"/>
              </a:rPr>
              <a:t>到了小船，看到了汹涌的波涛，听到了</a:t>
            </a:r>
            <a:r>
              <a:rPr lang="zh-CN" altLang="en-US" sz="2400" b="1" dirty="0">
                <a:solidFill>
                  <a:srgbClr val="FF0000"/>
                </a:solidFill>
                <a:latin typeface="微软雅黑" panose="020B0503020204020204" charset="-122"/>
                <a:ea typeface="微软雅黑" panose="020B0503020204020204" charset="-122"/>
              </a:rPr>
              <a:t>巨大的海浪声</a:t>
            </a:r>
            <a:r>
              <a:rPr lang="zh-CN" altLang="zh-CN" sz="2400" b="1" dirty="0">
                <a:solidFill>
                  <a:srgbClr val="FF0000"/>
                </a:solidFill>
                <a:latin typeface="微软雅黑" panose="020B0503020204020204" charset="-122"/>
                <a:ea typeface="微软雅黑" panose="020B0503020204020204" charset="-122"/>
              </a:rPr>
              <a:t>。</a:t>
            </a:r>
            <a:endParaRPr lang="zh-CN" altLang="zh-CN" sz="2400" b="1" dirty="0">
              <a:solidFill>
                <a:srgbClr val="FF0000"/>
              </a:solidFill>
              <a:latin typeface="微软雅黑" panose="020B0503020204020204" charset="-122"/>
              <a:ea typeface="微软雅黑" panose="020B0503020204020204" charset="-122"/>
            </a:endParaRPr>
          </a:p>
        </p:txBody>
      </p:sp>
      <p:sp>
        <p:nvSpPr>
          <p:cNvPr id="128002" name="Rectangle 2"/>
          <p:cNvSpPr/>
          <p:nvPr/>
        </p:nvSpPr>
        <p:spPr>
          <a:xfrm>
            <a:off x="2418080" y="2047875"/>
            <a:ext cx="6078220" cy="2306955"/>
          </a:xfrm>
          <a:prstGeom prst="rect">
            <a:avLst/>
          </a:prstGeom>
          <a:solidFill>
            <a:schemeClr val="accent2">
              <a:lumMod val="20000"/>
              <a:lumOff val="80000"/>
            </a:schemeClr>
          </a:solidFill>
          <a:ln w="9525">
            <a:noFill/>
          </a:ln>
        </p:spPr>
        <p:txBody>
          <a:bodyPr wrap="square" anchor="ctr">
            <a:spAutoFit/>
          </a:bodyPr>
          <a:lstStyle/>
          <a:p>
            <a:pPr indent="304800">
              <a:lnSpc>
                <a:spcPct val="150000"/>
              </a:lnSpc>
            </a:pPr>
            <a:r>
              <a:rPr lang="en-US" altLang="zh-CN" sz="2335" b="1" dirty="0" smtClean="0">
                <a:latin typeface="微软雅黑" panose="020B0503020204020204" charset="-122"/>
                <a:ea typeface="微软雅黑" panose="020B0503020204020204" charset="-122"/>
              </a:rPr>
              <a:t> </a:t>
            </a:r>
            <a:r>
              <a:rPr lang="zh-CN" altLang="en-US" sz="2400" b="1" dirty="0" smtClean="0">
                <a:latin typeface="微软雅黑" panose="020B0503020204020204" charset="-122"/>
                <a:ea typeface="微软雅黑" panose="020B0503020204020204" charset="-122"/>
              </a:rPr>
              <a:t>“</a:t>
            </a:r>
            <a:r>
              <a:rPr lang="zh-CN" altLang="zh-CN" sz="2400" b="1" dirty="0" smtClean="0">
                <a:latin typeface="微软雅黑" panose="020B0503020204020204" charset="-122"/>
                <a:ea typeface="微软雅黑" panose="020B0503020204020204" charset="-122"/>
              </a:rPr>
              <a:t>波</a:t>
            </a:r>
            <a:r>
              <a:rPr lang="zh-CN" altLang="zh-CN" sz="2400" b="1" dirty="0">
                <a:latin typeface="微软雅黑" panose="020B0503020204020204" charset="-122"/>
                <a:ea typeface="微软雅黑" panose="020B0503020204020204" charset="-122"/>
              </a:rPr>
              <a:t>涛汹涌”和“一片树叶”，一个是多么的可怕，力大无比，一个是多么的柔弱，轻飘</a:t>
            </a:r>
            <a:r>
              <a:rPr lang="zh-CN" altLang="zh-CN" sz="2400" b="1" dirty="0" smtClean="0">
                <a:latin typeface="微软雅黑" panose="020B0503020204020204" charset="-122"/>
                <a:ea typeface="微软雅黑" panose="020B0503020204020204" charset="-122"/>
              </a:rPr>
              <a:t>飘</a:t>
            </a:r>
            <a:r>
              <a:rPr lang="zh-CN" altLang="en-US" sz="2400" b="1" dirty="0">
                <a:latin typeface="微软雅黑" panose="020B0503020204020204" charset="-122"/>
                <a:ea typeface="微软雅黑" panose="020B0503020204020204" charset="-122"/>
              </a:rPr>
              <a:t>。</a:t>
            </a:r>
            <a:r>
              <a:rPr lang="zh-CN" altLang="zh-CN" sz="2400" b="1" dirty="0" smtClean="0">
                <a:latin typeface="微软雅黑" panose="020B0503020204020204" charset="-122"/>
                <a:ea typeface="微软雅黑" panose="020B0503020204020204" charset="-122"/>
              </a:rPr>
              <a:t>看</a:t>
            </a:r>
            <a:r>
              <a:rPr lang="zh-CN" altLang="zh-CN" sz="2400" b="1" dirty="0">
                <a:latin typeface="微软雅黑" panose="020B0503020204020204" charset="-122"/>
                <a:ea typeface="微软雅黑" panose="020B0503020204020204" charset="-122"/>
              </a:rPr>
              <a:t>到了渔民的船，一会儿被</a:t>
            </a:r>
            <a:r>
              <a:rPr lang="zh-CN" altLang="zh-CN" sz="2400" b="1" dirty="0">
                <a:solidFill>
                  <a:srgbClr val="FF0000"/>
                </a:solidFill>
                <a:latin typeface="微软雅黑" panose="020B0503020204020204" charset="-122"/>
                <a:ea typeface="微软雅黑" panose="020B0503020204020204" charset="-122"/>
              </a:rPr>
              <a:t>卷</a:t>
            </a:r>
            <a:r>
              <a:rPr lang="zh-CN" altLang="zh-CN" sz="2400" b="1" dirty="0">
                <a:latin typeface="微软雅黑" panose="020B0503020204020204" charset="-122"/>
                <a:ea typeface="微软雅黑" panose="020B0503020204020204" charset="-122"/>
              </a:rPr>
              <a:t>上浪尖，一会儿又被</a:t>
            </a:r>
            <a:r>
              <a:rPr lang="zh-CN" altLang="zh-CN" sz="2400" b="1" dirty="0">
                <a:solidFill>
                  <a:srgbClr val="FF0000"/>
                </a:solidFill>
                <a:latin typeface="微软雅黑" panose="020B0503020204020204" charset="-122"/>
                <a:ea typeface="微软雅黑" panose="020B0503020204020204" charset="-122"/>
              </a:rPr>
              <a:t>打</a:t>
            </a:r>
            <a:r>
              <a:rPr lang="zh-CN" altLang="zh-CN" sz="2400" b="1" dirty="0">
                <a:latin typeface="微软雅黑" panose="020B0503020204020204" charset="-122"/>
                <a:ea typeface="微软雅黑" panose="020B0503020204020204" charset="-122"/>
              </a:rPr>
              <a:t>入浪谷。</a:t>
            </a:r>
            <a:endParaRPr lang="zh-CN" altLang="zh-CN" sz="2400" b="1"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cstate="print"/>
          <a:stretch>
            <a:fillRect/>
          </a:stretch>
        </p:blipFill>
        <p:spPr>
          <a:xfrm>
            <a:off x="796925" y="2292350"/>
            <a:ext cx="1352550" cy="1818005"/>
          </a:xfrm>
          <a:prstGeom prst="rect">
            <a:avLst/>
          </a:prstGeom>
          <a:noFill/>
          <a:ln w="9525">
            <a:noFill/>
          </a:ln>
          <a:effectLst>
            <a:softEdge rad="1270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8001"/>
                                        </p:tgtEl>
                                        <p:attrNameLst>
                                          <p:attrName>style.visibility</p:attrName>
                                        </p:attrNameLst>
                                      </p:cBhvr>
                                      <p:to>
                                        <p:strVal val="visible"/>
                                      </p:to>
                                    </p:set>
                                    <p:anim calcmode="lin" valueType="num">
                                      <p:cBhvr>
                                        <p:cTn id="13" dur="500" fill="hold"/>
                                        <p:tgtEl>
                                          <p:spTgt spid="128001"/>
                                        </p:tgtEl>
                                        <p:attrNameLst>
                                          <p:attrName>ppt_x</p:attrName>
                                        </p:attrNameLst>
                                      </p:cBhvr>
                                      <p:tavLst>
                                        <p:tav tm="0">
                                          <p:val>
                                            <p:strVal val="#ppt_x"/>
                                          </p:val>
                                        </p:tav>
                                        <p:tav tm="100000">
                                          <p:val>
                                            <p:strVal val="#ppt_x"/>
                                          </p:val>
                                        </p:tav>
                                      </p:tavLst>
                                    </p:anim>
                                    <p:anim calcmode="lin" valueType="num">
                                      <p:cBhvr>
                                        <p:cTn id="14" dur="500" fill="hold"/>
                                        <p:tgtEl>
                                          <p:spTgt spid="1280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8002"/>
                                        </p:tgtEl>
                                        <p:attrNameLst>
                                          <p:attrName>style.visibility</p:attrName>
                                        </p:attrNameLst>
                                      </p:cBhvr>
                                      <p:to>
                                        <p:strVal val="visible"/>
                                      </p:to>
                                    </p:set>
                                    <p:animEffect transition="in" filter="diamond(in)">
                                      <p:cBhvr>
                                        <p:cTn id="19" dur="20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 grpId="0" animBg="1"/>
      <p:bldP spid="12800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stretch>
            <a:fillRect/>
          </a:stretch>
        </p:blipFill>
        <p:spPr>
          <a:xfrm>
            <a:off x="3892550" y="1168400"/>
            <a:ext cx="4509135" cy="1988820"/>
          </a:xfrm>
          <a:prstGeom prst="rect">
            <a:avLst/>
          </a:prstGeom>
          <a:noFill/>
          <a:ln w="9525">
            <a:noFill/>
          </a:ln>
        </p:spPr>
      </p:pic>
      <p:pic>
        <p:nvPicPr>
          <p:cNvPr id="10" name="图片 9"/>
          <p:cNvPicPr>
            <a:picLocks noChangeAspect="1"/>
          </p:cNvPicPr>
          <p:nvPr/>
        </p:nvPicPr>
        <p:blipFill>
          <a:blip r:embed="rId2" cstate="print"/>
          <a:stretch>
            <a:fillRect/>
          </a:stretch>
        </p:blipFill>
        <p:spPr>
          <a:xfrm>
            <a:off x="3911005" y="846667"/>
            <a:ext cx="712391" cy="1071563"/>
          </a:xfrm>
          <a:prstGeom prst="rect">
            <a:avLst/>
          </a:prstGeom>
          <a:noFill/>
          <a:ln w="9525">
            <a:noFill/>
          </a:ln>
        </p:spPr>
      </p:pic>
      <p:sp>
        <p:nvSpPr>
          <p:cNvPr id="3" name="矩形 2"/>
          <p:cNvSpPr/>
          <p:nvPr/>
        </p:nvSpPr>
        <p:spPr>
          <a:xfrm>
            <a:off x="4341495" y="1501775"/>
            <a:ext cx="3611880" cy="1198880"/>
          </a:xfrm>
          <a:prstGeom prst="rect">
            <a:avLst/>
          </a:prstGeom>
          <a:noFill/>
          <a:ln w="9525">
            <a:noFill/>
          </a:ln>
        </p:spPr>
        <p:txBody>
          <a:bodyPr wrap="square" anchor="t">
            <a:spAutoFit/>
          </a:bodyPr>
          <a:lstStyle/>
          <a:p>
            <a:pPr>
              <a:lnSpc>
                <a:spcPct val="150000"/>
              </a:lnSpc>
            </a:pPr>
            <a:r>
              <a:rPr lang="zh-CN" altLang="en-US" sz="2000" b="1" dirty="0">
                <a:latin typeface="微软雅黑" panose="020B0503020204020204" charset="-122"/>
                <a:ea typeface="微软雅黑" panose="020B0503020204020204" charset="-122"/>
                <a:sym typeface="微软雅黑" panose="020B0503020204020204" charset="-122"/>
              </a:rPr>
              <a:t>     </a:t>
            </a:r>
            <a:r>
              <a:rPr lang="zh-CN" altLang="en-US" sz="2400" b="1" dirty="0">
                <a:latin typeface="微软雅黑" panose="020B0503020204020204" charset="-122"/>
                <a:ea typeface="微软雅黑" panose="020B0503020204020204" charset="-122"/>
                <a:sym typeface="微软雅黑" panose="020B0503020204020204" charset="-122"/>
              </a:rPr>
              <a:t>从上文的描述中你们又能感受到什么？</a:t>
            </a:r>
            <a:endParaRPr lang="zh-CN" altLang="en-US" sz="2400" b="1" dirty="0">
              <a:latin typeface="微软雅黑" panose="020B0503020204020204" charset="-122"/>
              <a:ea typeface="微软雅黑" panose="020B0503020204020204" charset="-122"/>
              <a:sym typeface="微软雅黑" panose="020B0503020204020204" charset="-122"/>
            </a:endParaRPr>
          </a:p>
        </p:txBody>
      </p:sp>
      <p:sp>
        <p:nvSpPr>
          <p:cNvPr id="132097" name="Rectangle 1"/>
          <p:cNvSpPr/>
          <p:nvPr/>
        </p:nvSpPr>
        <p:spPr>
          <a:xfrm>
            <a:off x="4000500" y="3358515"/>
            <a:ext cx="4685665" cy="645160"/>
          </a:xfrm>
          <a:prstGeom prst="rect">
            <a:avLst/>
          </a:prstGeom>
          <a:solidFill>
            <a:schemeClr val="bg2">
              <a:lumMod val="90000"/>
            </a:schemeClr>
          </a:solidFill>
          <a:ln w="9525">
            <a:noFill/>
          </a:ln>
        </p:spPr>
        <p:txBody>
          <a:bodyPr wrap="square" anchor="ctr">
            <a:spAutoFit/>
          </a:bodyPr>
          <a:lstStyle/>
          <a:p>
            <a:pPr indent="304800">
              <a:lnSpc>
                <a:spcPct val="150000"/>
              </a:lnSpc>
            </a:pPr>
            <a:r>
              <a:rPr lang="zh-CN" altLang="zh-CN" sz="2400" b="1" dirty="0">
                <a:solidFill>
                  <a:srgbClr val="FF0000"/>
                </a:solidFill>
                <a:latin typeface="微软雅黑" panose="020B0503020204020204" charset="-122"/>
                <a:ea typeface="微软雅黑" panose="020B0503020204020204" charset="-122"/>
              </a:rPr>
              <a:t>捕鱼人随时都可能船毁人亡。</a:t>
            </a:r>
            <a:endParaRPr lang="zh-CN" altLang="zh-CN" sz="2400" b="1" dirty="0">
              <a:solidFill>
                <a:srgbClr val="FF0000"/>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3" cstate="print"/>
          <a:srcRect l="11032" t="-60" r="-4031" b="10619"/>
          <a:stretch>
            <a:fillRect/>
          </a:stretch>
        </p:blipFill>
        <p:spPr>
          <a:xfrm>
            <a:off x="793115" y="1212215"/>
            <a:ext cx="2845435" cy="2720340"/>
          </a:xfrm>
          <a:prstGeom prst="rect">
            <a:avLst/>
          </a:prstGeom>
          <a:noFill/>
          <a:ln w="9525">
            <a:noFill/>
          </a:ln>
          <a:effectLst>
            <a:softEdge rad="1270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2097"/>
                                        </p:tgtEl>
                                        <p:attrNameLst>
                                          <p:attrName>style.visibility</p:attrName>
                                        </p:attrNameLst>
                                      </p:cBhvr>
                                      <p:to>
                                        <p:strVal val="visible"/>
                                      </p:to>
                                    </p:set>
                                    <p:anim calcmode="lin" valueType="num">
                                      <p:cBhvr>
                                        <p:cTn id="24" dur="500" fill="hold"/>
                                        <p:tgtEl>
                                          <p:spTgt spid="132097"/>
                                        </p:tgtEl>
                                        <p:attrNameLst>
                                          <p:attrName>ppt_x</p:attrName>
                                        </p:attrNameLst>
                                      </p:cBhvr>
                                      <p:tavLst>
                                        <p:tav tm="0">
                                          <p:val>
                                            <p:strVal val="#ppt_x"/>
                                          </p:val>
                                        </p:tav>
                                        <p:tav tm="100000">
                                          <p:val>
                                            <p:strVal val="#ppt_x"/>
                                          </p:val>
                                        </p:tav>
                                      </p:tavLst>
                                    </p:anim>
                                    <p:anim calcmode="lin" valueType="num">
                                      <p:cBhvr>
                                        <p:cTn id="25" dur="500" fill="hold"/>
                                        <p:tgtEl>
                                          <p:spTgt spid="132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209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stretch>
            <a:fillRect/>
          </a:stretch>
        </p:blipFill>
        <p:spPr>
          <a:xfrm>
            <a:off x="821055" y="897890"/>
            <a:ext cx="7797165" cy="4133215"/>
          </a:xfrm>
          <a:prstGeom prst="rect">
            <a:avLst/>
          </a:prstGeom>
          <a:noFill/>
          <a:ln w="9525">
            <a:noFill/>
          </a:ln>
        </p:spPr>
      </p:pic>
      <p:pic>
        <p:nvPicPr>
          <p:cNvPr id="15" name="图片 14"/>
          <p:cNvPicPr>
            <a:picLocks noChangeAspect="1"/>
          </p:cNvPicPr>
          <p:nvPr/>
        </p:nvPicPr>
        <p:blipFill>
          <a:blip r:embed="rId2" cstate="print"/>
          <a:stretch>
            <a:fillRect/>
          </a:stretch>
        </p:blipFill>
        <p:spPr>
          <a:xfrm>
            <a:off x="964208" y="601133"/>
            <a:ext cx="833438" cy="1252803"/>
          </a:xfrm>
          <a:prstGeom prst="rect">
            <a:avLst/>
          </a:prstGeom>
          <a:noFill/>
          <a:ln w="9525">
            <a:noFill/>
          </a:ln>
        </p:spPr>
      </p:pic>
      <p:sp>
        <p:nvSpPr>
          <p:cNvPr id="4" name="文本框 3"/>
          <p:cNvSpPr txBox="1"/>
          <p:nvPr/>
        </p:nvSpPr>
        <p:spPr>
          <a:xfrm>
            <a:off x="1641475" y="1559560"/>
            <a:ext cx="6619240" cy="2676525"/>
          </a:xfrm>
          <a:prstGeom prst="rect">
            <a:avLst/>
          </a:prstGeom>
          <a:noFill/>
          <a:ln w="9525">
            <a:noFill/>
          </a:ln>
        </p:spPr>
        <p:txBody>
          <a:bodyPr wrap="square" anchor="t">
            <a:spAutoFit/>
          </a:bodyPr>
          <a:lstStyle/>
          <a:p>
            <a:pPr>
              <a:lnSpc>
                <a:spcPct val="150000"/>
              </a:lnSpc>
            </a:pPr>
            <a:r>
              <a:rPr lang="zh-CN" altLang="en-US" sz="2000" b="1" dirty="0">
                <a:latin typeface="微软雅黑" panose="020B0503020204020204" charset="-122"/>
                <a:ea typeface="微软雅黑" panose="020B0503020204020204" charset="-122"/>
              </a:rPr>
              <a:t>　  </a:t>
            </a:r>
            <a:r>
              <a:rPr lang="zh-CN" altLang="zh-CN" sz="2800" dirty="0">
                <a:latin typeface="微软雅黑" panose="020B0503020204020204" charset="-122"/>
                <a:ea typeface="微软雅黑" panose="020B0503020204020204" charset="-122"/>
              </a:rPr>
              <a:t>全诗只有短短的四句话，却描写了两幅截然不同的画面（江上往来的客人欢快地品尝鲈鱼的画面和江里渔者冒着风浪捕鱼的场景），反映了什么？</a:t>
            </a:r>
            <a:r>
              <a:rPr lang="en-US" altLang="zh-CN" sz="2800" dirty="0">
                <a:latin typeface="微软雅黑" panose="020B0503020204020204" charset="-122"/>
                <a:ea typeface="微软雅黑" panose="020B0503020204020204" charset="-122"/>
              </a:rPr>
              <a:t>   </a:t>
            </a:r>
            <a:endParaRPr lang="en-US" altLang="zh-CN" sz="2800" dirty="0">
              <a:latin typeface="微软雅黑" panose="020B0503020204020204" charset="-122"/>
              <a:ea typeface="微软雅黑" panose="020B0503020204020204" charset="-122"/>
            </a:endParaRPr>
          </a:p>
        </p:txBody>
      </p:sp>
      <p:sp>
        <p:nvSpPr>
          <p:cNvPr id="17" name="Text Box 2"/>
          <p:cNvSpPr txBox="1">
            <a:spLocks noChangeArrowheads="1"/>
          </p:cNvSpPr>
          <p:nvPr/>
        </p:nvSpPr>
        <p:spPr bwMode="auto">
          <a:xfrm>
            <a:off x="1641226" y="770582"/>
            <a:ext cx="987227"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fontAlgn="auto">
              <a:lnSpc>
                <a:spcPct val="150000"/>
              </a:lnSpc>
              <a:buClrTx/>
              <a:buSzTx/>
              <a:buFont typeface="Arial" panose="020B0604020202020204" pitchFamily="34" charset="0"/>
              <a:buNone/>
              <a:defRPr/>
            </a:pPr>
            <a:r>
              <a:rPr kumimoji="0" lang="zh-CN" altLang="en-US" sz="2400" b="1" kern="1200" cap="none" spc="0" normalizeH="0" baseline="0" noProof="1">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思 </a:t>
            </a:r>
            <a:r>
              <a:rPr kumimoji="0" lang="zh-CN" altLang="en-US" sz="24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考</a:t>
            </a:r>
            <a:endParaRPr kumimoji="0" lang="zh-CN" altLang="en-US" sz="24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p:nvPr/>
        </p:nvSpPr>
        <p:spPr>
          <a:xfrm>
            <a:off x="590550" y="1567815"/>
            <a:ext cx="5662295" cy="2749550"/>
          </a:xfrm>
          <a:prstGeom prst="rect">
            <a:avLst/>
          </a:prstGeom>
          <a:noFill/>
          <a:ln w="9525">
            <a:noFill/>
          </a:ln>
        </p:spPr>
        <p:txBody>
          <a:bodyPr wrap="square" anchor="ctr">
            <a:spAutoFit/>
          </a:bodyPr>
          <a:lstStyle/>
          <a:p>
            <a:pPr indent="304800" hangingPunct="1">
              <a:lnSpc>
                <a:spcPct val="180000"/>
              </a:lnSpc>
            </a:pPr>
            <a:r>
              <a:rPr lang="en-US" sz="2335" b="1" dirty="0" smtClean="0">
                <a:solidFill>
                  <a:srgbClr val="FF0000"/>
                </a:solidFill>
                <a:latin typeface="楷体" panose="02010609060101010101" charset="-122"/>
                <a:ea typeface="楷体" panose="02010609060101010101" charset="-122"/>
                <a:cs typeface="楷体" panose="02010609060101010101" charset="-122"/>
              </a:rPr>
              <a:t>  </a:t>
            </a:r>
            <a:r>
              <a:rPr lang="en-US" sz="2335" b="1" dirty="0" smtClean="0">
                <a:solidFill>
                  <a:schemeClr val="tx1"/>
                </a:solidFill>
                <a:latin typeface="楷体" panose="02010609060101010101" charset="-122"/>
                <a:ea typeface="楷体" panose="02010609060101010101" charset="-122"/>
                <a:cs typeface="楷体" panose="02010609060101010101" charset="-122"/>
              </a:rPr>
              <a:t> </a:t>
            </a:r>
            <a:r>
              <a:rPr sz="3200" b="1" dirty="0" err="1" smtClean="0">
                <a:solidFill>
                  <a:srgbClr val="0070C0"/>
                </a:solidFill>
                <a:latin typeface="楷体" panose="02010609060101010101" charset="-122"/>
                <a:ea typeface="楷体" panose="02010609060101010101" charset="-122"/>
                <a:cs typeface="楷体" panose="02010609060101010101" charset="-122"/>
              </a:rPr>
              <a:t>反映了劳动者的艰辛</a:t>
            </a:r>
            <a:r>
              <a:rPr sz="3200" b="1" dirty="0" err="1">
                <a:solidFill>
                  <a:srgbClr val="0070C0"/>
                </a:solidFill>
                <a:latin typeface="楷体" panose="02010609060101010101" charset="-122"/>
                <a:ea typeface="楷体" panose="02010609060101010101" charset="-122"/>
                <a:cs typeface="楷体" panose="02010609060101010101" charset="-122"/>
              </a:rPr>
              <a:t>，体现了劳动成果的来之不易，表达了作者对劳动者的同情</a:t>
            </a:r>
            <a:r>
              <a:rPr sz="3200" b="1" dirty="0">
                <a:solidFill>
                  <a:srgbClr val="0070C0"/>
                </a:solidFill>
                <a:latin typeface="楷体" panose="02010609060101010101" charset="-122"/>
                <a:ea typeface="楷体" panose="02010609060101010101" charset="-122"/>
                <a:cs typeface="楷体" panose="02010609060101010101" charset="-122"/>
              </a:rPr>
              <a:t>。</a:t>
            </a:r>
            <a:endParaRPr sz="3200" b="1" dirty="0">
              <a:solidFill>
                <a:srgbClr val="0070C0"/>
              </a:solidFill>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cstate="print"/>
          <a:stretch>
            <a:fillRect/>
          </a:stretch>
        </p:blipFill>
        <p:spPr>
          <a:xfrm>
            <a:off x="6353810" y="1480185"/>
            <a:ext cx="1983105" cy="2578100"/>
          </a:xfrm>
          <a:prstGeom prst="rect">
            <a:avLst/>
          </a:prstGeom>
          <a:noFill/>
          <a:ln w="9525">
            <a:noFill/>
          </a:ln>
          <a:effectLst>
            <a:softEdge rad="127000"/>
          </a:effectLst>
        </p:spPr>
      </p:pic>
      <p:grpSp>
        <p:nvGrpSpPr>
          <p:cNvPr id="3" name="组合 2"/>
          <p:cNvGrpSpPr/>
          <p:nvPr/>
        </p:nvGrpSpPr>
        <p:grpSpPr>
          <a:xfrm>
            <a:off x="901065" y="375285"/>
            <a:ext cx="2889250" cy="737870"/>
            <a:chOff x="1580" y="487"/>
            <a:chExt cx="4550" cy="1162"/>
          </a:xfrm>
        </p:grpSpPr>
        <p:grpSp>
          <p:nvGrpSpPr>
            <p:cNvPr id="11" name="组合 10"/>
            <p:cNvGrpSpPr/>
            <p:nvPr/>
          </p:nvGrpSpPr>
          <p:grpSpPr>
            <a:xfrm>
              <a:off x="1690" y="487"/>
              <a:ext cx="4440" cy="1161"/>
              <a:chOff x="1690" y="487"/>
              <a:chExt cx="4440" cy="1161"/>
            </a:xfrm>
          </p:grpSpPr>
          <p:sp>
            <p:nvSpPr>
              <p:cNvPr id="12" name="文本框 11"/>
              <p:cNvSpPr txBox="1"/>
              <p:nvPr/>
            </p:nvSpPr>
            <p:spPr>
              <a:xfrm>
                <a:off x="3078" y="487"/>
                <a:ext cx="3052" cy="1161"/>
              </a:xfrm>
              <a:prstGeom prst="rect">
                <a:avLst/>
              </a:prstGeom>
              <a:noFill/>
            </p:spPr>
            <p:txBody>
              <a:bodyPr wrap="square" rtlCol="0">
                <a:spAutoFit/>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诗文主旨</a:t>
                </a:r>
                <a:endParaRPr lang="zh-CN" altLang="en-US" sz="2800">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2"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14" name="圆角矩形 13"/>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5"/>
                                        </p:tgtEl>
                                        <p:attrNameLst>
                                          <p:attrName>style.visibility</p:attrName>
                                        </p:attrNameLst>
                                      </p:cBhvr>
                                      <p:to>
                                        <p:strVal val="visible"/>
                                      </p:to>
                                    </p:set>
                                    <p:animEffect transition="in" filter="blinds(horizontal)">
                                      <p:cBhvr>
                                        <p:cTn id="7" dur="500"/>
                                        <p:tgtEl>
                                          <p:spTgt spid="13414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70915" y="1377950"/>
            <a:ext cx="7426960" cy="2748280"/>
          </a:xfrm>
          <a:prstGeom prst="rect">
            <a:avLst/>
          </a:prstGeom>
          <a:noFill/>
          <a:ln w="9525">
            <a:noFill/>
          </a:ln>
        </p:spPr>
        <p:txBody>
          <a:bodyPr wrap="square">
            <a:spAutoFit/>
          </a:bodyPr>
          <a:lstStyle/>
          <a:p>
            <a:pPr marL="0" indent="0">
              <a:lnSpc>
                <a:spcPct val="180000"/>
              </a:lnSpc>
            </a:pPr>
            <a:r>
              <a:rPr lang="en-US" altLang="zh-CN" sz="2335" b="1" dirty="0">
                <a:latin typeface="微软雅黑" panose="020B0503020204020204" charset="-122"/>
                <a:ea typeface="微软雅黑" panose="020B0503020204020204" charset="-122"/>
              </a:rPr>
              <a:t>     </a:t>
            </a:r>
            <a:r>
              <a:rPr lang="en-US" altLang="zh-CN" sz="2335" b="1" dirty="0" smtClean="0">
                <a:latin typeface="微软雅黑" panose="020B0503020204020204" charset="-122"/>
                <a:ea typeface="微软雅黑" panose="020B0503020204020204" charset="-122"/>
              </a:rPr>
              <a:t>  </a:t>
            </a:r>
            <a:r>
              <a:rPr lang="zh-CN" sz="2400" b="1" dirty="0" smtClean="0">
                <a:solidFill>
                  <a:srgbClr val="0070C0"/>
                </a:solidFill>
                <a:latin typeface="楷体" panose="02010609060101010101" charset="-122"/>
                <a:ea typeface="楷体" panose="02010609060101010101" charset="-122"/>
                <a:cs typeface="楷体" panose="02010609060101010101" charset="-122"/>
              </a:rPr>
              <a:t>这</a:t>
            </a:r>
            <a:r>
              <a:rPr lang="zh-CN" sz="2400" b="1" dirty="0">
                <a:solidFill>
                  <a:srgbClr val="0070C0"/>
                </a:solidFill>
                <a:latin typeface="楷体" panose="02010609060101010101" charset="-122"/>
                <a:ea typeface="楷体" panose="02010609060101010101" charset="-122"/>
                <a:cs typeface="楷体" panose="02010609060101010101" charset="-122"/>
              </a:rPr>
              <a:t>首诗通过描写江上往来的客人欢快地品尝鲈鱼的画面和江里渔者冒着风浪捕鱼的场景，反映了劳动者的艰辛，体现了劳动成果的来之不易，表达了作者对劳动者的同情。</a:t>
            </a:r>
            <a:r>
              <a:rPr lang="en-US" sz="2400" b="1" dirty="0">
                <a:solidFill>
                  <a:srgbClr val="0070C0"/>
                </a:solidFill>
                <a:latin typeface="楷体" panose="02010609060101010101" charset="-122"/>
                <a:ea typeface="楷体" panose="02010609060101010101" charset="-122"/>
                <a:cs typeface="楷体" panose="02010609060101010101" charset="-122"/>
              </a:rPr>
              <a:t>  </a:t>
            </a:r>
            <a:endParaRPr lang="en-US" altLang="en-US" sz="2400" b="1" dirty="0">
              <a:solidFill>
                <a:srgbClr val="0070C0"/>
              </a:solidFill>
              <a:latin typeface="楷体" panose="02010609060101010101" charset="-122"/>
              <a:ea typeface="楷体" panose="02010609060101010101" charset="-122"/>
              <a:cs typeface="楷体" panose="02010609060101010101" charset="-122"/>
            </a:endParaRPr>
          </a:p>
        </p:txBody>
      </p:sp>
      <p:pic>
        <p:nvPicPr>
          <p:cNvPr id="147" name="图片 146"/>
          <p:cNvPicPr>
            <a:picLocks noChangeAspect="1"/>
          </p:cNvPicPr>
          <p:nvPr/>
        </p:nvPicPr>
        <p:blipFill>
          <a:blip r:embed="rId1" cstate="print">
            <a:clrChange>
              <a:clrFrom>
                <a:srgbClr val="FFFFFF"/>
              </a:clrFrom>
              <a:clrTo>
                <a:srgbClr val="FFFFFF">
                  <a:alpha val="0"/>
                </a:srgbClr>
              </a:clrTo>
            </a:clrChange>
          </a:blip>
          <a:stretch>
            <a:fillRect/>
          </a:stretch>
        </p:blipFill>
        <p:spPr>
          <a:xfrm>
            <a:off x="5400675" y="3451226"/>
            <a:ext cx="2823369" cy="1661054"/>
          </a:xfrm>
          <a:prstGeom prst="rect">
            <a:avLst/>
          </a:prstGeom>
          <a:noFill/>
          <a:ln w="9525">
            <a:noFill/>
          </a:ln>
        </p:spPr>
      </p:pic>
      <p:grpSp>
        <p:nvGrpSpPr>
          <p:cNvPr id="3" name="组合 2"/>
          <p:cNvGrpSpPr/>
          <p:nvPr/>
        </p:nvGrpSpPr>
        <p:grpSpPr>
          <a:xfrm>
            <a:off x="901065" y="375285"/>
            <a:ext cx="2889250" cy="737870"/>
            <a:chOff x="1580" y="487"/>
            <a:chExt cx="4550" cy="1162"/>
          </a:xfrm>
        </p:grpSpPr>
        <p:grpSp>
          <p:nvGrpSpPr>
            <p:cNvPr id="11" name="组合 10"/>
            <p:cNvGrpSpPr/>
            <p:nvPr/>
          </p:nvGrpSpPr>
          <p:grpSpPr>
            <a:xfrm>
              <a:off x="1690" y="487"/>
              <a:ext cx="4440" cy="1161"/>
              <a:chOff x="1690" y="487"/>
              <a:chExt cx="4440" cy="1161"/>
            </a:xfrm>
          </p:grpSpPr>
          <p:sp>
            <p:nvSpPr>
              <p:cNvPr id="12" name="文本框 11"/>
              <p:cNvSpPr txBox="1"/>
              <p:nvPr/>
            </p:nvSpPr>
            <p:spPr>
              <a:xfrm>
                <a:off x="3078" y="487"/>
                <a:ext cx="3052" cy="1161"/>
              </a:xfrm>
              <a:prstGeom prst="rect">
                <a:avLst/>
              </a:prstGeom>
              <a:noFill/>
            </p:spPr>
            <p:txBody>
              <a:bodyPr wrap="square" rtlCol="0">
                <a:spAutoFit/>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诗文总结</a:t>
                </a:r>
                <a:endParaRPr lang="zh-CN" altLang="en-US" sz="2800">
                  <a:solidFill>
                    <a:schemeClr val="accent4"/>
                  </a:solidFill>
                  <a:effectLst/>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2"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14" name="圆角矩形 13"/>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
                                        </p:tgtEl>
                                        <p:attrNameLst>
                                          <p:attrName>style.visibility</p:attrName>
                                        </p:attrNameLst>
                                      </p:cBhvr>
                                      <p:to>
                                        <p:strVal val="visible"/>
                                      </p:to>
                                    </p:set>
                                    <p:anim calcmode="lin" valueType="num">
                                      <p:cBhvr additive="base">
                                        <p:cTn id="13" dur="500" fill="hold"/>
                                        <p:tgtEl>
                                          <p:spTgt spid="147"/>
                                        </p:tgtEl>
                                        <p:attrNameLst>
                                          <p:attrName>ppt_x</p:attrName>
                                        </p:attrNameLst>
                                      </p:cBhvr>
                                      <p:tavLst>
                                        <p:tav tm="0">
                                          <p:val>
                                            <p:strVal val="#ppt_x"/>
                                          </p:val>
                                        </p:tav>
                                        <p:tav tm="100000">
                                          <p:val>
                                            <p:strVal val="#ppt_x"/>
                                          </p:val>
                                        </p:tav>
                                      </p:tavLst>
                                    </p:anim>
                                    <p:anim calcmode="lin" valueType="num">
                                      <p:cBhvr additive="base">
                                        <p:cTn id="14"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2456657" y="2437791"/>
            <a:ext cx="4859734" cy="2042583"/>
          </a:xfrm>
          <a:prstGeom prst="rect">
            <a:avLst/>
          </a:prstGeom>
          <a:noFill/>
          <a:ln w="9525">
            <a:noFill/>
          </a:ln>
        </p:spPr>
      </p:pic>
      <p:sp>
        <p:nvSpPr>
          <p:cNvPr id="3" name="TextBox 15"/>
          <p:cNvSpPr txBox="1"/>
          <p:nvPr/>
        </p:nvSpPr>
        <p:spPr>
          <a:xfrm>
            <a:off x="3160118" y="1461558"/>
            <a:ext cx="449462"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zh-CN" altLang="en-US" sz="2800" b="1" kern="1200" cap="none" spc="0" normalizeH="0" baseline="0" noProof="1" smtClean="0">
                <a:latin typeface="微软雅黑" panose="020B0503020204020204" charset="-122"/>
                <a:ea typeface="微软雅黑" panose="020B0503020204020204" charset="-122"/>
                <a:cs typeface="+mn-cs"/>
              </a:rPr>
              <a:t>鱼</a:t>
            </a:r>
            <a:endParaRPr kumimoji="0" lang="zh-CN" altLang="en-US" sz="2800" b="1" kern="1200" cap="none" spc="0" normalizeH="0" baseline="0" noProof="1" smtClean="0">
              <a:latin typeface="微软雅黑" panose="020B0503020204020204" charset="-122"/>
              <a:ea typeface="微软雅黑" panose="020B0503020204020204" charset="-122"/>
              <a:cs typeface="+mn-cs"/>
            </a:endParaRPr>
          </a:p>
        </p:txBody>
      </p:sp>
      <p:sp>
        <p:nvSpPr>
          <p:cNvPr id="5" name="TextBox 16"/>
          <p:cNvSpPr txBox="1"/>
          <p:nvPr/>
        </p:nvSpPr>
        <p:spPr>
          <a:xfrm>
            <a:off x="4194968" y="1461558"/>
            <a:ext cx="449462"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zh-CN" altLang="en-US" sz="2800" b="1" kern="1200" cap="none" spc="0" normalizeH="0" baseline="0" noProof="1" smtClean="0">
                <a:latin typeface="微软雅黑" panose="020B0503020204020204" charset="-122"/>
                <a:ea typeface="微软雅黑" panose="020B0503020204020204" charset="-122"/>
                <a:cs typeface="+mn-cs"/>
              </a:rPr>
              <a:t>水</a:t>
            </a:r>
            <a:endParaRPr kumimoji="0" lang="zh-CN" altLang="en-US" sz="2800" b="1" kern="1200" cap="none" spc="0" normalizeH="0" baseline="0" noProof="1" smtClean="0">
              <a:latin typeface="微软雅黑" panose="020B0503020204020204" charset="-122"/>
              <a:ea typeface="微软雅黑" panose="020B0503020204020204" charset="-122"/>
              <a:cs typeface="+mn-cs"/>
            </a:endParaRPr>
          </a:p>
        </p:txBody>
      </p:sp>
      <p:sp>
        <p:nvSpPr>
          <p:cNvPr id="20" name="TextBox 19"/>
          <p:cNvSpPr txBox="1"/>
          <p:nvPr/>
        </p:nvSpPr>
        <p:spPr>
          <a:xfrm>
            <a:off x="3703161" y="1463305"/>
            <a:ext cx="449462"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en-US" altLang="zh-CN" sz="2800" b="1" kern="1200" cap="none" spc="0" normalizeH="0" baseline="0" noProof="1" smtClean="0">
                <a:latin typeface="微软雅黑" panose="020B0503020204020204" charset="-122"/>
                <a:ea typeface="微软雅黑" panose="020B0503020204020204" charset="-122"/>
                <a:cs typeface="+mn-cs"/>
              </a:rPr>
              <a:t>+</a:t>
            </a:r>
            <a:endParaRPr kumimoji="0" lang="en-US" altLang="zh-CN" sz="2800" b="1" kern="1200" cap="none" spc="0" normalizeH="0" baseline="0" noProof="1" smtClean="0">
              <a:latin typeface="微软雅黑" panose="020B0503020204020204" charset="-122"/>
              <a:ea typeface="微软雅黑" panose="020B0503020204020204" charset="-122"/>
              <a:cs typeface="+mn-cs"/>
            </a:endParaRPr>
          </a:p>
        </p:txBody>
      </p:sp>
      <p:sp>
        <p:nvSpPr>
          <p:cNvPr id="21" name="TextBox 20"/>
          <p:cNvSpPr txBox="1"/>
          <p:nvPr/>
        </p:nvSpPr>
        <p:spPr>
          <a:xfrm>
            <a:off x="4772383" y="1462035"/>
            <a:ext cx="450453"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en-US" altLang="zh-CN" sz="2800" b="1" kern="1200" cap="none" spc="0" normalizeH="0" baseline="0" noProof="1" smtClean="0">
                <a:solidFill>
                  <a:schemeClr val="accent4">
                    <a:lumMod val="75000"/>
                  </a:schemeClr>
                </a:solidFill>
                <a:latin typeface="微软雅黑" panose="020B0503020204020204" charset="-122"/>
                <a:ea typeface="微软雅黑" panose="020B0503020204020204" charset="-122"/>
                <a:cs typeface="+mn-cs"/>
              </a:rPr>
              <a:t>=</a:t>
            </a:r>
            <a:endParaRPr kumimoji="0" lang="en-US" altLang="zh-CN" sz="2800" b="1" kern="1200" cap="none" spc="0" normalizeH="0" baseline="0" noProof="1" smtClean="0">
              <a:solidFill>
                <a:schemeClr val="accent4">
                  <a:lumMod val="75000"/>
                </a:schemeClr>
              </a:solidFill>
              <a:latin typeface="微软雅黑" panose="020B0503020204020204" charset="-122"/>
              <a:ea typeface="微软雅黑" panose="020B0503020204020204" charset="-122"/>
              <a:cs typeface="+mn-cs"/>
            </a:endParaRPr>
          </a:p>
        </p:txBody>
      </p:sp>
      <p:sp>
        <p:nvSpPr>
          <p:cNvPr id="22" name="TextBox 21"/>
          <p:cNvSpPr txBox="1"/>
          <p:nvPr/>
        </p:nvSpPr>
        <p:spPr>
          <a:xfrm>
            <a:off x="5222655" y="1462035"/>
            <a:ext cx="450453"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zh-CN" altLang="en-US" sz="2800" b="1" kern="1200" cap="none" spc="0" normalizeH="0" baseline="0" noProof="1" smtClean="0">
                <a:latin typeface="微软雅黑" panose="020B0503020204020204" charset="-122"/>
                <a:ea typeface="微软雅黑" panose="020B0503020204020204" charset="-122"/>
                <a:cs typeface="+mn-cs"/>
              </a:rPr>
              <a:t>渔</a:t>
            </a:r>
            <a:endParaRPr kumimoji="0" lang="zh-CN" altLang="en-US" sz="2800" b="1" kern="1200" cap="none" spc="0" normalizeH="0" baseline="0" noProof="1" smtClean="0">
              <a:latin typeface="微软雅黑" panose="020B0503020204020204" charset="-122"/>
              <a:ea typeface="微软雅黑" panose="020B0503020204020204" charset="-122"/>
              <a:cs typeface="+mn-cs"/>
            </a:endParaRPr>
          </a:p>
        </p:txBody>
      </p:sp>
      <p:pic>
        <p:nvPicPr>
          <p:cNvPr id="23" name="图片 22"/>
          <p:cNvPicPr>
            <a:picLocks noChangeAspect="1"/>
          </p:cNvPicPr>
          <p:nvPr/>
        </p:nvPicPr>
        <p:blipFill>
          <a:blip r:embed="rId2" cstate="print"/>
          <a:stretch>
            <a:fillRect/>
          </a:stretch>
        </p:blipFill>
        <p:spPr>
          <a:xfrm>
            <a:off x="2442845" y="2111375"/>
            <a:ext cx="666750" cy="1002665"/>
          </a:xfrm>
          <a:prstGeom prst="rect">
            <a:avLst/>
          </a:prstGeom>
          <a:noFill/>
          <a:ln w="9525">
            <a:noFill/>
          </a:ln>
        </p:spPr>
      </p:pic>
      <p:sp>
        <p:nvSpPr>
          <p:cNvPr id="24" name="Text Box 2"/>
          <p:cNvSpPr txBox="1">
            <a:spLocks noChangeArrowheads="1"/>
          </p:cNvSpPr>
          <p:nvPr/>
        </p:nvSpPr>
        <p:spPr bwMode="auto">
          <a:xfrm>
            <a:off x="2996565" y="2221230"/>
            <a:ext cx="1647825" cy="737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fontAlgn="auto">
              <a:lnSpc>
                <a:spcPct val="150000"/>
              </a:lnSpc>
              <a:buClrTx/>
              <a:buSzTx/>
              <a:buFont typeface="Arial" panose="020B0604020202020204" pitchFamily="34" charset="0"/>
              <a:buNone/>
              <a:defRPr/>
            </a:pPr>
            <a:r>
              <a:rPr kumimoji="0" lang="zh-CN" altLang="en-US" sz="2800" b="1" kern="1200" cap="none" spc="0" normalizeH="0" baseline="0" noProof="1">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思 </a:t>
            </a:r>
            <a:r>
              <a:rPr kumimoji="0" lang="zh-CN" altLang="en-US" sz="28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考</a:t>
            </a:r>
            <a:endParaRPr kumimoji="0" lang="zh-CN" altLang="en-US" sz="2800" b="1" kern="1200" cap="none" spc="0" normalizeH="0" baseline="0" noProof="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15" name="TextBox 14"/>
          <p:cNvSpPr txBox="1"/>
          <p:nvPr/>
        </p:nvSpPr>
        <p:spPr>
          <a:xfrm>
            <a:off x="3062328" y="3034507"/>
            <a:ext cx="3647282"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zh-CN" altLang="en-US" sz="2800" b="1" kern="1200" cap="none" spc="0" normalizeH="0" baseline="0" noProof="1" smtClean="0">
                <a:latin typeface="微软雅黑" panose="020B0503020204020204" charset="-122"/>
                <a:ea typeface="微软雅黑" panose="020B0503020204020204" charset="-122"/>
                <a:cs typeface="+mn-cs"/>
              </a:rPr>
              <a:t>   “渔”是什么意思？</a:t>
            </a:r>
            <a:endParaRPr kumimoji="0" lang="zh-CN" altLang="en-US" sz="2800" b="1" kern="1200" cap="none" spc="0" normalizeH="0" baseline="0" noProof="1" smtClean="0">
              <a:latin typeface="微软雅黑" panose="020B0503020204020204" charset="-122"/>
              <a:ea typeface="微软雅黑" panose="020B0503020204020204" charset="-122"/>
              <a:cs typeface="+mn-cs"/>
            </a:endParaRPr>
          </a:p>
        </p:txBody>
      </p:sp>
      <p:grpSp>
        <p:nvGrpSpPr>
          <p:cNvPr id="9" name="组合 8"/>
          <p:cNvGrpSpPr/>
          <p:nvPr/>
        </p:nvGrpSpPr>
        <p:grpSpPr>
          <a:xfrm>
            <a:off x="901065" y="375285"/>
            <a:ext cx="2889250" cy="737235"/>
            <a:chOff x="1580" y="487"/>
            <a:chExt cx="4550" cy="1161"/>
          </a:xfrm>
        </p:grpSpPr>
        <p:grpSp>
          <p:nvGrpSpPr>
            <p:cNvPr id="6" name="组合 5"/>
            <p:cNvGrpSpPr/>
            <p:nvPr/>
          </p:nvGrpSpPr>
          <p:grpSpPr>
            <a:xfrm>
              <a:off x="1690" y="487"/>
              <a:ext cx="4440" cy="1160"/>
              <a:chOff x="1690" y="487"/>
              <a:chExt cx="4440" cy="1160"/>
            </a:xfrm>
          </p:grpSpPr>
          <p:sp>
            <p:nvSpPr>
              <p:cNvPr id="8" name="文本框 7"/>
              <p:cNvSpPr txBox="1"/>
              <p:nvPr/>
            </p:nvSpPr>
            <p:spPr>
              <a:xfrm>
                <a:off x="3078" y="487"/>
                <a:ext cx="3052" cy="116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课文导入</a:t>
                </a:r>
                <a:endParaRPr lang="zh-CN" altLang="en-US" sz="2800">
                  <a:solidFill>
                    <a:schemeClr val="accent4"/>
                  </a:solidFill>
                  <a:effectLst/>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3"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7" name="圆角矩形 6"/>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0" grpId="0"/>
      <p:bldP spid="21" grpId="0"/>
      <p:bldP spid="22" grpId="0"/>
      <p:bldP spid="24" grpId="0" bldLvl="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0925" y="1106805"/>
            <a:ext cx="7041515" cy="3415030"/>
          </a:xfrm>
          <a:prstGeom prst="rect">
            <a:avLst/>
          </a:prstGeom>
          <a:noFill/>
        </p:spPr>
        <p:txBody>
          <a:bodyPr wrap="square" rtlCol="0">
            <a:spAutoFit/>
          </a:bodyPr>
          <a:lstStyle/>
          <a:p>
            <a:pPr>
              <a:lnSpc>
                <a:spcPct val="150000"/>
              </a:lnSpc>
            </a:pPr>
            <a:r>
              <a:rPr lang="zh-CN" altLang="en-US" sz="2400" b="1" dirty="0">
                <a:latin typeface="黑体" panose="02010609060101010101" charset="-122"/>
                <a:ea typeface="黑体" panose="02010609060101010101" charset="-122"/>
                <a:cs typeface="黑体" panose="02010609060101010101" charset="-122"/>
              </a:rPr>
              <a:t>1.默写古诗《江上渔者》。</a:t>
            </a:r>
            <a:endParaRPr lang="zh-CN" altLang="en-US" sz="2400" b="1" dirty="0">
              <a:latin typeface="黑体" panose="02010609060101010101" charset="-122"/>
              <a:ea typeface="黑体" panose="02010609060101010101" charset="-122"/>
              <a:cs typeface="黑体" panose="02010609060101010101" charset="-122"/>
            </a:endParaRPr>
          </a:p>
          <a:p>
            <a:pPr>
              <a:lnSpc>
                <a:spcPct val="150000"/>
              </a:lnSpc>
            </a:pPr>
            <a:r>
              <a:rPr lang="zh-CN" altLang="en-US" sz="2400" b="1" dirty="0" smtClean="0">
                <a:latin typeface="黑体" panose="02010609060101010101" charset="-122"/>
                <a:ea typeface="黑体" panose="02010609060101010101" charset="-122"/>
                <a:cs typeface="黑体" panose="02010609060101010101" charset="-122"/>
              </a:rPr>
              <a:t>2</a:t>
            </a:r>
            <a:r>
              <a:rPr lang="zh-CN" altLang="en-US" sz="2400" b="1" dirty="0">
                <a:latin typeface="黑体" panose="02010609060101010101" charset="-122"/>
                <a:ea typeface="黑体" panose="02010609060101010101" charset="-122"/>
                <a:cs typeface="黑体" panose="02010609060101010101" charset="-122"/>
              </a:rPr>
              <a:t>.根据诗意写诗句。</a:t>
            </a:r>
            <a:endParaRPr lang="zh-CN" altLang="en-US" sz="2400" b="1" dirty="0">
              <a:latin typeface="黑体" panose="02010609060101010101" charset="-122"/>
              <a:ea typeface="黑体" panose="02010609060101010101" charset="-122"/>
              <a:cs typeface="黑体" panose="02010609060101010101" charset="-122"/>
            </a:endParaRPr>
          </a:p>
          <a:p>
            <a:pPr>
              <a:lnSpc>
                <a:spcPct val="150000"/>
              </a:lnSpc>
            </a:pPr>
            <a:r>
              <a:rPr lang="zh-CN" altLang="en-US" sz="2400" b="1" dirty="0">
                <a:latin typeface="黑体" panose="02010609060101010101" charset="-122"/>
                <a:ea typeface="黑体" panose="02010609060101010101" charset="-122"/>
                <a:cs typeface="黑体" panose="02010609060101010101" charset="-122"/>
              </a:rPr>
              <a:t>（1）看看那些可怜的打鱼人吧，正驾着小船在大风大浪里上下颠簸，飘摇不定</a:t>
            </a:r>
            <a:r>
              <a:rPr lang="zh-CN" altLang="en-US" sz="2400" b="1" dirty="0" smtClean="0">
                <a:latin typeface="黑体" panose="02010609060101010101" charset="-122"/>
                <a:ea typeface="黑体" panose="02010609060101010101" charset="-122"/>
                <a:cs typeface="黑体" panose="02010609060101010101" charset="-122"/>
              </a:rPr>
              <a:t>。</a:t>
            </a:r>
            <a:r>
              <a:rPr lang="zh-CN" altLang="en-US" sz="2400" b="1" u="sng" dirty="0" smtClean="0">
                <a:latin typeface="黑体" panose="02010609060101010101" charset="-122"/>
                <a:ea typeface="黑体" panose="02010609060101010101" charset="-122"/>
                <a:cs typeface="黑体" panose="02010609060101010101" charset="-122"/>
              </a:rPr>
              <a:t>                                                                                                                                           </a:t>
            </a:r>
            <a:endParaRPr lang="zh-CN" altLang="en-US" sz="2400" b="1" dirty="0">
              <a:latin typeface="黑体" panose="02010609060101010101" charset="-122"/>
              <a:ea typeface="黑体" panose="02010609060101010101" charset="-122"/>
              <a:cs typeface="黑体" panose="02010609060101010101" charset="-122"/>
            </a:endParaRPr>
          </a:p>
          <a:p>
            <a:pPr>
              <a:lnSpc>
                <a:spcPct val="150000"/>
              </a:lnSpc>
            </a:pPr>
            <a:r>
              <a:rPr lang="zh-CN" altLang="en-US" sz="2400" b="1" dirty="0">
                <a:latin typeface="黑体" panose="02010609060101010101" charset="-122"/>
                <a:ea typeface="黑体" panose="02010609060101010101" charset="-122"/>
                <a:cs typeface="黑体" panose="02010609060101010101" charset="-122"/>
              </a:rPr>
              <a:t>（2）江上来来往往的人只喜爱鲈鱼的味道鲜美</a:t>
            </a:r>
            <a:r>
              <a:rPr lang="zh-CN" altLang="en-US" sz="2400" b="1" dirty="0" smtClean="0">
                <a:latin typeface="黑体" panose="02010609060101010101" charset="-122"/>
                <a:ea typeface="黑体" panose="02010609060101010101" charset="-122"/>
                <a:cs typeface="黑体" panose="02010609060101010101" charset="-122"/>
              </a:rPr>
              <a:t>。</a:t>
            </a:r>
            <a:endParaRPr lang="zh-CN" altLang="en-US" sz="2400" b="1" u="sng" dirty="0">
              <a:latin typeface="黑体" panose="02010609060101010101" charset="-122"/>
              <a:ea typeface="黑体" panose="02010609060101010101" charset="-122"/>
              <a:cs typeface="黑体" panose="02010609060101010101" charset="-122"/>
            </a:endParaRPr>
          </a:p>
          <a:p>
            <a:pPr>
              <a:lnSpc>
                <a:spcPct val="150000"/>
              </a:lnSpc>
            </a:pPr>
            <a:r>
              <a:rPr lang="zh-CN" altLang="en-US" sz="2400" b="1" dirty="0">
                <a:latin typeface="黑体" panose="02010609060101010101" charset="-122"/>
                <a:ea typeface="黑体" panose="02010609060101010101" charset="-122"/>
                <a:cs typeface="黑体" panose="02010609060101010101" charset="-122"/>
              </a:rPr>
              <a:t>3. 说说这首诗表现了诗人什么样的思想感情？</a:t>
            </a:r>
            <a:r>
              <a:rPr lang="zh-CN" altLang="en-US" sz="1665" b="1" dirty="0">
                <a:latin typeface="微软雅黑" panose="020B0503020204020204" charset="-122"/>
                <a:ea typeface="微软雅黑" panose="020B0503020204020204" charset="-122"/>
              </a:rPr>
              <a:t>                                      </a:t>
            </a:r>
            <a:endParaRPr lang="zh-CN" altLang="en-US" sz="1665" b="1" dirty="0">
              <a:latin typeface="微软雅黑" panose="020B0503020204020204" charset="-122"/>
              <a:ea typeface="微软雅黑" panose="020B0503020204020204" charset="-122"/>
            </a:endParaRPr>
          </a:p>
        </p:txBody>
      </p:sp>
      <p:grpSp>
        <p:nvGrpSpPr>
          <p:cNvPr id="3" name="组合 2"/>
          <p:cNvGrpSpPr/>
          <p:nvPr/>
        </p:nvGrpSpPr>
        <p:grpSpPr>
          <a:xfrm>
            <a:off x="915670" y="369570"/>
            <a:ext cx="2889250" cy="737870"/>
            <a:chOff x="1580" y="487"/>
            <a:chExt cx="4550" cy="1162"/>
          </a:xfrm>
        </p:grpSpPr>
        <p:grpSp>
          <p:nvGrpSpPr>
            <p:cNvPr id="11" name="组合 10"/>
            <p:cNvGrpSpPr/>
            <p:nvPr/>
          </p:nvGrpSpPr>
          <p:grpSpPr>
            <a:xfrm>
              <a:off x="1690" y="487"/>
              <a:ext cx="4440" cy="1161"/>
              <a:chOff x="1690" y="487"/>
              <a:chExt cx="4440" cy="1161"/>
            </a:xfrm>
          </p:grpSpPr>
          <p:sp>
            <p:nvSpPr>
              <p:cNvPr id="12" name="文本框 11"/>
              <p:cNvSpPr txBox="1"/>
              <p:nvPr/>
            </p:nvSpPr>
            <p:spPr>
              <a:xfrm>
                <a:off x="3078" y="487"/>
                <a:ext cx="3052" cy="1161"/>
              </a:xfrm>
              <a:prstGeom prst="rect">
                <a:avLst/>
              </a:prstGeom>
              <a:noFill/>
            </p:spPr>
            <p:txBody>
              <a:bodyPr wrap="square" rtlCol="0">
                <a:spAutoFit/>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布置作业</a:t>
                </a:r>
                <a:endParaRPr lang="zh-CN" altLang="en-US" sz="280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14" name="圆角矩形 13"/>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文本框 2"/>
          <p:cNvSpPr txBox="1"/>
          <p:nvPr>
            <p:custDataLst>
              <p:tags r:id="rId1"/>
            </p:custDataLst>
          </p:nvPr>
        </p:nvSpPr>
        <p:spPr>
          <a:xfrm>
            <a:off x="3397724" y="2844372"/>
            <a:ext cx="4208780" cy="922020"/>
          </a:xfrm>
          <a:prstGeom prst="rect">
            <a:avLst/>
          </a:prstGeom>
          <a:noFill/>
        </p:spPr>
        <p:txBody>
          <a:bodyPr wrap="none" rtlCol="0">
            <a:spAutoFit/>
          </a:bodyPr>
          <a:lstStyle/>
          <a:p>
            <a:pPr algn="ctr"/>
            <a:r>
              <a:rPr lang="zh-CN" altLang="en-US" sz="5400" b="1" dirty="0">
                <a:solidFill>
                  <a:schemeClr val="accent1"/>
                </a:solidFill>
                <a:latin typeface="宋体" panose="02010600030101010101" pitchFamily="2" charset="-122"/>
                <a:ea typeface="宋体" panose="02010600030101010101" pitchFamily="2" charset="-122"/>
                <a:cs typeface="宋体" panose="02010600030101010101" pitchFamily="2" charset="-122"/>
              </a:rPr>
              <a:t>谢 谢 观 看！</a:t>
            </a:r>
            <a:endParaRPr lang="zh-CN" altLang="en-US" sz="5400" b="1"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971074" y="780071"/>
            <a:ext cx="2593181" cy="29860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p:nvPr/>
        </p:nvSpPr>
        <p:spPr>
          <a:xfrm>
            <a:off x="2062123" y="1038860"/>
            <a:ext cx="449462"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zh-CN" altLang="en-US" sz="2800" b="1" kern="1200" cap="none" spc="0" normalizeH="0" baseline="0" noProof="1" smtClean="0">
                <a:latin typeface="微软雅黑" panose="020B0503020204020204" charset="-122"/>
                <a:ea typeface="微软雅黑" panose="020B0503020204020204" charset="-122"/>
                <a:cs typeface="+mn-cs"/>
              </a:rPr>
              <a:t>渔</a:t>
            </a:r>
            <a:endParaRPr kumimoji="0" lang="zh-CN" altLang="en-US" sz="2800" b="1" kern="1200" cap="none" spc="0" normalizeH="0" baseline="0" noProof="1" smtClean="0">
              <a:latin typeface="微软雅黑" panose="020B0503020204020204" charset="-122"/>
              <a:ea typeface="微软雅黑" panose="020B0503020204020204" charset="-122"/>
              <a:cs typeface="+mn-cs"/>
            </a:endParaRPr>
          </a:p>
        </p:txBody>
      </p:sp>
      <p:sp>
        <p:nvSpPr>
          <p:cNvPr id="11" name="右箭头 10"/>
          <p:cNvSpPr/>
          <p:nvPr/>
        </p:nvSpPr>
        <p:spPr>
          <a:xfrm>
            <a:off x="2665953" y="1323340"/>
            <a:ext cx="630039" cy="359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buClrTx/>
              <a:buSzTx/>
              <a:buFont typeface="Arial" panose="020B0604020202020204" pitchFamily="34" charset="0"/>
              <a:buNone/>
              <a:defRPr/>
            </a:pPr>
            <a:endParaRPr kumimoji="0" lang="zh-CN" altLang="en-US" sz="2800" b="1"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endParaRPr>
          </a:p>
        </p:txBody>
      </p:sp>
      <p:sp>
        <p:nvSpPr>
          <p:cNvPr id="12" name="TextBox 7"/>
          <p:cNvSpPr txBox="1"/>
          <p:nvPr/>
        </p:nvSpPr>
        <p:spPr>
          <a:xfrm>
            <a:off x="3295611" y="1038860"/>
            <a:ext cx="1125141"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zh-CN" altLang="en-US" sz="2800" b="1" kern="1200" cap="none" spc="0" normalizeH="0" baseline="0" noProof="1" smtClean="0">
                <a:latin typeface="微软雅黑" panose="020B0503020204020204" charset="-122"/>
                <a:ea typeface="微软雅黑" panose="020B0503020204020204" charset="-122"/>
                <a:cs typeface="+mn-cs"/>
              </a:rPr>
              <a:t>渔者</a:t>
            </a:r>
            <a:endParaRPr kumimoji="0" lang="zh-CN" altLang="en-US" sz="2800" b="1" kern="1200" cap="none" spc="0" normalizeH="0" baseline="0" noProof="1" smtClean="0">
              <a:latin typeface="微软雅黑" panose="020B0503020204020204" charset="-122"/>
              <a:ea typeface="微软雅黑" panose="020B0503020204020204" charset="-122"/>
              <a:cs typeface="+mn-cs"/>
            </a:endParaRPr>
          </a:p>
        </p:txBody>
      </p:sp>
      <p:sp>
        <p:nvSpPr>
          <p:cNvPr id="13" name="右箭头 12"/>
          <p:cNvSpPr/>
          <p:nvPr/>
        </p:nvSpPr>
        <p:spPr>
          <a:xfrm>
            <a:off x="4257022" y="1323340"/>
            <a:ext cx="630039" cy="359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buClrTx/>
              <a:buSzTx/>
              <a:buFont typeface="Arial" panose="020B0604020202020204" pitchFamily="34" charset="0"/>
              <a:buNone/>
              <a:defRPr/>
            </a:pPr>
            <a:endParaRPr kumimoji="0" lang="zh-CN" altLang="en-US" sz="2800" b="1"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endParaRPr>
          </a:p>
        </p:txBody>
      </p:sp>
      <p:sp>
        <p:nvSpPr>
          <p:cNvPr id="14" name="TextBox 9"/>
          <p:cNvSpPr txBox="1"/>
          <p:nvPr/>
        </p:nvSpPr>
        <p:spPr>
          <a:xfrm>
            <a:off x="5006143" y="1038860"/>
            <a:ext cx="2070696" cy="737235"/>
          </a:xfrm>
          <a:prstGeom prst="rect">
            <a:avLst/>
          </a:prstGeom>
          <a:noFill/>
        </p:spPr>
        <p:txBody>
          <a:bodyPr>
            <a:spAutoFit/>
          </a:bodyPr>
          <a:lstStyle/>
          <a:p>
            <a:pPr marR="0" defTabSz="914400" fontAlgn="auto">
              <a:lnSpc>
                <a:spcPct val="150000"/>
              </a:lnSpc>
              <a:buClrTx/>
              <a:buSzTx/>
              <a:buFont typeface="Arial" panose="020B0604020202020204" pitchFamily="34" charset="0"/>
              <a:buNone/>
              <a:defRPr/>
            </a:pPr>
            <a:r>
              <a:rPr kumimoji="0" lang="zh-CN" altLang="en-US" sz="2800" b="1" kern="1200" cap="none" spc="0" normalizeH="0" baseline="0" noProof="1" smtClean="0">
                <a:latin typeface="微软雅黑" panose="020B0503020204020204" charset="-122"/>
                <a:ea typeface="微软雅黑" panose="020B0503020204020204" charset="-122"/>
                <a:cs typeface="+mn-cs"/>
              </a:rPr>
              <a:t>江上渔者</a:t>
            </a:r>
            <a:endParaRPr kumimoji="0" lang="zh-CN" altLang="en-US" sz="2800" b="1" kern="1200" cap="none" spc="0" normalizeH="0" baseline="0" noProof="1" smtClean="0">
              <a:latin typeface="微软雅黑" panose="020B0503020204020204" charset="-122"/>
              <a:ea typeface="微软雅黑" panose="020B0503020204020204" charset="-122"/>
              <a:cs typeface="+mn-cs"/>
            </a:endParaRPr>
          </a:p>
        </p:txBody>
      </p:sp>
      <p:pic>
        <p:nvPicPr>
          <p:cNvPr id="16" name="图片 15"/>
          <p:cNvPicPr>
            <a:picLocks noChangeAspect="1"/>
          </p:cNvPicPr>
          <p:nvPr/>
        </p:nvPicPr>
        <p:blipFill>
          <a:blip r:embed="rId1" cstate="print"/>
          <a:stretch>
            <a:fillRect/>
          </a:stretch>
        </p:blipFill>
        <p:spPr>
          <a:xfrm>
            <a:off x="1083826" y="2267585"/>
            <a:ext cx="3336727" cy="2500313"/>
          </a:xfrm>
          <a:prstGeom prst="rect">
            <a:avLst/>
          </a:prstGeom>
          <a:noFill/>
          <a:ln w="9525">
            <a:noFill/>
          </a:ln>
          <a:effectLst>
            <a:softEdge rad="127000"/>
          </a:effectLst>
        </p:spPr>
      </p:pic>
      <p:pic>
        <p:nvPicPr>
          <p:cNvPr id="17" name="图片 16"/>
          <p:cNvPicPr>
            <a:picLocks noChangeAspect="1"/>
          </p:cNvPicPr>
          <p:nvPr/>
        </p:nvPicPr>
        <p:blipFill>
          <a:blip r:embed="rId2" cstate="print"/>
          <a:stretch>
            <a:fillRect/>
          </a:stretch>
        </p:blipFill>
        <p:spPr>
          <a:xfrm>
            <a:off x="5149057" y="2352675"/>
            <a:ext cx="2506266" cy="2415646"/>
          </a:xfrm>
          <a:prstGeom prst="rect">
            <a:avLst/>
          </a:prstGeom>
          <a:noFill/>
          <a:ln w="9525">
            <a:noFill/>
          </a:ln>
          <a:effectLst>
            <a:softEdge rad="1270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ppt_x</p:attrName>
                                        </p:attrNameLst>
                                      </p:cBhvr>
                                      <p:tavLst>
                                        <p:tav tm="0">
                                          <p:val>
                                            <p:strVal val="#ppt_x"/>
                                          </p:val>
                                        </p:tav>
                                        <p:tav tm="100000">
                                          <p:val>
                                            <p:strVal val="#ppt_x"/>
                                          </p:val>
                                        </p:tav>
                                      </p:tavLst>
                                    </p:anim>
                                    <p:anim calcmode="lin" valueType="num">
                                      <p:cBhvr>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ppt_x</p:attrName>
                                        </p:attrNameLst>
                                      </p:cBhvr>
                                      <p:tavLst>
                                        <p:tav tm="0">
                                          <p:val>
                                            <p:strVal val="#ppt_x"/>
                                          </p:val>
                                        </p:tav>
                                        <p:tav tm="100000">
                                          <p:val>
                                            <p:strVal val="#ppt_x"/>
                                          </p:val>
                                        </p:tav>
                                      </p:tavLst>
                                    </p:anim>
                                    <p:anim calcmode="lin" valueType="num">
                                      <p:cBhvr>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ldLvl="0" animBg="1"/>
      <p:bldP spid="12" grpId="0"/>
      <p:bldP spid="13" grpId="0" bldLvl="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61085" y="1057275"/>
            <a:ext cx="5005070" cy="2676525"/>
          </a:xfrm>
          <a:prstGeom prst="rect">
            <a:avLst/>
          </a:prstGeom>
          <a:noFill/>
          <a:ln w="9525">
            <a:noFill/>
          </a:ln>
        </p:spPr>
        <p:txBody>
          <a:bodyPr wrap="square">
            <a:spAutoFit/>
          </a:bodyPr>
          <a:lstStyle/>
          <a:p>
            <a:pPr marL="0" indent="0">
              <a:lnSpc>
                <a:spcPct val="150000"/>
              </a:lnSpc>
            </a:pPr>
            <a:r>
              <a:rPr lang="en-US" altLang="zh-CN" sz="2335" b="1" dirty="0">
                <a:latin typeface="微软雅黑" panose="020B0503020204020204" charset="-122"/>
                <a:ea typeface="微软雅黑" panose="020B0503020204020204" charset="-122"/>
              </a:rPr>
              <a:t>    </a:t>
            </a:r>
            <a:r>
              <a:rPr lang="en-US" altLang="zh-CN" sz="2335" b="1" dirty="0" smtClean="0">
                <a:latin typeface="微软雅黑" panose="020B0503020204020204" charset="-122"/>
                <a:ea typeface="微软雅黑" panose="020B0503020204020204" charset="-122"/>
              </a:rPr>
              <a:t>   </a:t>
            </a:r>
            <a:r>
              <a:rPr lang="zh-CN" sz="2800" b="1" dirty="0" smtClean="0">
                <a:latin typeface="楷体" panose="02010609060101010101" charset="-122"/>
                <a:ea typeface="楷体" panose="02010609060101010101" charset="-122"/>
              </a:rPr>
              <a:t>今</a:t>
            </a:r>
            <a:r>
              <a:rPr lang="zh-CN" sz="2800" b="1" dirty="0">
                <a:latin typeface="楷体" panose="02010609060101010101" charset="-122"/>
                <a:ea typeface="楷体" panose="02010609060101010101" charset="-122"/>
              </a:rPr>
              <a:t>天我们就跟随宋朝的大诗人范仲淹一起去看看江上打渔的人。这节课，我们一起来学这首诗。</a:t>
            </a:r>
            <a:endParaRPr lang="zh-CN" altLang="en-US" sz="2800" b="1" dirty="0">
              <a:latin typeface="楷体" panose="02010609060101010101" charset="-122"/>
              <a:ea typeface="楷体" panose="02010609060101010101" charset="-122"/>
            </a:endParaRPr>
          </a:p>
        </p:txBody>
      </p:sp>
      <p:sp>
        <p:nvSpPr>
          <p:cNvPr id="3" name="文本框 2"/>
          <p:cNvSpPr txBox="1"/>
          <p:nvPr/>
        </p:nvSpPr>
        <p:spPr>
          <a:xfrm>
            <a:off x="2049462" y="3871383"/>
            <a:ext cx="3513138" cy="631190"/>
          </a:xfrm>
          <a:prstGeom prst="rect">
            <a:avLst/>
          </a:prstGeom>
          <a:noFill/>
          <a:ln w="9525">
            <a:noFill/>
          </a:ln>
        </p:spPr>
        <p:txBody>
          <a:bodyPr wrap="square">
            <a:spAutoFit/>
          </a:bodyPr>
          <a:lstStyle/>
          <a:p>
            <a:pPr marL="0" indent="0">
              <a:lnSpc>
                <a:spcPct val="150000"/>
              </a:lnSpc>
            </a:pPr>
            <a:r>
              <a:rPr lang="zh-CN" sz="2335" b="1" dirty="0">
                <a:solidFill>
                  <a:srgbClr val="FF0000"/>
                </a:solidFill>
                <a:latin typeface="微软雅黑" panose="020B0503020204020204" charset="-122"/>
                <a:ea typeface="微软雅黑" panose="020B0503020204020204" charset="-122"/>
              </a:rPr>
              <a:t>《江上渔者》（范仲淹）</a:t>
            </a:r>
            <a:endParaRPr lang="zh-CN" altLang="en-US" sz="2335" b="1" dirty="0">
              <a:solidFill>
                <a:srgbClr val="FF0000"/>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cstate="print"/>
          <a:stretch>
            <a:fillRect/>
          </a:stretch>
        </p:blipFill>
        <p:spPr>
          <a:xfrm>
            <a:off x="6384925" y="1057276"/>
            <a:ext cx="2082403" cy="2908829"/>
          </a:xfrm>
          <a:prstGeom prst="ellipse">
            <a:avLst/>
          </a:prstGeom>
          <a:noFill/>
          <a:ln w="9525">
            <a:noFill/>
          </a:ln>
          <a:effectLst>
            <a:softEdge rad="1270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侧圆角矩形 1"/>
          <p:cNvSpPr/>
          <p:nvPr/>
        </p:nvSpPr>
        <p:spPr>
          <a:xfrm rot="5400000">
            <a:off x="4049395" y="0"/>
            <a:ext cx="3227705" cy="5769610"/>
          </a:xfrm>
          <a:prstGeom prst="round2SameRect">
            <a:avLst>
              <a:gd name="adj1" fmla="val 49227"/>
              <a:gd name="adj2" fmla="val 0"/>
            </a:avLst>
          </a:prstGeom>
          <a:noFill/>
          <a:ln w="22225" cmpd="dbl">
            <a:gradFill>
              <a:gsLst>
                <a:gs pos="0">
                  <a:srgbClr val="8488C4"/>
                </a:gs>
                <a:gs pos="53000">
                  <a:srgbClr val="D4DEFF"/>
                </a:gs>
                <a:gs pos="83000">
                  <a:srgbClr val="D4DEFF"/>
                </a:gs>
                <a:gs pos="100000">
                  <a:srgbClr val="96AB94"/>
                </a:gs>
              </a:gsLst>
              <a:lin ang="5400000" scaled="0"/>
            </a:gradFill>
            <a:prstDash val="sysDash"/>
          </a:ln>
          <a:effectLst>
            <a:outerShdw blurRad="254000" dist="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buClrTx/>
              <a:buSzTx/>
              <a:buFont typeface="Arial" panose="020B0604020202020204" pitchFamily="34" charset="0"/>
              <a:buNone/>
              <a:defRPr/>
            </a:pPr>
            <a:endParaRPr kumimoji="0" lang="zh-CN" altLang="en-US" sz="2335" b="1"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endParaRPr>
          </a:p>
        </p:txBody>
      </p:sp>
      <p:pic>
        <p:nvPicPr>
          <p:cNvPr id="3" name="图片 46"/>
          <p:cNvPicPr>
            <a:picLocks noChangeAspect="1"/>
          </p:cNvPicPr>
          <p:nvPr/>
        </p:nvPicPr>
        <p:blipFill>
          <a:blip r:embed="rId1" cstate="print"/>
          <a:srcRect l="32561" t="76720" r="39145" b="-2090"/>
          <a:stretch>
            <a:fillRect/>
          </a:stretch>
        </p:blipFill>
        <p:spPr>
          <a:xfrm>
            <a:off x="7155657" y="854870"/>
            <a:ext cx="895946" cy="906198"/>
          </a:xfrm>
          <a:prstGeom prst="rect">
            <a:avLst/>
          </a:prstGeom>
          <a:noFill/>
          <a:ln w="9525">
            <a:noFill/>
          </a:ln>
        </p:spPr>
      </p:pic>
      <p:sp>
        <p:nvSpPr>
          <p:cNvPr id="18" name="矩形 17"/>
          <p:cNvSpPr/>
          <p:nvPr/>
        </p:nvSpPr>
        <p:spPr>
          <a:xfrm>
            <a:off x="2778125" y="1506220"/>
            <a:ext cx="5115560" cy="2861310"/>
          </a:xfrm>
          <a:prstGeom prst="rect">
            <a:avLst/>
          </a:prstGeom>
          <a:noFill/>
          <a:ln w="9525">
            <a:noFill/>
          </a:ln>
        </p:spPr>
        <p:txBody>
          <a:bodyPr wrap="square" anchor="t">
            <a:spAutoFit/>
          </a:bodyPr>
          <a:lstStyle/>
          <a:p>
            <a:pPr hangingPunct="1">
              <a:lnSpc>
                <a:spcPct val="150000"/>
              </a:lnSpc>
            </a:pPr>
            <a:r>
              <a:rPr altLang="zh-CN" sz="2000" b="1" dirty="0">
                <a:latin typeface="微软雅黑" panose="020B0503020204020204" charset="-122"/>
                <a:ea typeface="微软雅黑" panose="020B0503020204020204" charset="-122"/>
              </a:rPr>
              <a:t> </a:t>
            </a:r>
            <a:r>
              <a:rPr lang="en-US" altLang="zh-CN" sz="2000" b="1" dirty="0" smtClean="0">
                <a:latin typeface="微软雅黑" panose="020B0503020204020204" charset="-122"/>
                <a:ea typeface="微软雅黑" panose="020B0503020204020204" charset="-122"/>
              </a:rPr>
              <a:t>     </a:t>
            </a:r>
            <a:r>
              <a:rPr altLang="zh-CN" sz="2400" b="1" dirty="0" smtClean="0">
                <a:latin typeface="楷体" panose="02010609060101010101" charset="-122"/>
                <a:ea typeface="楷体" panose="02010609060101010101" charset="-122"/>
                <a:cs typeface="楷体" panose="02010609060101010101" charset="-122"/>
              </a:rPr>
              <a:t>范仲淹</a:t>
            </a:r>
            <a:r>
              <a:rPr altLang="zh-CN" sz="2400" b="1" dirty="0">
                <a:latin typeface="楷体" panose="02010609060101010101" charset="-122"/>
                <a:ea typeface="楷体" panose="02010609060101010101" charset="-122"/>
                <a:cs typeface="楷体" panose="02010609060101010101" charset="-122"/>
              </a:rPr>
              <a:t>，字希文，汉族，北宋著名的思想家、政治家、军事家、文学家。他倡导的“先天下之忧而忧，后天下之乐而乐</a:t>
            </a:r>
            <a:r>
              <a:rPr altLang="zh-CN" sz="2400" b="1" dirty="0" smtClean="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的</a:t>
            </a:r>
            <a:r>
              <a:rPr altLang="zh-CN" sz="2400" b="1" dirty="0" smtClean="0">
                <a:latin typeface="楷体" panose="02010609060101010101" charset="-122"/>
                <a:ea typeface="楷体" panose="02010609060101010101" charset="-122"/>
                <a:cs typeface="楷体" panose="02010609060101010101" charset="-122"/>
              </a:rPr>
              <a:t>思想和仁人志士节操</a:t>
            </a:r>
            <a:r>
              <a:rPr altLang="zh-CN" sz="2400" b="1" dirty="0">
                <a:latin typeface="楷体" panose="02010609060101010101" charset="-122"/>
                <a:ea typeface="楷体" panose="02010609060101010101" charset="-122"/>
                <a:cs typeface="楷体" panose="02010609060101010101" charset="-122"/>
              </a:rPr>
              <a:t>，对后世影响深远。</a:t>
            </a:r>
            <a:endParaRPr altLang="zh-CN" sz="2400" b="1" dirty="0">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2" cstate="print"/>
          <a:stretch>
            <a:fillRect/>
          </a:stretch>
        </p:blipFill>
        <p:spPr>
          <a:xfrm>
            <a:off x="597535" y="1588770"/>
            <a:ext cx="1751330" cy="2990850"/>
          </a:xfrm>
          <a:prstGeom prst="rect">
            <a:avLst/>
          </a:prstGeom>
          <a:noFill/>
          <a:ln w="9525">
            <a:noFill/>
          </a:ln>
          <a:effectLst>
            <a:softEdge rad="127000"/>
          </a:effectLst>
        </p:spPr>
      </p:pic>
      <p:grpSp>
        <p:nvGrpSpPr>
          <p:cNvPr id="10" name="组合 9"/>
          <p:cNvGrpSpPr/>
          <p:nvPr/>
        </p:nvGrpSpPr>
        <p:grpSpPr>
          <a:xfrm>
            <a:off x="901065" y="375285"/>
            <a:ext cx="2889250" cy="737870"/>
            <a:chOff x="1580" y="487"/>
            <a:chExt cx="4550" cy="1162"/>
          </a:xfrm>
        </p:grpSpPr>
        <p:grpSp>
          <p:nvGrpSpPr>
            <p:cNvPr id="11" name="组合 10"/>
            <p:cNvGrpSpPr/>
            <p:nvPr/>
          </p:nvGrpSpPr>
          <p:grpSpPr>
            <a:xfrm>
              <a:off x="1690" y="487"/>
              <a:ext cx="4440" cy="1161"/>
              <a:chOff x="1690" y="487"/>
              <a:chExt cx="4440" cy="1161"/>
            </a:xfrm>
          </p:grpSpPr>
          <p:sp>
            <p:nvSpPr>
              <p:cNvPr id="12" name="文本框 11"/>
              <p:cNvSpPr txBox="1"/>
              <p:nvPr/>
            </p:nvSpPr>
            <p:spPr>
              <a:xfrm>
                <a:off x="3078" y="487"/>
                <a:ext cx="3052" cy="1161"/>
              </a:xfrm>
              <a:prstGeom prst="rect">
                <a:avLst/>
              </a:prstGeom>
              <a:noFill/>
            </p:spPr>
            <p:txBody>
              <a:bodyPr wrap="square" rtlCol="0">
                <a:spAutoFit/>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作者简介</a:t>
                </a:r>
                <a:endParaRPr lang="zh-CN" altLang="en-US" sz="2800">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3"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14" name="圆角矩形 13"/>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1+#ppt_w/2"/>
                                          </p:val>
                                        </p:tav>
                                        <p:tav tm="100000">
                                          <p:val>
                                            <p:strVal val="#ppt_x"/>
                                          </p:val>
                                        </p:tav>
                                      </p:tavLst>
                                    </p:anim>
                                    <p:anim calcmode="lin" valueType="num">
                                      <p:cBhvr>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34745" y="1335405"/>
            <a:ext cx="6874510" cy="3322955"/>
          </a:xfrm>
          <a:prstGeom prst="rect">
            <a:avLst/>
          </a:prstGeom>
          <a:noFill/>
          <a:ln w="9525">
            <a:noFill/>
          </a:ln>
        </p:spPr>
        <p:txBody>
          <a:bodyPr wrap="square">
            <a:spAutoFit/>
          </a:bodyPr>
          <a:lstStyle/>
          <a:p>
            <a:pPr marL="0" indent="304800">
              <a:lnSpc>
                <a:spcPct val="150000"/>
              </a:lnSpc>
            </a:pPr>
            <a:r>
              <a:rPr lang="en-US" altLang="zh-CN" sz="2400" dirty="0">
                <a:latin typeface="黑体" panose="02010609060101010101" charset="-122"/>
                <a:ea typeface="黑体" panose="02010609060101010101" charset="-122"/>
                <a:cs typeface="黑体" panose="02010609060101010101" charset="-122"/>
              </a:rPr>
              <a:t>   </a:t>
            </a:r>
            <a:r>
              <a:rPr lang="zh-CN" sz="2800" dirty="0">
                <a:latin typeface="黑体" panose="02010609060101010101" charset="-122"/>
                <a:ea typeface="黑体" panose="02010609060101010101" charset="-122"/>
                <a:cs typeface="黑体" panose="02010609060101010101" charset="-122"/>
              </a:rPr>
              <a:t>同学们，首先请你们自由朗读这首古诗，用你们平时学会的学习古诗的方法学习交流，朗读的时候，要把字音读准，然后边读边记下自己读懂了什么，标出读不懂的地方。</a:t>
            </a:r>
            <a:endParaRPr lang="zh-CN" altLang="en-US" sz="2800" dirty="0">
              <a:latin typeface="黑体" panose="02010609060101010101" charset="-122"/>
              <a:ea typeface="黑体" panose="02010609060101010101" charset="-122"/>
              <a:cs typeface="黑体" panose="02010609060101010101" charset="-122"/>
            </a:endParaRPr>
          </a:p>
        </p:txBody>
      </p:sp>
      <p:grpSp>
        <p:nvGrpSpPr>
          <p:cNvPr id="10" name="组合 9"/>
          <p:cNvGrpSpPr/>
          <p:nvPr/>
        </p:nvGrpSpPr>
        <p:grpSpPr>
          <a:xfrm>
            <a:off x="901065" y="375285"/>
            <a:ext cx="2889250" cy="737870"/>
            <a:chOff x="1580" y="487"/>
            <a:chExt cx="4550" cy="1162"/>
          </a:xfrm>
        </p:grpSpPr>
        <p:grpSp>
          <p:nvGrpSpPr>
            <p:cNvPr id="11" name="组合 10"/>
            <p:cNvGrpSpPr/>
            <p:nvPr/>
          </p:nvGrpSpPr>
          <p:grpSpPr>
            <a:xfrm>
              <a:off x="1690" y="487"/>
              <a:ext cx="4440" cy="1161"/>
              <a:chOff x="1690" y="487"/>
              <a:chExt cx="4440" cy="1161"/>
            </a:xfrm>
          </p:grpSpPr>
          <p:sp>
            <p:nvSpPr>
              <p:cNvPr id="12" name="文本框 11"/>
              <p:cNvSpPr txBox="1"/>
              <p:nvPr/>
            </p:nvSpPr>
            <p:spPr>
              <a:xfrm>
                <a:off x="3078" y="487"/>
                <a:ext cx="3052" cy="1161"/>
              </a:xfrm>
              <a:prstGeom prst="rect">
                <a:avLst/>
              </a:prstGeom>
              <a:noFill/>
            </p:spPr>
            <p:txBody>
              <a:bodyPr wrap="square" rtlCol="0">
                <a:spAutoFit/>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鼓励交流</a:t>
                </a:r>
                <a:endParaRPr lang="zh-CN" altLang="en-US" sz="2800">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1"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14" name="圆角矩形 13"/>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18565" y="1287145"/>
            <a:ext cx="5932170" cy="3322955"/>
          </a:xfrm>
          <a:prstGeom prst="rect">
            <a:avLst/>
          </a:prstGeom>
          <a:noFill/>
          <a:ln w="9525">
            <a:noFill/>
          </a:ln>
        </p:spPr>
        <p:txBody>
          <a:bodyPr wrap="square">
            <a:spAutoFit/>
          </a:bodyPr>
          <a:lstStyle/>
          <a:p>
            <a:pPr marL="0" indent="228600">
              <a:lnSpc>
                <a:spcPct val="150000"/>
              </a:lnSpc>
            </a:pPr>
            <a:r>
              <a:rPr lang="en-US" altLang="zh-CN" sz="2800" dirty="0">
                <a:latin typeface="黑体" panose="02010609060101010101" charset="-122"/>
                <a:ea typeface="黑体" panose="02010609060101010101" charset="-122"/>
                <a:cs typeface="黑体" panose="02010609060101010101" charset="-122"/>
              </a:rPr>
              <a:t>1.</a:t>
            </a:r>
            <a:r>
              <a:rPr lang="zh-CN" sz="2800" dirty="0">
                <a:latin typeface="黑体" panose="02010609060101010101" charset="-122"/>
                <a:ea typeface="黑体" panose="02010609060101010101" charset="-122"/>
                <a:cs typeface="黑体" panose="02010609060101010101" charset="-122"/>
              </a:rPr>
              <a:t>自己读，定位识字，读准字音。</a:t>
            </a:r>
            <a:endParaRPr lang="zh-CN" sz="2800" dirty="0">
              <a:latin typeface="黑体" panose="02010609060101010101" charset="-122"/>
              <a:ea typeface="黑体" panose="02010609060101010101" charset="-122"/>
              <a:cs typeface="黑体" panose="02010609060101010101" charset="-122"/>
            </a:endParaRPr>
          </a:p>
          <a:p>
            <a:pPr marL="0" indent="228600">
              <a:lnSpc>
                <a:spcPct val="150000"/>
              </a:lnSpc>
            </a:pPr>
            <a:r>
              <a:rPr lang="zh-CN" sz="2800" dirty="0">
                <a:latin typeface="黑体" panose="02010609060101010101" charset="-122"/>
                <a:ea typeface="黑体" panose="02010609060101010101" charset="-122"/>
                <a:cs typeface="黑体" panose="02010609060101010101" charset="-122"/>
              </a:rPr>
              <a:t>注</a:t>
            </a:r>
            <a:r>
              <a:rPr lang="zh-CN" sz="2800" dirty="0" smtClean="0">
                <a:latin typeface="黑体" panose="02010609060101010101" charset="-122"/>
                <a:ea typeface="黑体" panose="02010609060101010101" charset="-122"/>
                <a:cs typeface="黑体" panose="02010609060101010101" charset="-122"/>
              </a:rPr>
              <a:t>意</a:t>
            </a:r>
            <a:r>
              <a:rPr lang="zh-CN" altLang="en-US" sz="2800" dirty="0">
                <a:latin typeface="黑体" panose="02010609060101010101" charset="-122"/>
                <a:ea typeface="黑体" panose="02010609060101010101" charset="-122"/>
                <a:cs typeface="黑体" panose="02010609060101010101" charset="-122"/>
              </a:rPr>
              <a:t>：</a:t>
            </a:r>
            <a:r>
              <a:rPr lang="zh-CN" sz="2800" dirty="0" smtClean="0">
                <a:latin typeface="黑体" panose="02010609060101010101" charset="-122"/>
                <a:ea typeface="黑体" panose="02010609060101010101" charset="-122"/>
                <a:cs typeface="黑体" panose="02010609060101010101" charset="-122"/>
              </a:rPr>
              <a:t>“</a:t>
            </a:r>
            <a:r>
              <a:rPr lang="zh-CN" sz="2800" dirty="0">
                <a:latin typeface="黑体" panose="02010609060101010101" charset="-122"/>
                <a:ea typeface="黑体" panose="02010609060101010101" charset="-122"/>
                <a:cs typeface="黑体" panose="02010609060101010101" charset="-122"/>
              </a:rPr>
              <a:t>没”读</a:t>
            </a:r>
            <a:r>
              <a:rPr lang="zh-CN" sz="2800" dirty="0">
                <a:latin typeface="Corbel" panose="020B0503020204020204" charset="0"/>
                <a:ea typeface="黑体" panose="02010609060101010101" charset="-122"/>
                <a:cs typeface="Corbel" panose="020B0503020204020204" charset="0"/>
              </a:rPr>
              <a:t>m</a:t>
            </a:r>
            <a:r>
              <a:rPr lang="zh-CN" sz="2800" dirty="0" smtClean="0">
                <a:latin typeface="Corbel" panose="020B0503020204020204" charset="0"/>
                <a:ea typeface="黑体" panose="02010609060101010101" charset="-122"/>
                <a:cs typeface="Corbel" panose="020B0503020204020204" charset="0"/>
              </a:rPr>
              <a:t>ò</a:t>
            </a:r>
            <a:r>
              <a:rPr lang="zh-CN" altLang="en-US" sz="2800" dirty="0" smtClean="0">
                <a:latin typeface="黑体" panose="02010609060101010101" charset="-122"/>
                <a:ea typeface="黑体" panose="02010609060101010101" charset="-122"/>
                <a:cs typeface="黑体" panose="02010609060101010101" charset="-122"/>
              </a:rPr>
              <a:t>，</a:t>
            </a:r>
            <a:r>
              <a:rPr lang="zh-CN" sz="2800" dirty="0" smtClean="0">
                <a:latin typeface="黑体" panose="02010609060101010101" charset="-122"/>
                <a:ea typeface="黑体" panose="02010609060101010101" charset="-122"/>
                <a:cs typeface="黑体" panose="02010609060101010101" charset="-122"/>
              </a:rPr>
              <a:t>“波”</a:t>
            </a:r>
            <a:r>
              <a:rPr lang="zh-CN" sz="2800" dirty="0">
                <a:latin typeface="黑体" panose="02010609060101010101" charset="-122"/>
                <a:ea typeface="黑体" panose="02010609060101010101" charset="-122"/>
                <a:cs typeface="黑体" panose="02010609060101010101" charset="-122"/>
              </a:rPr>
              <a:t>读</a:t>
            </a:r>
            <a:r>
              <a:rPr lang="zh-CN" sz="2800" dirty="0">
                <a:latin typeface="Corbel" panose="020B0503020204020204" charset="0"/>
                <a:ea typeface="黑体" panose="02010609060101010101" charset="-122"/>
                <a:cs typeface="Corbel" panose="020B0503020204020204" charset="0"/>
              </a:rPr>
              <a:t>bō</a:t>
            </a:r>
            <a:r>
              <a:rPr lang="zh-CN" sz="2800" dirty="0">
                <a:latin typeface="黑体" panose="02010609060101010101" charset="-122"/>
                <a:ea typeface="黑体" panose="02010609060101010101" charset="-122"/>
                <a:cs typeface="黑体" panose="02010609060101010101" charset="-122"/>
              </a:rPr>
              <a:t>。</a:t>
            </a:r>
            <a:endParaRPr lang="zh-CN" sz="2800" dirty="0">
              <a:latin typeface="黑体" panose="02010609060101010101" charset="-122"/>
              <a:ea typeface="黑体" panose="02010609060101010101" charset="-122"/>
              <a:cs typeface="黑体" panose="02010609060101010101" charset="-122"/>
            </a:endParaRPr>
          </a:p>
          <a:p>
            <a:pPr marL="0" indent="228600">
              <a:lnSpc>
                <a:spcPct val="150000"/>
              </a:lnSpc>
            </a:pPr>
            <a:r>
              <a:rPr lang="en-US" sz="2800" dirty="0" smtClean="0">
                <a:latin typeface="黑体" panose="02010609060101010101" charset="-122"/>
                <a:ea typeface="黑体" panose="02010609060101010101" charset="-122"/>
                <a:cs typeface="黑体" panose="02010609060101010101" charset="-122"/>
              </a:rPr>
              <a:t>2.</a:t>
            </a:r>
            <a:r>
              <a:rPr lang="zh-CN" sz="2800" dirty="0">
                <a:latin typeface="黑体" panose="02010609060101010101" charset="-122"/>
                <a:ea typeface="黑体" panose="02010609060101010101" charset="-122"/>
                <a:cs typeface="黑体" panose="02010609060101010101" charset="-122"/>
              </a:rPr>
              <a:t>自由读，圈出不理解的词语。</a:t>
            </a:r>
            <a:endParaRPr lang="zh-CN" sz="2800" dirty="0">
              <a:latin typeface="黑体" panose="02010609060101010101" charset="-122"/>
              <a:ea typeface="黑体" panose="02010609060101010101" charset="-122"/>
              <a:cs typeface="黑体" panose="02010609060101010101" charset="-122"/>
            </a:endParaRPr>
          </a:p>
          <a:p>
            <a:pPr marL="0" indent="228600">
              <a:lnSpc>
                <a:spcPct val="150000"/>
              </a:lnSpc>
            </a:pPr>
            <a:r>
              <a:rPr lang="en-US" sz="2800" dirty="0" smtClean="0">
                <a:latin typeface="黑体" panose="02010609060101010101" charset="-122"/>
                <a:ea typeface="黑体" panose="02010609060101010101" charset="-122"/>
                <a:cs typeface="黑体" panose="02010609060101010101" charset="-122"/>
              </a:rPr>
              <a:t>3.</a:t>
            </a:r>
            <a:r>
              <a:rPr lang="zh-CN" sz="2800" dirty="0">
                <a:latin typeface="黑体" panose="02010609060101010101" charset="-122"/>
                <a:ea typeface="黑体" panose="02010609060101010101" charset="-122"/>
                <a:cs typeface="黑体" panose="02010609060101010101" charset="-122"/>
              </a:rPr>
              <a:t>小组读，合作学习，理解词义。</a:t>
            </a:r>
            <a:endParaRPr lang="zh-CN" sz="2800" dirty="0">
              <a:latin typeface="黑体" panose="02010609060101010101" charset="-122"/>
              <a:ea typeface="黑体" panose="02010609060101010101" charset="-122"/>
              <a:cs typeface="黑体" panose="02010609060101010101" charset="-122"/>
            </a:endParaRPr>
          </a:p>
          <a:p>
            <a:pPr marL="0" indent="228600">
              <a:lnSpc>
                <a:spcPct val="150000"/>
              </a:lnSpc>
            </a:pPr>
            <a:r>
              <a:rPr lang="en-US" sz="2800" dirty="0">
                <a:latin typeface="黑体" panose="02010609060101010101" charset="-122"/>
                <a:ea typeface="黑体" panose="02010609060101010101" charset="-122"/>
                <a:cs typeface="黑体" panose="02010609060101010101" charset="-122"/>
              </a:rPr>
              <a:t>4.</a:t>
            </a:r>
            <a:r>
              <a:rPr lang="zh-CN" sz="2800" dirty="0" smtClean="0">
                <a:latin typeface="黑体" panose="02010609060101010101" charset="-122"/>
                <a:ea typeface="黑体" panose="02010609060101010101" charset="-122"/>
                <a:cs typeface="黑体" panose="02010609060101010101" charset="-122"/>
              </a:rPr>
              <a:t>自</a:t>
            </a:r>
            <a:r>
              <a:rPr lang="zh-CN" sz="2800" dirty="0">
                <a:latin typeface="黑体" panose="02010609060101010101" charset="-122"/>
                <a:ea typeface="黑体" panose="02010609060101010101" charset="-122"/>
                <a:cs typeface="黑体" panose="02010609060101010101" charset="-122"/>
              </a:rPr>
              <a:t>由朗读，小组交流。</a:t>
            </a:r>
            <a:endParaRPr lang="zh-CN" altLang="en-US" sz="2800" dirty="0">
              <a:latin typeface="黑体" panose="02010609060101010101" charset="-122"/>
              <a:ea typeface="黑体" panose="02010609060101010101" charset="-122"/>
              <a:cs typeface="黑体" panose="02010609060101010101" charset="-122"/>
            </a:endParaRPr>
          </a:p>
        </p:txBody>
      </p:sp>
      <p:grpSp>
        <p:nvGrpSpPr>
          <p:cNvPr id="10" name="组合 9"/>
          <p:cNvGrpSpPr/>
          <p:nvPr/>
        </p:nvGrpSpPr>
        <p:grpSpPr>
          <a:xfrm>
            <a:off x="901065" y="375285"/>
            <a:ext cx="2889250" cy="737870"/>
            <a:chOff x="1580" y="487"/>
            <a:chExt cx="4550" cy="1162"/>
          </a:xfrm>
        </p:grpSpPr>
        <p:grpSp>
          <p:nvGrpSpPr>
            <p:cNvPr id="11" name="组合 10"/>
            <p:cNvGrpSpPr/>
            <p:nvPr/>
          </p:nvGrpSpPr>
          <p:grpSpPr>
            <a:xfrm>
              <a:off x="1690" y="487"/>
              <a:ext cx="4440" cy="1161"/>
              <a:chOff x="1690" y="487"/>
              <a:chExt cx="4440" cy="1161"/>
            </a:xfrm>
          </p:grpSpPr>
          <p:sp>
            <p:nvSpPr>
              <p:cNvPr id="12" name="文本框 11"/>
              <p:cNvSpPr txBox="1"/>
              <p:nvPr/>
            </p:nvSpPr>
            <p:spPr>
              <a:xfrm>
                <a:off x="3078" y="487"/>
                <a:ext cx="3052" cy="1161"/>
              </a:xfrm>
              <a:prstGeom prst="rect">
                <a:avLst/>
              </a:prstGeom>
              <a:noFill/>
            </p:spPr>
            <p:txBody>
              <a:bodyPr wrap="square" rtlCol="0">
                <a:spAutoFit/>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自读要求</a:t>
                </a:r>
                <a:endParaRPr lang="zh-CN" altLang="en-US" sz="2800">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1"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14" name="圆角矩形 13"/>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0720" y="1205865"/>
            <a:ext cx="5730875" cy="3636010"/>
          </a:xfrm>
          <a:prstGeom prst="rect">
            <a:avLst/>
          </a:prstGeom>
          <a:noFill/>
          <a:ln w="9525">
            <a:noFill/>
          </a:ln>
        </p:spPr>
        <p:txBody>
          <a:bodyPr wrap="square" anchor="t">
            <a:spAutoFit/>
          </a:bodyPr>
          <a:lstStyle/>
          <a:p>
            <a:pPr algn="just" hangingPunct="1">
              <a:lnSpc>
                <a:spcPct val="120000"/>
              </a:lnSpc>
            </a:pPr>
            <a:r>
              <a:rPr lang="en-US" altLang="zh-CN" sz="2335" b="1" dirty="0">
                <a:latin typeface="微软雅黑" panose="020B0503020204020204" charset="-122"/>
                <a:ea typeface="微软雅黑" panose="020B0503020204020204" charset="-122"/>
              </a:rPr>
              <a:t>  </a:t>
            </a:r>
            <a:r>
              <a:rPr lang="en-US" altLang="zh-CN" sz="2000" b="1" dirty="0">
                <a:latin typeface="微软雅黑" panose="020B0503020204020204" charset="-122"/>
                <a:ea typeface="微软雅黑" panose="020B0503020204020204" charset="-122"/>
              </a:rPr>
              <a:t>   </a:t>
            </a:r>
            <a:r>
              <a:rPr lang="zh-CN" altLang="zh-CN" sz="2400" dirty="0">
                <a:latin typeface="宋体" panose="02010600030101010101" pitchFamily="2" charset="-122"/>
                <a:ea typeface="宋体" panose="02010600030101010101" pitchFamily="2" charset="-122"/>
              </a:rPr>
              <a:t> </a:t>
            </a:r>
            <a:r>
              <a:rPr lang="zh-CN" altLang="zh-CN" sz="2400" b="1" dirty="0">
                <a:latin typeface="宋体" panose="02010600030101010101" pitchFamily="2" charset="-122"/>
                <a:ea typeface="宋体" panose="02010600030101010101" pitchFamily="2" charset="-122"/>
              </a:rPr>
              <a:t>一天，范仲淹走进江边的一家酒楼吃饭，看见酒楼里坐满了南来北往的客人，他们不住地称赞鲈鱼肉嫩味鲜。于是就找了个靠窗的座位坐下，往窗外望去，只见江面上波涛汹涌，</a:t>
            </a:r>
            <a:r>
              <a:rPr lang="zh-CN" altLang="en-US" sz="2400" b="1" dirty="0">
                <a:latin typeface="宋体" panose="02010600030101010101" pitchFamily="2" charset="-122"/>
                <a:ea typeface="宋体" panose="02010600030101010101" pitchFamily="2" charset="-122"/>
              </a:rPr>
              <a:t>一只渔船</a:t>
            </a:r>
            <a:r>
              <a:rPr lang="zh-CN" altLang="zh-CN" sz="2400" b="1" dirty="0">
                <a:latin typeface="宋体" panose="02010600030101010101" pitchFamily="2" charset="-122"/>
                <a:ea typeface="宋体" panose="02010600030101010101" pitchFamily="2" charset="-122"/>
              </a:rPr>
              <a:t>像一片树叶，随着风浪起伏。它一会儿被卷上浪尖，一会儿又被打入浪谷。想到了</a:t>
            </a:r>
            <a:r>
              <a:rPr lang="zh-CN" altLang="en-US" sz="2400" b="1" dirty="0">
                <a:latin typeface="宋体" panose="02010600030101010101" pitchFamily="2" charset="-122"/>
                <a:ea typeface="宋体" panose="02010600030101010101" pitchFamily="2" charset="-122"/>
              </a:rPr>
              <a:t>打鱼</a:t>
            </a:r>
            <a:r>
              <a:rPr lang="zh-CN" altLang="zh-CN" sz="2400" b="1" dirty="0">
                <a:latin typeface="宋体" panose="02010600030101010101" pitchFamily="2" charset="-122"/>
                <a:ea typeface="宋体" panose="02010600030101010101" pitchFamily="2" charset="-122"/>
              </a:rPr>
              <a:t>人的辛苦，就写下了《江上渔者》这首古诗。</a:t>
            </a:r>
            <a:endParaRPr lang="zh-CN" altLang="zh-CN" sz="2400" b="1"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cstate="print"/>
          <a:srcRect t="12898"/>
          <a:stretch>
            <a:fillRect/>
          </a:stretch>
        </p:blipFill>
        <p:spPr>
          <a:xfrm>
            <a:off x="6738620" y="1491615"/>
            <a:ext cx="2051685" cy="2389505"/>
          </a:xfrm>
          <a:prstGeom prst="rect">
            <a:avLst/>
          </a:prstGeom>
          <a:noFill/>
          <a:ln w="9525">
            <a:noFill/>
          </a:ln>
          <a:effectLst>
            <a:softEdge rad="127000"/>
          </a:effectLst>
        </p:spPr>
      </p:pic>
      <p:grpSp>
        <p:nvGrpSpPr>
          <p:cNvPr id="10" name="组合 9"/>
          <p:cNvGrpSpPr/>
          <p:nvPr/>
        </p:nvGrpSpPr>
        <p:grpSpPr>
          <a:xfrm>
            <a:off x="901065" y="375285"/>
            <a:ext cx="2889250" cy="737870"/>
            <a:chOff x="1580" y="487"/>
            <a:chExt cx="4550" cy="1162"/>
          </a:xfrm>
        </p:grpSpPr>
        <p:grpSp>
          <p:nvGrpSpPr>
            <p:cNvPr id="11" name="组合 10"/>
            <p:cNvGrpSpPr/>
            <p:nvPr/>
          </p:nvGrpSpPr>
          <p:grpSpPr>
            <a:xfrm>
              <a:off x="1690" y="487"/>
              <a:ext cx="4440" cy="1161"/>
              <a:chOff x="1690" y="487"/>
              <a:chExt cx="4440" cy="1161"/>
            </a:xfrm>
          </p:grpSpPr>
          <p:sp>
            <p:nvSpPr>
              <p:cNvPr id="12" name="文本框 11"/>
              <p:cNvSpPr txBox="1"/>
              <p:nvPr/>
            </p:nvSpPr>
            <p:spPr>
              <a:xfrm>
                <a:off x="3078" y="487"/>
                <a:ext cx="3052" cy="1161"/>
              </a:xfrm>
              <a:prstGeom prst="rect">
                <a:avLst/>
              </a:prstGeom>
              <a:noFill/>
            </p:spPr>
            <p:txBody>
              <a:bodyPr wrap="square" rtlCol="0">
                <a:spAutoFit/>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写作背景</a:t>
                </a:r>
                <a:endParaRPr lang="zh-CN" altLang="en-US" sz="2800">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2"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14" name="圆角矩形 13"/>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60033" y="1229043"/>
            <a:ext cx="2632710" cy="1568450"/>
          </a:xfrm>
          <a:prstGeom prst="rect">
            <a:avLst/>
          </a:prstGeom>
          <a:noFill/>
          <a:ln w="9525">
            <a:noFill/>
          </a:ln>
        </p:spPr>
        <p:txBody>
          <a:bodyPr wrap="none" anchor="t">
            <a:spAutoFit/>
          </a:bodyPr>
          <a:lstStyle/>
          <a:p>
            <a:pPr>
              <a:lnSpc>
                <a:spcPct val="150000"/>
              </a:lnSpc>
            </a:pPr>
            <a:r>
              <a:rPr lang="zh-CN" altLang="zh-CN" sz="3200" b="1" dirty="0">
                <a:latin typeface="楷体" panose="02010609060101010101" charset="-122"/>
                <a:ea typeface="楷体" panose="02010609060101010101" charset="-122"/>
              </a:rPr>
              <a:t>江上</a:t>
            </a:r>
            <a:r>
              <a:rPr lang="zh-CN" altLang="zh-CN" sz="3200" b="1" dirty="0">
                <a:solidFill>
                  <a:srgbClr val="FF0000"/>
                </a:solidFill>
                <a:latin typeface="楷体" panose="02010609060101010101" charset="-122"/>
                <a:ea typeface="楷体" panose="02010609060101010101" charset="-122"/>
              </a:rPr>
              <a:t>往来人</a:t>
            </a:r>
            <a:r>
              <a:rPr lang="zh-CN" altLang="zh-CN" sz="3200" b="1" dirty="0">
                <a:latin typeface="楷体" panose="02010609060101010101" charset="-122"/>
                <a:ea typeface="楷体" panose="02010609060101010101" charset="-122"/>
              </a:rPr>
              <a:t>，</a:t>
            </a:r>
            <a:endParaRPr lang="en-US" altLang="zh-CN" sz="3200" b="1" dirty="0">
              <a:latin typeface="楷体" panose="02010609060101010101" charset="-122"/>
              <a:ea typeface="楷体" panose="02010609060101010101" charset="-122"/>
            </a:endParaRPr>
          </a:p>
          <a:p>
            <a:pPr>
              <a:lnSpc>
                <a:spcPct val="150000"/>
              </a:lnSpc>
            </a:pPr>
            <a:r>
              <a:rPr lang="zh-CN" altLang="zh-CN" sz="3200" b="1" dirty="0">
                <a:solidFill>
                  <a:srgbClr val="FF0000"/>
                </a:solidFill>
                <a:latin typeface="楷体" panose="02010609060101010101" charset="-122"/>
                <a:ea typeface="楷体" panose="02010609060101010101" charset="-122"/>
              </a:rPr>
              <a:t>但</a:t>
            </a:r>
            <a:r>
              <a:rPr lang="zh-CN" altLang="zh-CN" sz="3200" b="1" dirty="0">
                <a:latin typeface="楷体" panose="02010609060101010101" charset="-122"/>
                <a:ea typeface="楷体" panose="02010609060101010101" charset="-122"/>
              </a:rPr>
              <a:t>爱鲈鱼</a:t>
            </a:r>
            <a:r>
              <a:rPr lang="zh-CN" altLang="zh-CN" sz="3200" b="1" dirty="0">
                <a:solidFill>
                  <a:srgbClr val="FF0000"/>
                </a:solidFill>
                <a:latin typeface="楷体" panose="02010609060101010101" charset="-122"/>
                <a:ea typeface="楷体" panose="02010609060101010101" charset="-122"/>
              </a:rPr>
              <a:t>美</a:t>
            </a:r>
            <a:r>
              <a:rPr lang="zh-CN" altLang="zh-CN" sz="3200" b="1" dirty="0">
                <a:latin typeface="楷体" panose="02010609060101010101" charset="-122"/>
                <a:ea typeface="楷体" panose="02010609060101010101" charset="-122"/>
              </a:rPr>
              <a:t>。</a:t>
            </a:r>
            <a:endParaRPr lang="zh-CN" altLang="zh-CN" sz="3200" b="1" dirty="0">
              <a:latin typeface="楷体" panose="02010609060101010101" charset="-122"/>
              <a:ea typeface="楷体" panose="02010609060101010101" charset="-122"/>
            </a:endParaRPr>
          </a:p>
        </p:txBody>
      </p:sp>
      <p:sp>
        <p:nvSpPr>
          <p:cNvPr id="55297" name="Rectangle 1"/>
          <p:cNvSpPr/>
          <p:nvPr/>
        </p:nvSpPr>
        <p:spPr>
          <a:xfrm>
            <a:off x="4550410" y="2918460"/>
            <a:ext cx="3818890" cy="1753235"/>
          </a:xfrm>
          <a:prstGeom prst="rect">
            <a:avLst/>
          </a:prstGeom>
          <a:noFill/>
          <a:ln w="9525">
            <a:noFill/>
          </a:ln>
        </p:spPr>
        <p:txBody>
          <a:bodyPr wrap="square" anchor="ctr">
            <a:spAutoFit/>
          </a:bodyPr>
          <a:lstStyle/>
          <a:p>
            <a:pPr>
              <a:lnSpc>
                <a:spcPct val="150000"/>
              </a:lnSpc>
            </a:pPr>
            <a:r>
              <a:rPr lang="zh-CN" altLang="zh-CN" sz="2400" dirty="0">
                <a:latin typeface="微软雅黑" panose="020B0503020204020204" charset="-122"/>
                <a:ea typeface="微软雅黑" panose="020B0503020204020204" charset="-122"/>
              </a:rPr>
              <a:t>①往来人：来来往往的人。</a:t>
            </a:r>
            <a:endParaRPr lang="zh-CN" altLang="zh-CN" sz="2400" dirty="0">
              <a:latin typeface="微软雅黑" panose="020B0503020204020204" charset="-122"/>
              <a:ea typeface="微软雅黑" panose="020B0503020204020204" charset="-122"/>
            </a:endParaRPr>
          </a:p>
          <a:p>
            <a:pPr eaLnBrk="0" hangingPunct="0">
              <a:lnSpc>
                <a:spcPct val="150000"/>
              </a:lnSpc>
            </a:pPr>
            <a:r>
              <a:rPr lang="zh-CN" altLang="en-US" sz="2400" dirty="0">
                <a:latin typeface="微软雅黑" panose="020B0503020204020204" charset="-122"/>
                <a:ea typeface="微软雅黑" panose="020B0503020204020204" charset="-122"/>
              </a:rPr>
              <a:t>②但：只。</a:t>
            </a:r>
            <a:endParaRPr lang="zh-CN" altLang="en-US" sz="2400" dirty="0">
              <a:latin typeface="微软雅黑" panose="020B0503020204020204" charset="-122"/>
              <a:ea typeface="微软雅黑" panose="020B0503020204020204" charset="-122"/>
            </a:endParaRPr>
          </a:p>
          <a:p>
            <a:pPr eaLnBrk="0" hangingPunct="0">
              <a:lnSpc>
                <a:spcPct val="150000"/>
              </a:lnSpc>
            </a:pPr>
            <a:r>
              <a:rPr lang="zh-CN" altLang="en-US" sz="2400" dirty="0">
                <a:latin typeface="微软雅黑" panose="020B0503020204020204" charset="-122"/>
                <a:ea typeface="微软雅黑" panose="020B0503020204020204" charset="-122"/>
              </a:rPr>
              <a:t>③美：鲜美。</a:t>
            </a:r>
            <a:endParaRPr lang="zh-CN" altLang="en-US" sz="2400"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cstate="print"/>
          <a:srcRect l="21109" t="43562"/>
          <a:stretch>
            <a:fillRect/>
          </a:stretch>
        </p:blipFill>
        <p:spPr>
          <a:xfrm>
            <a:off x="970915" y="2940050"/>
            <a:ext cx="2819400" cy="2017395"/>
          </a:xfrm>
          <a:prstGeom prst="rect">
            <a:avLst/>
          </a:prstGeom>
          <a:noFill/>
          <a:ln w="9525">
            <a:noFill/>
          </a:ln>
          <a:effectLst>
            <a:softEdge rad="127000"/>
          </a:effectLst>
        </p:spPr>
      </p:pic>
      <p:sp>
        <p:nvSpPr>
          <p:cNvPr id="8" name="TextBox 7"/>
          <p:cNvSpPr txBox="1"/>
          <p:nvPr/>
        </p:nvSpPr>
        <p:spPr>
          <a:xfrm>
            <a:off x="842645" y="1229360"/>
            <a:ext cx="3862705" cy="1770380"/>
          </a:xfrm>
          <a:prstGeom prst="rect">
            <a:avLst/>
          </a:prstGeom>
          <a:noFill/>
          <a:ln w="9525">
            <a:noFill/>
          </a:ln>
        </p:spPr>
        <p:txBody>
          <a:bodyPr wrap="square" anchor="t">
            <a:spAutoFit/>
          </a:bodyPr>
          <a:lstStyle/>
          <a:p>
            <a:pPr>
              <a:lnSpc>
                <a:spcPct val="130000"/>
              </a:lnSpc>
            </a:pPr>
            <a:r>
              <a:rPr lang="zh-CN" altLang="en-US" sz="2335" b="1" dirty="0">
                <a:solidFill>
                  <a:srgbClr val="FF0000"/>
                </a:solidFill>
                <a:latin typeface="微软雅黑" panose="020B0503020204020204" charset="-122"/>
                <a:ea typeface="微软雅黑" panose="020B0503020204020204" charset="-122"/>
              </a:rPr>
              <a:t>　　</a:t>
            </a:r>
            <a:r>
              <a:rPr lang="zh-CN" altLang="zh-CN" sz="2800" dirty="0">
                <a:solidFill>
                  <a:srgbClr val="FF0000"/>
                </a:solidFill>
                <a:latin typeface="楷体" panose="02010609060101010101" charset="-122"/>
                <a:ea typeface="楷体" panose="02010609060101010101" charset="-122"/>
              </a:rPr>
              <a:t>在这一带来来往往的行人，只知道鲈鱼的味道鲜美。</a:t>
            </a:r>
            <a:endParaRPr lang="zh-CN" altLang="zh-CN" sz="2800" dirty="0">
              <a:solidFill>
                <a:srgbClr val="FF0000"/>
              </a:solidFill>
              <a:latin typeface="楷体" panose="02010609060101010101" charset="-122"/>
              <a:ea typeface="楷体" panose="02010609060101010101" charset="-122"/>
            </a:endParaRPr>
          </a:p>
        </p:txBody>
      </p:sp>
      <p:sp>
        <p:nvSpPr>
          <p:cNvPr id="10" name="右箭头 9"/>
          <p:cNvSpPr/>
          <p:nvPr/>
        </p:nvSpPr>
        <p:spPr>
          <a:xfrm flipH="1">
            <a:off x="4835249" y="1686620"/>
            <a:ext cx="514350" cy="23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buClrTx/>
              <a:buSzTx/>
              <a:buFont typeface="Arial" panose="020B0604020202020204" pitchFamily="34" charset="0"/>
              <a:buNone/>
              <a:defRPr/>
            </a:pPr>
            <a:endParaRPr kumimoji="0" lang="zh-CN" altLang="en-US" sz="2335" b="1"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901065" y="375285"/>
            <a:ext cx="2889250" cy="737870"/>
            <a:chOff x="1580" y="487"/>
            <a:chExt cx="4550" cy="1162"/>
          </a:xfrm>
        </p:grpSpPr>
        <p:grpSp>
          <p:nvGrpSpPr>
            <p:cNvPr id="11" name="组合 10"/>
            <p:cNvGrpSpPr/>
            <p:nvPr/>
          </p:nvGrpSpPr>
          <p:grpSpPr>
            <a:xfrm>
              <a:off x="1690" y="487"/>
              <a:ext cx="4440" cy="1161"/>
              <a:chOff x="1690" y="487"/>
              <a:chExt cx="4440" cy="1161"/>
            </a:xfrm>
          </p:grpSpPr>
          <p:sp>
            <p:nvSpPr>
              <p:cNvPr id="12" name="文本框 11"/>
              <p:cNvSpPr txBox="1"/>
              <p:nvPr/>
            </p:nvSpPr>
            <p:spPr>
              <a:xfrm>
                <a:off x="3078" y="487"/>
                <a:ext cx="3052" cy="1161"/>
              </a:xfrm>
              <a:prstGeom prst="rect">
                <a:avLst/>
              </a:prstGeom>
              <a:noFill/>
            </p:spPr>
            <p:txBody>
              <a:bodyPr wrap="square" rtlCol="0">
                <a:spAutoFit/>
              </a:bodyPr>
              <a:lstStyle/>
              <a:p>
                <a:pPr>
                  <a:lnSpc>
                    <a:spcPct val="150000"/>
                  </a:lnSpc>
                </a:pPr>
                <a:r>
                  <a:rPr lang="zh-CN" altLang="en-US" sz="2800">
                    <a:solidFill>
                      <a:schemeClr val="accent4"/>
                    </a:solidFill>
                    <a:effectLst/>
                    <a:latin typeface="微软雅黑" panose="020B0503020204020204" charset="-122"/>
                    <a:ea typeface="微软雅黑" panose="020B0503020204020204" charset="-122"/>
                  </a:rPr>
                  <a:t>诗文解读</a:t>
                </a:r>
                <a:endParaRPr lang="zh-CN" altLang="en-US" sz="2800">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2" cstate="print">
                <a:clrChange>
                  <a:clrFrom>
                    <a:srgbClr val="F6F6F6">
                      <a:alpha val="100000"/>
                    </a:srgbClr>
                  </a:clrFrom>
                  <a:clrTo>
                    <a:srgbClr val="F6F6F6">
                      <a:alpha val="100000"/>
                      <a:alpha val="0"/>
                    </a:srgbClr>
                  </a:clrTo>
                </a:clrChange>
              </a:blip>
              <a:srcRect l="9898" t="29850" r="9642" b="27322"/>
              <a:stretch>
                <a:fillRect/>
              </a:stretch>
            </p:blipFill>
            <p:spPr>
              <a:xfrm>
                <a:off x="1690" y="813"/>
                <a:ext cx="1388" cy="738"/>
              </a:xfrm>
              <a:prstGeom prst="rect">
                <a:avLst/>
              </a:prstGeom>
            </p:spPr>
          </p:pic>
        </p:grpSp>
        <p:sp>
          <p:nvSpPr>
            <p:cNvPr id="14" name="圆角矩形 13"/>
            <p:cNvSpPr/>
            <p:nvPr/>
          </p:nvSpPr>
          <p:spPr>
            <a:xfrm>
              <a:off x="1580" y="676"/>
              <a:ext cx="3960" cy="973"/>
            </a:xfrm>
            <a:prstGeom prst="roundRect">
              <a:avLst/>
            </a:prstGeom>
            <a:noFill/>
            <a:ln>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7"/>
                                        </p:tgtEl>
                                        <p:attrNameLst>
                                          <p:attrName>style.visibility</p:attrName>
                                        </p:attrNameLst>
                                      </p:cBhvr>
                                      <p:to>
                                        <p:strVal val="visible"/>
                                      </p:to>
                                    </p:set>
                                    <p:anim calcmode="lin" valueType="num">
                                      <p:cBhvr>
                                        <p:cTn id="19" dur="500" fill="hold"/>
                                        <p:tgtEl>
                                          <p:spTgt spid="55297"/>
                                        </p:tgtEl>
                                        <p:attrNameLst>
                                          <p:attrName>ppt_x</p:attrName>
                                        </p:attrNameLst>
                                      </p:cBhvr>
                                      <p:tavLst>
                                        <p:tav tm="0">
                                          <p:val>
                                            <p:strVal val="#ppt_x"/>
                                          </p:val>
                                        </p:tav>
                                        <p:tav tm="100000">
                                          <p:val>
                                            <p:strVal val="#ppt_x"/>
                                          </p:val>
                                        </p:tav>
                                      </p:tavLst>
                                    </p:anim>
                                    <p:anim calcmode="lin" valueType="num">
                                      <p:cBhvr>
                                        <p:cTn id="20" dur="500" fill="hold"/>
                                        <p:tgtEl>
                                          <p:spTgt spid="552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5297" grpId="0" animBg="1"/>
      <p:bldP spid="8" grpId="0"/>
      <p:bldP spid="10" grpId="0" bldLvl="0" animBg="1"/>
    </p:bld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E3B30"/>
      </a:dk2>
      <a:lt2>
        <a:srgbClr val="FBEEC9"/>
      </a:lt2>
      <a:accent1>
        <a:srgbClr val="65ADA9"/>
      </a:accent1>
      <a:accent2>
        <a:srgbClr val="8BB7D3"/>
      </a:accent2>
      <a:accent3>
        <a:srgbClr val="65ADA9"/>
      </a:accent3>
      <a:accent4>
        <a:srgbClr val="8BB7D3"/>
      </a:accent4>
      <a:accent5>
        <a:srgbClr val="65ADA9"/>
      </a:accent5>
      <a:accent6>
        <a:srgbClr val="8BB7D3"/>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1465</Words>
  <Application>WPS 演示</Application>
  <PresentationFormat>全屏显示(16:9)</PresentationFormat>
  <Paragraphs>122</Paragraphs>
  <Slides>21</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微软雅黑</vt:lpstr>
      <vt:lpstr>Calibri</vt:lpstr>
      <vt:lpstr>新宋体</vt:lpstr>
      <vt:lpstr>黑体</vt:lpstr>
      <vt:lpstr>Calibri</vt:lpstr>
      <vt:lpstr>楷体</vt:lpstr>
      <vt:lpstr>Corbel</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145</cp:revision>
  <dcterms:created xsi:type="dcterms:W3CDTF">2019-06-14T07:48:00Z</dcterms:created>
  <dcterms:modified xsi:type="dcterms:W3CDTF">2020-04-22T06:56:38Z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