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3"/>
    <p:sldId id="257" r:id="rId4"/>
    <p:sldId id="263" r:id="rId5"/>
    <p:sldId id="274" r:id="rId6"/>
    <p:sldId id="290" r:id="rId7"/>
    <p:sldId id="291" r:id="rId8"/>
    <p:sldId id="260" r:id="rId9"/>
    <p:sldId id="292" r:id="rId10"/>
    <p:sldId id="293" r:id="rId11"/>
    <p:sldId id="294" r:id="rId12"/>
    <p:sldId id="295" r:id="rId13"/>
    <p:sldId id="296" r:id="rId14"/>
    <p:sldId id="268" r:id="rId15"/>
    <p:sldId id="270" r:id="rId16"/>
    <p:sldId id="297" r:id="rId17"/>
    <p:sldId id="271" r:id="rId18"/>
    <p:sldId id="298" r:id="rId19"/>
    <p:sldId id="269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73" r:id="rId35"/>
    <p:sldId id="313" r:id="rId36"/>
    <p:sldId id="272" r:id="rId37"/>
    <p:sldId id="314" r:id="rId38"/>
    <p:sldId id="315" r:id="rId39"/>
    <p:sldId id="277" r:id="rId40"/>
  </p:sldIdLst>
  <p:sldSz cx="12192000" cy="6858000"/>
  <p:notesSz cx="6858000" cy="9144000"/>
  <p:embeddedFontLst>
    <p:embeddedFont>
      <p:font typeface="微软雅黑" panose="020B0503020204020204" charset="-122"/>
      <p:regular r:id="rId44"/>
    </p:embeddedFont>
    <p:embeddedFont>
      <p:font typeface="方正古隶简体" panose="03000509000000000000" charset="-122"/>
      <p:regular r:id="rId45"/>
    </p:embeddedFont>
    <p:embeddedFont>
      <p:font typeface="康熙字典體" pitchFamily="2" charset="-120"/>
      <p:regular r:id="rId46"/>
    </p:embeddedFont>
    <p:embeddedFont>
      <p:font typeface="楷体" panose="02010609060101010101" charset="-122"/>
      <p:regular r:id="rId47"/>
    </p:embeddedFont>
    <p:embeddedFont>
      <p:font typeface="方正清刻本悦宋简体" panose="02000000000000000000" pitchFamily="2" charset="-122"/>
      <p:regular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0" y="102"/>
      </p:cViewPr>
      <p:guideLst>
        <p:guide orient="horz" pos="2160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8373454782"/>
          <c:y val="0.00365942912905587"/>
          <c:w val="0.630936890045543"/>
          <c:h val="0.946328372773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171E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A37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8373454782"/>
          <c:y val="0.00365942912905587"/>
          <c:w val="0.630936890045543"/>
          <c:h val="0.946328372773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171E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A37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/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8D3B-1EA0-45A9-A0B8-A86A2197C8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60C7-A702-4DEC-9219-F1BCACEDDE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4745" y="1892300"/>
            <a:ext cx="4941570" cy="3188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8F4">
                  <a:alpha val="100000"/>
                </a:srgbClr>
              </a:clrFrom>
              <a:clrTo>
                <a:srgbClr val="FBF8F4">
                  <a:alpha val="100000"/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9572139" y="2856261"/>
            <a:ext cx="0" cy="913884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64741" y="2856261"/>
            <a:ext cx="0" cy="913884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29"/>
          <p:cNvSpPr txBox="1">
            <a:spLocks noChangeArrowheads="1"/>
          </p:cNvSpPr>
          <p:nvPr/>
        </p:nvSpPr>
        <p:spPr bwMode="auto">
          <a:xfrm>
            <a:off x="7858125" y="5892800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87905" y="474980"/>
            <a:ext cx="9688830" cy="59080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赋</a:t>
            </a: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，是直接铺陈叙述。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是最基本的表现手法。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比</a:t>
            </a: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，即比喻，明喻和暗喻均属此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类。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兴</a:t>
            </a: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，即起兴，用其他东西引出要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说的内容。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" y="1546860"/>
            <a:ext cx="2761615" cy="376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99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99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99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4445" y="426720"/>
            <a:ext cx="2894965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《诗经》</a:t>
            </a:r>
            <a:endParaRPr lang="en-US" altLang="zh-CN" sz="5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7560" y="1173480"/>
            <a:ext cx="8427720" cy="328295"/>
            <a:chOff x="3227" y="5404"/>
            <a:chExt cx="13272" cy="51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227" y="5682"/>
              <a:ext cx="1176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" name="直接连接符 2"/>
            <p:cNvCxnSpPr/>
            <p:nvPr/>
          </p:nvCxnSpPr>
          <p:spPr>
            <a:xfrm>
              <a:off x="4786" y="569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4" name="直接连接符 3"/>
            <p:cNvCxnSpPr/>
            <p:nvPr/>
          </p:nvCxnSpPr>
          <p:spPr>
            <a:xfrm>
              <a:off x="14739" y="5675"/>
              <a:ext cx="1761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5" name="椭圆 4"/>
            <p:cNvSpPr/>
            <p:nvPr/>
          </p:nvSpPr>
          <p:spPr>
            <a:xfrm>
              <a:off x="4477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230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>
              <a:off x="11282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16" name="椭圆 15"/>
            <p:cNvSpPr/>
            <p:nvPr/>
          </p:nvSpPr>
          <p:spPr>
            <a:xfrm>
              <a:off x="10974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092" y="5404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610" y="5429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3560" y="1578610"/>
            <a:ext cx="11104245" cy="52622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风》的绝大部分及《小雅》的少部分作品，具有较高的思想性和艺术性，代表了《诗经》得最高文学成就。这些产生于民间的作品，或揭露当时的社会政治的黑暗，或反映徭役，兵役的痛苦，或表现劳动生活的苦乐，或描述爱情婚姻的悲欢，从各个侧面广泛的展示了古代社会，政治和日常生活的图景。</a:t>
            </a:r>
            <a:endParaRPr lang="zh-CN" altLang="en-US" sz="4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981241" y="3710410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13588" y="2222758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83183" y="2020570"/>
            <a:ext cx="1198245" cy="429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整体感知</a:t>
            </a:r>
            <a:endParaRPr lang="zh-CN" altLang="en-US" sz="66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5593" y="4623839"/>
            <a:ext cx="129266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72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章</a:t>
            </a:r>
            <a:endParaRPr lang="zh-CN" altLang="en-US" sz="72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15729" y="1649730"/>
            <a:ext cx="2739211" cy="2221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16600" dirty="0">
                <a:solidFill>
                  <a:schemeClr val="bg1">
                    <a:lumMod val="85000"/>
                    <a:alpha val="5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第</a:t>
            </a:r>
            <a:endParaRPr lang="zh-CN" altLang="en-US" sz="16600" dirty="0">
              <a:solidFill>
                <a:schemeClr val="bg1">
                  <a:lumMod val="85000"/>
                  <a:alpha val="5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10806" y="3716842"/>
            <a:ext cx="1659890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96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宋体" panose="02010600030101010101" pitchFamily="2" charset="-122"/>
                <a:cs typeface="+mn-ea"/>
                <a:sym typeface="+mn-lt"/>
              </a:rPr>
              <a:t>三</a:t>
            </a:r>
            <a:endParaRPr lang="zh-CN" altLang="en-US" sz="96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54081" y="3411010"/>
            <a:ext cx="5080899" cy="285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88920" y="258142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14540" y="219783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w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27125" y="349700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9475" y="379957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o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79221" y="1333074"/>
            <a:ext cx="387477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sz="4000" b="1" dirty="0">
                <a:solidFill>
                  <a:schemeClr val="bg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诗中的地点是？</a:t>
            </a:r>
            <a:endParaRPr sz="40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8930" y="4420235"/>
            <a:ext cx="5276215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sz="4000" b="1" dirty="0">
                <a:solidFill>
                  <a:schemeClr val="bg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文章采用了什么手法？</a:t>
            </a:r>
            <a:endParaRPr lang="zh-CN" sz="40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0580" y="5149850"/>
            <a:ext cx="506476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sz="4000" b="1" dirty="0">
                <a:solidFill>
                  <a:schemeClr val="bg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表达了什么思想感情？</a:t>
            </a:r>
            <a:endParaRPr lang="zh-CN" sz="40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6810" y="1605280"/>
            <a:ext cx="404241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sz="4000" b="1" dirty="0">
                <a:solidFill>
                  <a:schemeClr val="bg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这首诗表现了什么样的主题？</a:t>
            </a:r>
            <a:endParaRPr sz="4000" b="1" dirty="0">
              <a:solidFill>
                <a:schemeClr val="bg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400000">
            <a:off x="3652709" y="3730895"/>
            <a:ext cx="5080899" cy="2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27355" y="196215"/>
            <a:ext cx="8040370" cy="65544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lang="zh-CN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这首诗主要写士卒归乡途中抚今追昔，痛定思痛而更加悲伤，抒发了戍边士兵的思乡之情。</a:t>
            </a:r>
            <a:endParaRPr lang="zh-CN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774731" y="3708408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001288" y="1839756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411970" y="2183130"/>
            <a:ext cx="951865" cy="3103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000" b="1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整体感知</a:t>
            </a:r>
            <a:endParaRPr lang="zh-CN" altLang="en-US" sz="5000" b="1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981241" y="3710410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13588" y="2222758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83183" y="2020570"/>
            <a:ext cx="1198245" cy="429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文本赏析</a:t>
            </a:r>
            <a:endParaRPr lang="zh-CN" altLang="en-US" sz="66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5593" y="4623839"/>
            <a:ext cx="129266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72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章</a:t>
            </a:r>
            <a:endParaRPr lang="zh-CN" altLang="en-US" sz="72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15729" y="1649730"/>
            <a:ext cx="2739211" cy="2221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16600" dirty="0">
                <a:solidFill>
                  <a:schemeClr val="bg1">
                    <a:lumMod val="85000"/>
                    <a:alpha val="5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第</a:t>
            </a:r>
            <a:endParaRPr lang="zh-CN" altLang="en-US" sz="16600" dirty="0">
              <a:solidFill>
                <a:schemeClr val="bg1">
                  <a:lumMod val="85000"/>
                  <a:alpha val="5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10806" y="3716842"/>
            <a:ext cx="1659890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96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宋体" panose="02010600030101010101" pitchFamily="2" charset="-122"/>
                <a:cs typeface="+mn-ea"/>
                <a:sym typeface="+mn-lt"/>
              </a:rPr>
              <a:t>四</a:t>
            </a:r>
            <a:endParaRPr lang="zh-CN" altLang="en-US" sz="96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8" y="12648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2360" y="962660"/>
            <a:ext cx="8439785" cy="26301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快速浏览课文，思考诗歌主要写了什么内容?</a:t>
            </a:r>
            <a:endParaRPr lang="zh-CN" altLang="en-US" sz="55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647233" y="2094305"/>
            <a:ext cx="4891045" cy="7024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045460" y="4167505"/>
            <a:ext cx="610108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戍边战士思乡</a:t>
            </a:r>
            <a:endParaRPr lang="zh-CN" altLang="en-US" sz="6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48" y="34746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61440" y="1015365"/>
            <a:ext cx="9277985" cy="44075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开头没写思乡，写采薇，这是《诗经》中的哪一种手法?还有哪些章用了这种手法?</a:t>
            </a:r>
            <a:endParaRPr lang="zh-CN" altLang="en-US" sz="55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647233" y="2094305"/>
            <a:ext cx="4891045" cy="7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036310"/>
            <a:ext cx="6965950" cy="54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0425" y="624840"/>
            <a:ext cx="10471150" cy="52622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6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--兴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1-4的章都用了兴的手法。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1-3章都是以采薇起兴。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第4章以棠棣之花起兴。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48" y="34746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61440" y="1015365"/>
            <a:ext cx="9902825" cy="51695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作者写采薇，不仅有兴的作用，还应该有其它用意，要不，为什么不写采蘑菇?“采菇采菇”不也行吗?</a:t>
            </a:r>
            <a:endParaRPr lang="zh-CN" altLang="en-US" sz="55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647233" y="2094305"/>
            <a:ext cx="4891045" cy="7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97818" y="194229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zh-CN" altLang="en-US" sz="44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halkSketch/>
                    </a14:imgEffect>
                    <a14:imgEffect>
                      <a14:brightnessContrast bright="54000"/>
                    </a14:imgEffect>
                  </a14:imgLayer>
                </a14:imgProps>
              </a:ext>
            </a:extLst>
          </a:blip>
          <a:srcRect b="16634"/>
          <a:stretch>
            <a:fillRect/>
          </a:stretch>
        </p:blipFill>
        <p:spPr>
          <a:xfrm>
            <a:off x="3237865" y="3867785"/>
            <a:ext cx="5912485" cy="2969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12490" y="2531110"/>
            <a:ext cx="798195" cy="2520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情感导入</a:t>
            </a:r>
            <a:endParaRPr lang="zh-CN" altLang="en-US" sz="4000">
              <a:solidFill>
                <a:schemeClr val="tx1">
                  <a:lumMod val="95000"/>
                  <a:lumOff val="5000"/>
                </a:schemeClr>
              </a:solidFill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3795" y="2531110"/>
            <a:ext cx="798195" cy="2520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背景介绍</a:t>
            </a:r>
            <a:endParaRPr lang="zh-CN" altLang="en-US" sz="4000">
              <a:solidFill>
                <a:schemeClr val="tx1">
                  <a:lumMod val="95000"/>
                  <a:lumOff val="5000"/>
                </a:schemeClr>
              </a:solidFill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45555" y="2473325"/>
            <a:ext cx="798195" cy="2520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整体把握</a:t>
            </a:r>
            <a:endParaRPr lang="zh-CN" altLang="en-US" sz="4000">
              <a:solidFill>
                <a:schemeClr val="tx1">
                  <a:lumMod val="95000"/>
                  <a:lumOff val="5000"/>
                </a:schemeClr>
              </a:solidFill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68285" y="2473325"/>
            <a:ext cx="798195" cy="2520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文本赏析</a:t>
            </a:r>
            <a:endParaRPr lang="zh-CN" altLang="en-US" sz="4000">
              <a:solidFill>
                <a:schemeClr val="tx1">
                  <a:lumMod val="95000"/>
                  <a:lumOff val="5000"/>
                </a:schemeClr>
              </a:solidFill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37753" y="2212099"/>
            <a:ext cx="0" cy="26371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689180" y="2212099"/>
            <a:ext cx="0" cy="26371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7067" y="2212099"/>
            <a:ext cx="0" cy="26371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014438" y="2212099"/>
            <a:ext cx="0" cy="26371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519467" y="2212099"/>
            <a:ext cx="0" cy="26371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3743960" y="2212340"/>
            <a:ext cx="135890" cy="1809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6676390" y="2212340"/>
            <a:ext cx="135890" cy="1809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8199120" y="2207260"/>
            <a:ext cx="135890" cy="1809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5294630" y="2207260"/>
            <a:ext cx="135890" cy="18097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58799" y="705977"/>
            <a:ext cx="1715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目录</a:t>
            </a:r>
            <a:endParaRPr lang="zh-CN" altLang="en-US" sz="4800"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036310"/>
            <a:ext cx="6965950" cy="54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0425" y="624840"/>
            <a:ext cx="10471150" cy="526224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6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暗示了战事的艰苦。</a:t>
            </a:r>
            <a:endParaRPr lang="zh-CN" altLang="en-US" sz="6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6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战士因为没有足够的粮食，所以才以野菜充饥;另外也渲染了一种悲凉的气氛。</a:t>
            </a:r>
            <a:endParaRPr lang="zh-CN" altLang="en-US" sz="6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02360" y="962660"/>
            <a:ext cx="8439785" cy="1476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再看前三章有什么特点?</a:t>
            </a:r>
            <a:endParaRPr lang="zh-CN" altLang="en-US" sz="60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647233" y="2094305"/>
            <a:ext cx="4891045" cy="7024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90980" y="2902585"/>
            <a:ext cx="1015492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20000"/>
              </a:lnSpc>
            </a:pPr>
            <a:r>
              <a:rPr lang="en-US" altLang="zh-CN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重章叠句，有加强语气一唱三叹之效，有节奏感和音韵美。</a:t>
            </a:r>
            <a:endParaRPr lang="zh-CN" sz="6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93665" y="5670550"/>
            <a:ext cx="6965950" cy="541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48" y="34746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83005" y="1578610"/>
            <a:ext cx="9826625" cy="3543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前三章都以采薇起兴，但也有变化，试说出。</a:t>
            </a:r>
            <a:endParaRPr lang="zh-CN" altLang="en-US" sz="66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647233" y="2094305"/>
            <a:ext cx="4891045" cy="7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036310"/>
            <a:ext cx="6965950" cy="54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225" y="336550"/>
            <a:ext cx="10471150" cy="618553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sz="55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sz="55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写采薇从生到老的变化</a:t>
            </a:r>
            <a:r>
              <a:rPr lang="zh-CN" sz="55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。</a:t>
            </a:r>
            <a:endParaRPr lang="zh-CN" sz="55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20000"/>
              </a:lnSpc>
            </a:pPr>
            <a:r>
              <a:rPr sz="55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反映了作战时间之长，可能是一年，更可能是几年、十几年、几十行。</a:t>
            </a:r>
            <a:endParaRPr sz="55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20000"/>
              </a:lnSpc>
            </a:pPr>
            <a:r>
              <a:rPr sz="55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暗示时间的流逝，增强思乡的表达效果。</a:t>
            </a:r>
            <a:endParaRPr sz="55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48" y="34746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83005" y="1578610"/>
            <a:ext cx="9826625" cy="3543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那么战士思家，他们有没有回去呢? </a:t>
            </a:r>
            <a:endParaRPr lang="zh-CN" altLang="en-US" sz="66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647233" y="2094305"/>
            <a:ext cx="4891045" cy="7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036310"/>
            <a:ext cx="6965950" cy="54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0425" y="540385"/>
            <a:ext cx="10121265" cy="577723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没有。</a:t>
            </a:r>
            <a:endParaRPr lang="zh-CN" altLang="en-US" sz="66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66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这反映了战士保家卫国的高尚情怀，主动的去作战。</a:t>
            </a:r>
            <a:endParaRPr lang="zh-CN" altLang="en-US" sz="66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48" y="34746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83005" y="1250950"/>
            <a:ext cx="9826625" cy="43561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第四、五章具体描写了边关战事，都写了哪些与战斗有关的事物呢?</a:t>
            </a:r>
            <a:endParaRPr lang="zh-CN" altLang="en-US" sz="66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647233" y="2094305"/>
            <a:ext cx="4891045" cy="7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036310"/>
            <a:ext cx="6965950" cy="54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250" y="1250950"/>
            <a:ext cx="10730865" cy="435610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66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高大的战车、雄壮的战马、整齐的队列、熟练的动作、精良的装备等。</a:t>
            </a:r>
            <a:endParaRPr lang="zh-CN" altLang="en-US" sz="66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036310"/>
            <a:ext cx="6965950" cy="54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250" y="1250950"/>
            <a:ext cx="10730865" cy="483108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55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55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战士们对自己军队的强大，感到骄傲和自豪，面对强敌，雄纠纠，气昂昂，同仇敌忾。最终取得了战事的胜利</a:t>
            </a:r>
            <a:r>
              <a:rPr lang="zh-CN" altLang="en-US" sz="5500" b="1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(一月三捷)</a:t>
            </a:r>
            <a:r>
              <a:rPr lang="zh-CN" altLang="en-US" sz="55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。</a:t>
            </a:r>
            <a:endParaRPr lang="zh-CN" altLang="en-US" sz="55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48" y="34746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6305" y="1402715"/>
            <a:ext cx="10359390" cy="40519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战事胜利了，终于可以回家了吧，最后一章在写法上与前面几章有何不同吗?</a:t>
            </a:r>
            <a:endParaRPr lang="zh-CN" altLang="en-US" sz="66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80278" y="2094305"/>
            <a:ext cx="4891045" cy="7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981241" y="3710410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13588" y="2222758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83183" y="2020570"/>
            <a:ext cx="1198245" cy="429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情感导入</a:t>
            </a:r>
            <a:endParaRPr lang="zh-CN" altLang="en-US" sz="66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5593" y="4623839"/>
            <a:ext cx="129266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72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章</a:t>
            </a:r>
            <a:endParaRPr lang="zh-CN" altLang="en-US" sz="72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15729" y="1649730"/>
            <a:ext cx="2739211" cy="2221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16600" dirty="0">
                <a:solidFill>
                  <a:schemeClr val="bg1">
                    <a:lumMod val="85000"/>
                    <a:alpha val="5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第</a:t>
            </a:r>
            <a:endParaRPr lang="zh-CN" altLang="en-US" sz="16600" dirty="0">
              <a:solidFill>
                <a:schemeClr val="bg1">
                  <a:lumMod val="85000"/>
                  <a:alpha val="5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08703" y="371044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96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一</a:t>
            </a:r>
            <a:endParaRPr lang="zh-CN" altLang="en-US" sz="96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036310"/>
            <a:ext cx="6965950" cy="54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250" y="1177925"/>
            <a:ext cx="10730865" cy="526224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60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最后一章以抒情为主，借景抒情;另外用了对比手法，以离家时的欢愉与归家时的忧伤作对比。</a:t>
            </a:r>
            <a:endParaRPr lang="zh-CN" altLang="en-US" sz="60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48" y="3474605"/>
            <a:ext cx="6217467" cy="45780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6305" y="1402715"/>
            <a:ext cx="10359390" cy="40519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66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既然可以回家了，为什么“我心伤悲，莫知我哀”呢?你知道“他”的哀吗?</a:t>
            </a:r>
            <a:endParaRPr lang="zh-CN" altLang="en-US" sz="66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80278" y="2094305"/>
            <a:ext cx="4891045" cy="70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265" y="6383020"/>
            <a:ext cx="6965950" cy="331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2900" y="196215"/>
            <a:ext cx="11506835" cy="639318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sz="45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sz="45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多年的在外作战，音书断绝，</a:t>
            </a:r>
            <a:endParaRPr sz="45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30000"/>
              </a:lnSpc>
            </a:pPr>
            <a:r>
              <a:rPr sz="45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家乡的亲人还在否?人事变化大否?(“少小离家老大回”)“去时里下与裹头，归来头白还戍边”，几十年的离家，家乡的老母亲或许早已化成一冢坟墓了……真是“近乡情更切，不敢问来人”啊。怀着种种复杂的心情，凶多吉少，怎么能不悲哀呢?</a:t>
            </a:r>
            <a:endParaRPr sz="45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33" y="1539125"/>
            <a:ext cx="6217467" cy="45780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9630" y="382905"/>
            <a:ext cx="6689725" cy="6092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《古诗十九首》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十五从军征，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八十始得归，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道逢乡里人，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dist">
              <a:lnSpc>
                <a:spcPct val="130000"/>
              </a:lnSpc>
            </a:pPr>
            <a:r>
              <a:rPr lang="zh-CN" altLang="en-US" sz="60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家中有何谁？</a:t>
            </a:r>
            <a:endParaRPr lang="zh-CN" altLang="en-US" sz="60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981241" y="3710410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13588" y="2222758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83183" y="2020570"/>
            <a:ext cx="1198245" cy="429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课堂总结</a:t>
            </a:r>
            <a:endParaRPr lang="zh-CN" altLang="en-US" sz="66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5593" y="4623839"/>
            <a:ext cx="129266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72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章</a:t>
            </a:r>
            <a:endParaRPr lang="zh-CN" altLang="en-US" sz="72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15729" y="1649730"/>
            <a:ext cx="2739211" cy="2221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16600" dirty="0">
                <a:solidFill>
                  <a:schemeClr val="bg1">
                    <a:lumMod val="85000"/>
                    <a:alpha val="5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第</a:t>
            </a:r>
            <a:endParaRPr lang="zh-CN" altLang="en-US" sz="16600" dirty="0">
              <a:solidFill>
                <a:schemeClr val="bg1">
                  <a:lumMod val="85000"/>
                  <a:alpha val="5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10806" y="3716842"/>
            <a:ext cx="1659890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96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宋体" panose="02010600030101010101" pitchFamily="2" charset="-122"/>
                <a:cs typeface="+mn-ea"/>
                <a:sym typeface="+mn-lt"/>
              </a:rPr>
              <a:t>四</a:t>
            </a:r>
            <a:endParaRPr lang="zh-CN" altLang="en-US" sz="96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-1247775" y="83185"/>
          <a:ext cx="8401685" cy="589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36295" y="956945"/>
            <a:ext cx="4553585" cy="39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500" spc="300" dirty="0">
                <a:solidFill>
                  <a:srgbClr val="171E28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这首诗歌写</a:t>
            </a:r>
            <a:endParaRPr lang="en-US" altLang="zh-CN" sz="3500" spc="300" dirty="0">
              <a:solidFill>
                <a:srgbClr val="171E28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en-US" altLang="zh-CN" sz="3500" spc="300" dirty="0">
                <a:solidFill>
                  <a:srgbClr val="171E28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到在国家危难之时，</a:t>
            </a:r>
            <a:endParaRPr lang="en-US" altLang="zh-CN" sz="3500" spc="300" dirty="0">
              <a:solidFill>
                <a:srgbClr val="171E28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en-US" altLang="zh-CN" sz="3500" spc="300" dirty="0">
                <a:solidFill>
                  <a:srgbClr val="171E28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战士在思归与作战之间，毅然决然选择作</a:t>
            </a:r>
            <a:endParaRPr lang="en-US" altLang="zh-CN" sz="3500" spc="300" dirty="0">
              <a:solidFill>
                <a:srgbClr val="171E28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en-US" altLang="zh-CN" sz="3500" spc="300" dirty="0">
                <a:solidFill>
                  <a:srgbClr val="171E28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战，个人利益服从</a:t>
            </a:r>
            <a:endParaRPr lang="en-US" altLang="zh-CN" sz="3500" spc="300" dirty="0">
              <a:solidFill>
                <a:srgbClr val="171E28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en-US" altLang="zh-CN" sz="3500" spc="300" dirty="0">
                <a:solidFill>
                  <a:srgbClr val="171E28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国家利益。</a:t>
            </a:r>
            <a:endParaRPr lang="en-US" altLang="zh-CN" sz="3500" spc="300" dirty="0">
              <a:solidFill>
                <a:srgbClr val="171E28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02109" y="2685249"/>
            <a:ext cx="3702231" cy="287534"/>
          </a:xfrm>
          <a:prstGeom prst="rect">
            <a:avLst/>
          </a:prstGeom>
        </p:spPr>
      </p:pic>
      <p:graphicFrame>
        <p:nvGraphicFramePr>
          <p:cNvPr id="3" name="图表 2"/>
          <p:cNvGraphicFramePr/>
          <p:nvPr/>
        </p:nvGraphicFramePr>
        <p:xfrm>
          <a:off x="4798060" y="1207135"/>
          <a:ext cx="8401685" cy="589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882130" y="2080895"/>
            <a:ext cx="4553585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4000" spc="300" dirty="0">
                <a:solidFill>
                  <a:srgbClr val="171E28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作为现实主义诗歌，《诗经》中的爱国主义情怀在今天仍然具有现</a:t>
            </a:r>
            <a:endParaRPr lang="en-US" altLang="zh-CN" sz="4000" spc="300" dirty="0">
              <a:solidFill>
                <a:srgbClr val="171E28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en-US" altLang="zh-CN" sz="4000" spc="300" dirty="0">
                <a:solidFill>
                  <a:srgbClr val="171E28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实意义。</a:t>
            </a:r>
            <a:endParaRPr lang="en-US" altLang="zh-CN" sz="4000" spc="300" dirty="0">
              <a:solidFill>
                <a:srgbClr val="171E28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bldLvl="0" animBg="1"/>
      <p:bldGraphic spid="3" grpId="0">
        <p:bldAsOne/>
      </p:bldGraphic>
      <p:bldP spid="1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981241" y="3710410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13588" y="2222758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83183" y="2020570"/>
            <a:ext cx="1198245" cy="429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课后作业</a:t>
            </a:r>
            <a:endParaRPr lang="zh-CN" altLang="en-US" sz="66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5593" y="4623839"/>
            <a:ext cx="129266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72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章</a:t>
            </a:r>
            <a:endParaRPr lang="zh-CN" altLang="en-US" sz="72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15729" y="1649730"/>
            <a:ext cx="2739211" cy="2221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16600" dirty="0">
                <a:solidFill>
                  <a:schemeClr val="bg1">
                    <a:lumMod val="85000"/>
                    <a:alpha val="5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第</a:t>
            </a:r>
            <a:endParaRPr lang="zh-CN" altLang="en-US" sz="16600" dirty="0">
              <a:solidFill>
                <a:schemeClr val="bg1">
                  <a:lumMod val="85000"/>
                  <a:alpha val="5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10806" y="3716842"/>
            <a:ext cx="1659890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96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宋体" panose="02010600030101010101" pitchFamily="2" charset="-122"/>
                <a:cs typeface="+mn-ea"/>
                <a:sym typeface="+mn-lt"/>
              </a:rPr>
              <a:t>四</a:t>
            </a:r>
            <a:endParaRPr lang="zh-CN" altLang="en-US" sz="96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4445" y="426720"/>
            <a:ext cx="2894965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作业设计</a:t>
            </a:r>
            <a:endParaRPr lang="zh-CN" altLang="en-US" sz="5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7560" y="1173480"/>
            <a:ext cx="8427720" cy="328295"/>
            <a:chOff x="3227" y="5404"/>
            <a:chExt cx="13272" cy="51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227" y="5682"/>
              <a:ext cx="1176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" name="直接连接符 2"/>
            <p:cNvCxnSpPr/>
            <p:nvPr/>
          </p:nvCxnSpPr>
          <p:spPr>
            <a:xfrm>
              <a:off x="4786" y="569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4" name="直接连接符 3"/>
            <p:cNvCxnSpPr/>
            <p:nvPr/>
          </p:nvCxnSpPr>
          <p:spPr>
            <a:xfrm>
              <a:off x="14739" y="5675"/>
              <a:ext cx="1761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5" name="椭圆 4"/>
            <p:cNvSpPr/>
            <p:nvPr/>
          </p:nvSpPr>
          <p:spPr>
            <a:xfrm>
              <a:off x="4477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230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>
              <a:off x="11282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16" name="椭圆 15"/>
            <p:cNvSpPr/>
            <p:nvPr/>
          </p:nvSpPr>
          <p:spPr>
            <a:xfrm>
              <a:off x="10974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092" y="5404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610" y="5429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3560" y="1578610"/>
            <a:ext cx="11104245" cy="50927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sz="5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1.写一首诗或一段文字，表达你对“乡</a:t>
            </a:r>
            <a:endParaRPr sz="5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5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愁”的新的体验。</a:t>
            </a:r>
            <a:endParaRPr sz="5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5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2.课后搜集更多的表现乡情的诗歌散文</a:t>
            </a:r>
            <a:endParaRPr sz="5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5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作品，将你最感动的一篇拿到班上与</a:t>
            </a:r>
            <a:endParaRPr sz="5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5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同学分享感受。</a:t>
            </a:r>
            <a:endParaRPr sz="5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9236" y="2497976"/>
            <a:ext cx="26076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终</a:t>
            </a:r>
            <a:endParaRPr lang="zh-CN" altLang="en-US" sz="11500"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228600"/>
            <a:ext cx="12430125" cy="7086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1165" y="962660"/>
            <a:ext cx="11567795" cy="54927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lang="zh-CN" altLang="en-US" sz="4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翻开人类几千年的文明史，我们会发现，从古至今，大大小小的战争不计其数。有战争，就有伤害，无论是已化为无定河边皑皑白骨的遇难士兵，还是历经九死一生活下来的幸存者，战争给他们的家庭和心灵造成的创伤都是巨大而深远的。</a:t>
            </a:r>
            <a:endParaRPr lang="zh-CN" altLang="en-US" sz="45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228600"/>
            <a:ext cx="12430125" cy="7086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900" y="675005"/>
            <a:ext cx="11998960" cy="55079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lang="zh-CN" altLang="en-US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这节课我们来学习选自</a:t>
            </a:r>
            <a:endParaRPr lang="zh-CN" altLang="en-US" sz="55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60000"/>
              </a:lnSpc>
            </a:pPr>
            <a:r>
              <a:rPr lang="zh-CN" altLang="en-US" sz="5500" b="1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《诗经·小雅》中的一首戍边之歌—《采薇》，去走进一位普通戍边士兵回乡途中的内心世界。</a:t>
            </a:r>
            <a:endParaRPr lang="zh-CN" altLang="en-US" sz="5500" b="1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6981241" y="3710410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813588" y="2222758"/>
            <a:ext cx="0" cy="91388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83183" y="2020570"/>
            <a:ext cx="1198245" cy="429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>
                <a:latin typeface="方正古隶简体" panose="03000509000000000000" charset="-122"/>
                <a:ea typeface="方正古隶简体" panose="03000509000000000000" charset="-122"/>
                <a:cs typeface="+mn-ea"/>
                <a:sym typeface="+mn-lt"/>
              </a:rPr>
              <a:t>背景介绍</a:t>
            </a:r>
            <a:endParaRPr lang="zh-CN" altLang="en-US" sz="6600">
              <a:latin typeface="方正古隶简体" panose="03000509000000000000" charset="-122"/>
              <a:ea typeface="方正古隶简体" panose="03000509000000000000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5593" y="4623839"/>
            <a:ext cx="1292662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72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章</a:t>
            </a:r>
            <a:endParaRPr lang="zh-CN" altLang="en-US" sz="72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15729" y="1649730"/>
            <a:ext cx="2739211" cy="2221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16600" dirty="0">
                <a:solidFill>
                  <a:schemeClr val="bg1">
                    <a:lumMod val="85000"/>
                    <a:alpha val="5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第</a:t>
            </a:r>
            <a:endParaRPr lang="zh-CN" altLang="en-US" sz="16600" dirty="0">
              <a:solidFill>
                <a:schemeClr val="bg1">
                  <a:lumMod val="85000"/>
                  <a:alpha val="5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10806" y="3716842"/>
            <a:ext cx="1659890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algn="ctr">
              <a:defRPr sz="6000">
                <a:latin typeface="TypeLand 康熙字典體試用版" pitchFamily="50" charset="-120"/>
                <a:ea typeface="TypeLand 康熙字典體試用版" pitchFamily="50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sz="9600" dirty="0">
                <a:solidFill>
                  <a:schemeClr val="bg1">
                    <a:lumMod val="85000"/>
                    <a:alpha val="80000"/>
                  </a:schemeClr>
                </a:solidFill>
                <a:latin typeface="康熙字典體" pitchFamily="2" charset="-120"/>
                <a:ea typeface="康熙字典體" pitchFamily="2" charset="-120"/>
                <a:cs typeface="+mn-ea"/>
                <a:sym typeface="+mn-lt"/>
              </a:rPr>
              <a:t>二</a:t>
            </a:r>
            <a:endParaRPr lang="zh-CN" altLang="en-US" sz="9600" dirty="0">
              <a:solidFill>
                <a:schemeClr val="bg1">
                  <a:lumMod val="85000"/>
                  <a:alpha val="80000"/>
                </a:schemeClr>
              </a:solidFill>
              <a:latin typeface="康熙字典體" pitchFamily="2" charset="-120"/>
              <a:ea typeface="康熙字典體" pitchFamily="2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4445" y="426720"/>
            <a:ext cx="2894965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《诗经》</a:t>
            </a:r>
            <a:endParaRPr lang="en-US" altLang="zh-CN" sz="5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7560" y="1173480"/>
            <a:ext cx="8427720" cy="328295"/>
            <a:chOff x="3227" y="5404"/>
            <a:chExt cx="13272" cy="51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227" y="5682"/>
              <a:ext cx="1176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" name="直接连接符 2"/>
            <p:cNvCxnSpPr/>
            <p:nvPr/>
          </p:nvCxnSpPr>
          <p:spPr>
            <a:xfrm>
              <a:off x="4786" y="569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4" name="直接连接符 3"/>
            <p:cNvCxnSpPr/>
            <p:nvPr/>
          </p:nvCxnSpPr>
          <p:spPr>
            <a:xfrm>
              <a:off x="14739" y="5675"/>
              <a:ext cx="1761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5" name="椭圆 4"/>
            <p:cNvSpPr/>
            <p:nvPr/>
          </p:nvSpPr>
          <p:spPr>
            <a:xfrm>
              <a:off x="4477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230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>
              <a:off x="11282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16" name="椭圆 15"/>
            <p:cNvSpPr/>
            <p:nvPr/>
          </p:nvSpPr>
          <p:spPr>
            <a:xfrm>
              <a:off x="10974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092" y="5404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610" y="5429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3560" y="1578610"/>
            <a:ext cx="11104245" cy="493903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40000"/>
              </a:lnSpc>
            </a:pPr>
            <a:r>
              <a:rPr lang="en-US" altLang="zh-CN" sz="45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5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《诗经》，是中国古代诗歌开端，最早的一部诗歌总集，收集了西周初年至春秋中叶的诗歌，共311篇，其中6篇为笙诗，即只有标题，没有内容，称为笙诗六篇，反映了周初至周晚期约五百年间的社会面貌。</a:t>
            </a:r>
            <a:endParaRPr lang="zh-CN" altLang="en-US" sz="45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4445" y="426720"/>
            <a:ext cx="3926840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诗经“</a:t>
            </a:r>
            <a:r>
              <a:rPr lang="zh-CN" altLang="en-US" sz="5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六义</a:t>
            </a:r>
            <a:r>
              <a:rPr lang="en-US" altLang="zh-CN" sz="5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”</a:t>
            </a:r>
            <a:endParaRPr lang="en-US" altLang="zh-CN" sz="5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7560" y="1173480"/>
            <a:ext cx="8427720" cy="328295"/>
            <a:chOff x="3227" y="5404"/>
            <a:chExt cx="13272" cy="51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227" y="5682"/>
              <a:ext cx="1176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" name="直接连接符 2"/>
            <p:cNvCxnSpPr/>
            <p:nvPr/>
          </p:nvCxnSpPr>
          <p:spPr>
            <a:xfrm>
              <a:off x="4786" y="569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4" name="直接连接符 3"/>
            <p:cNvCxnSpPr/>
            <p:nvPr/>
          </p:nvCxnSpPr>
          <p:spPr>
            <a:xfrm>
              <a:off x="14739" y="5675"/>
              <a:ext cx="1761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5" name="椭圆 4"/>
            <p:cNvSpPr/>
            <p:nvPr/>
          </p:nvSpPr>
          <p:spPr>
            <a:xfrm>
              <a:off x="4477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230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>
              <a:off x="11282" y="5682"/>
              <a:ext cx="2655" cy="0"/>
            </a:xfrm>
            <a:prstGeom prst="line">
              <a:avLst/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16" name="椭圆 15"/>
            <p:cNvSpPr/>
            <p:nvPr/>
          </p:nvSpPr>
          <p:spPr>
            <a:xfrm>
              <a:off x="10974" y="5571"/>
              <a:ext cx="243" cy="243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092" y="5404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610" y="5429"/>
              <a:ext cx="492" cy="492"/>
            </a:xfrm>
            <a:prstGeom prst="ellipse">
              <a:avLst/>
            </a:prstGeom>
            <a:noFill/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14960" y="1578610"/>
            <a:ext cx="11561445" cy="39497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90000"/>
              </a:lnSpc>
            </a:pPr>
            <a:r>
              <a:rPr lang="zh-CN" altLang="en-US" sz="6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“风、雅、颂”三种诗歌形式；</a:t>
            </a:r>
            <a:endParaRPr lang="zh-CN" altLang="en-US" sz="6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6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“赋、比、兴”三种表现手法。</a:t>
            </a:r>
            <a:endParaRPr lang="zh-CN" altLang="en-US" sz="66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87905" y="474980"/>
            <a:ext cx="9688830" cy="59080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风</a:t>
            </a: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，即国风，是各地的民歌，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诗经中共有十五国风。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</a:t>
            </a:r>
            <a:r>
              <a:rPr lang="zh-CN" altLang="en-US" sz="45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雅</a:t>
            </a: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，包括大雅和小雅，多数为公卿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贵族所做，一般看作“正声”。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</a:t>
            </a:r>
            <a:r>
              <a:rPr lang="zh-CN" altLang="en-US" sz="45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颂</a:t>
            </a: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，即祭祀和颂圣的乐曲，分为周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  颂、鲁颂和商颂。</a:t>
            </a:r>
            <a:endParaRPr lang="zh-CN" altLang="en-US" sz="4500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" y="1546860"/>
            <a:ext cx="2761615" cy="376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zye0mu2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1767</Words>
  <Application>WPS 演示</Application>
  <PresentationFormat>自定义</PresentationFormat>
  <Paragraphs>183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方正古隶简体</vt:lpstr>
      <vt:lpstr>康熙字典體</vt:lpstr>
      <vt:lpstr>TypeLand 康熙字典體試用版</vt:lpstr>
      <vt:lpstr>MingLiU-ExtB</vt:lpstr>
      <vt:lpstr>Times New Roman</vt:lpstr>
      <vt:lpstr>楷体</vt:lpstr>
      <vt:lpstr>方正清刻本悦宋简体</vt:lpstr>
      <vt:lpstr>Arial Unicode MS</vt:lpstr>
      <vt:lpstr>Calibri</vt:lpstr>
      <vt:lpstr>方正书宋_GBK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2020-01-23T10:07:00Z</dcterms:created>
  <dcterms:modified xsi:type="dcterms:W3CDTF">2020-04-22T06:53:01Z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