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258" r:id="rId3"/>
    <p:sldId id="353" r:id="rId5"/>
    <p:sldId id="290" r:id="rId6"/>
    <p:sldId id="259" r:id="rId7"/>
    <p:sldId id="402" r:id="rId8"/>
    <p:sldId id="387" r:id="rId9"/>
    <p:sldId id="295" r:id="rId10"/>
    <p:sldId id="357" r:id="rId11"/>
    <p:sldId id="403" r:id="rId12"/>
    <p:sldId id="359" r:id="rId13"/>
    <p:sldId id="404" r:id="rId14"/>
    <p:sldId id="405" r:id="rId15"/>
    <p:sldId id="361" r:id="rId16"/>
    <p:sldId id="406" r:id="rId17"/>
    <p:sldId id="407" r:id="rId18"/>
    <p:sldId id="363" r:id="rId19"/>
    <p:sldId id="408" r:id="rId20"/>
    <p:sldId id="303" r:id="rId21"/>
    <p:sldId id="409" r:id="rId22"/>
    <p:sldId id="410" r:id="rId23"/>
  </p:sldIdLst>
  <p:sldSz cx="12192000" cy="6858000"/>
  <p:notesSz cx="6858000" cy="9144000"/>
  <p:embeddedFontLst>
    <p:embeddedFont>
      <p:font typeface="微软雅黑" panose="020B0503020204020204" charset="-122"/>
      <p:regular r:id="rId28"/>
    </p:embeddedFont>
    <p:embeddedFont>
      <p:font typeface="新宋体" panose="02010609030101010101" charset="-122"/>
      <p:regular r:id="rId29"/>
    </p:embeddedFont>
    <p:embeddedFont>
      <p:font typeface="黑体" panose="02010609060101010101" charset="-122"/>
      <p:regular r:id="rId30"/>
    </p:embeddedFont>
    <p:embeddedFont>
      <p:font typeface="Calibri" panose="020F0502020204030204"/>
      <p:regular r:id="rId31"/>
      <p:bold r:id="rId32"/>
      <p:italic r:id="rId33"/>
      <p:boldItalic r:id="rId34"/>
    </p:embeddedFont>
    <p:embeddedFont>
      <p:font typeface="华文楷体" panose="02010600040101010101" pitchFamily="2" charset="-122"/>
      <p:regular r:id="rId35"/>
    </p:embeddedFont>
    <p:embeddedFont>
      <p:font typeface="Pinyin Adjust" panose="02000500000000000000" pitchFamily="2" charset="0"/>
      <p:regular r:id="rId36"/>
    </p:embeddedFont>
    <p:embeddedFont>
      <p:font typeface="楷体" panose="02010609060101010101" charset="-122"/>
      <p:regular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3C36"/>
    <a:srgbClr val="A1C450"/>
    <a:srgbClr val="E14236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8" y="88"/>
      </p:cViewPr>
      <p:guideLst>
        <p:guide orient="horz" pos="212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font" Target="fonts/font10.fntdata"/><Relationship Id="rId36" Type="http://schemas.openxmlformats.org/officeDocument/2006/relationships/font" Target="fonts/font9.fntdata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新课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矩形 315"/>
          <p:cNvSpPr/>
          <p:nvPr userDrawn="1"/>
        </p:nvSpPr>
        <p:spPr>
          <a:xfrm>
            <a:off x="444595" y="1481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新课导入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助学资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品读鉴赏">
    <p:bg>
      <p:bgPr>
        <a:solidFill>
          <a:srgbClr val="A1C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圆角矩形 310"/>
          <p:cNvSpPr/>
          <p:nvPr userDrawn="1"/>
        </p:nvSpPr>
        <p:spPr>
          <a:xfrm>
            <a:off x="119461" y="233263"/>
            <a:ext cx="11953078" cy="6391473"/>
          </a:xfrm>
          <a:prstGeom prst="roundRect">
            <a:avLst>
              <a:gd name="adj" fmla="val 14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随堂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图片 3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7525" y="-160888"/>
            <a:ext cx="375601" cy="526123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444595" y="1481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随堂练习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11" name="组合 310"/>
          <p:cNvGrpSpPr/>
          <p:nvPr userDrawn="1"/>
        </p:nvGrpSpPr>
        <p:grpSpPr>
          <a:xfrm>
            <a:off x="11307527" y="61087"/>
            <a:ext cx="750614" cy="212034"/>
            <a:chOff x="11194442" y="138245"/>
            <a:chExt cx="781115" cy="220650"/>
          </a:xfrm>
        </p:grpSpPr>
        <p:grpSp>
          <p:nvGrpSpPr>
            <p:cNvPr id="312" name="组合 311"/>
            <p:cNvGrpSpPr/>
            <p:nvPr userDrawn="1"/>
          </p:nvGrpSpPr>
          <p:grpSpPr>
            <a:xfrm>
              <a:off x="11194442" y="138245"/>
              <a:ext cx="115312" cy="220650"/>
              <a:chOff x="1720218" y="2436790"/>
              <a:chExt cx="1328564" cy="2542220"/>
            </a:xfrm>
          </p:grpSpPr>
          <p:sp>
            <p:nvSpPr>
              <p:cNvPr id="314" name="任意多边形 313"/>
              <p:cNvSpPr/>
              <p:nvPr/>
            </p:nvSpPr>
            <p:spPr>
              <a:xfrm flipH="1">
                <a:off x="1720218" y="3135503"/>
                <a:ext cx="1328564" cy="1843507"/>
              </a:xfrm>
              <a:custGeom>
                <a:avLst/>
                <a:gdLst>
                  <a:gd name="connsiteX0" fmla="*/ 1540683 w 2201932"/>
                  <a:gd name="connsiteY0" fmla="*/ 0 h 3055372"/>
                  <a:gd name="connsiteX1" fmla="*/ 1462917 w 2201932"/>
                  <a:gd name="connsiteY1" fmla="*/ 0 h 3055372"/>
                  <a:gd name="connsiteX2" fmla="*/ 739017 w 2201932"/>
                  <a:gd name="connsiteY2" fmla="*/ 0 h 3055372"/>
                  <a:gd name="connsiteX3" fmla="*/ 661251 w 2201932"/>
                  <a:gd name="connsiteY3" fmla="*/ 0 h 3055372"/>
                  <a:gd name="connsiteX4" fmla="*/ 673672 w 2201932"/>
                  <a:gd name="connsiteY4" fmla="*/ 18403 h 3055372"/>
                  <a:gd name="connsiteX5" fmla="*/ 608505 w 2201932"/>
                  <a:gd name="connsiteY5" fmla="*/ 735857 h 3055372"/>
                  <a:gd name="connsiteX6" fmla="*/ 394099 w 2201932"/>
                  <a:gd name="connsiteY6" fmla="*/ 1099057 h 3055372"/>
                  <a:gd name="connsiteX7" fmla="*/ 323727 w 2201932"/>
                  <a:gd name="connsiteY7" fmla="*/ 1173138 h 3055372"/>
                  <a:gd name="connsiteX8" fmla="*/ 323727 w 2201932"/>
                  <a:gd name="connsiteY8" fmla="*/ 1174865 h 3055372"/>
                  <a:gd name="connsiteX9" fmla="*/ 322465 w 2201932"/>
                  <a:gd name="connsiteY9" fmla="*/ 1175906 h 3055372"/>
                  <a:gd name="connsiteX10" fmla="*/ 0 w 2201932"/>
                  <a:gd name="connsiteY10" fmla="*/ 1954406 h 3055372"/>
                  <a:gd name="connsiteX11" fmla="*/ 1100966 w 2201932"/>
                  <a:gd name="connsiteY11" fmla="*/ 3055372 h 3055372"/>
                  <a:gd name="connsiteX12" fmla="*/ 2201932 w 2201932"/>
                  <a:gd name="connsiteY12" fmla="*/ 1954406 h 3055372"/>
                  <a:gd name="connsiteX13" fmla="*/ 1879467 w 2201932"/>
                  <a:gd name="connsiteY13" fmla="*/ 1175906 h 3055372"/>
                  <a:gd name="connsiteX14" fmla="*/ 1878207 w 2201932"/>
                  <a:gd name="connsiteY14" fmla="*/ 1174866 h 3055372"/>
                  <a:gd name="connsiteX15" fmla="*/ 1878207 w 2201932"/>
                  <a:gd name="connsiteY15" fmla="*/ 1173138 h 3055372"/>
                  <a:gd name="connsiteX16" fmla="*/ 1807835 w 2201932"/>
                  <a:gd name="connsiteY16" fmla="*/ 1099057 h 3055372"/>
                  <a:gd name="connsiteX17" fmla="*/ 1593429 w 2201932"/>
                  <a:gd name="connsiteY17" fmla="*/ 735857 h 3055372"/>
                  <a:gd name="connsiteX18" fmla="*/ 1528262 w 2201932"/>
                  <a:gd name="connsiteY18" fmla="*/ 18403 h 305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201932" h="3055372">
                    <a:moveTo>
                      <a:pt x="1540683" y="0"/>
                    </a:moveTo>
                    <a:lnTo>
                      <a:pt x="1462917" y="0"/>
                    </a:lnTo>
                    <a:lnTo>
                      <a:pt x="739017" y="0"/>
                    </a:lnTo>
                    <a:lnTo>
                      <a:pt x="661251" y="0"/>
                    </a:lnTo>
                    <a:lnTo>
                      <a:pt x="673672" y="18403"/>
                    </a:lnTo>
                    <a:cubicBezTo>
                      <a:pt x="746360" y="171028"/>
                      <a:pt x="726480" y="449921"/>
                      <a:pt x="608505" y="735857"/>
                    </a:cubicBezTo>
                    <a:cubicBezTo>
                      <a:pt x="549517" y="878825"/>
                      <a:pt x="474382" y="1003252"/>
                      <a:pt x="394099" y="1099057"/>
                    </a:cubicBezTo>
                    <a:lnTo>
                      <a:pt x="323727" y="1173138"/>
                    </a:lnTo>
                    <a:lnTo>
                      <a:pt x="323727" y="1174865"/>
                    </a:lnTo>
                    <a:lnTo>
                      <a:pt x="322465" y="1175906"/>
                    </a:lnTo>
                    <a:cubicBezTo>
                      <a:pt x="123230" y="1375141"/>
                      <a:pt x="0" y="1650383"/>
                      <a:pt x="0" y="1954406"/>
                    </a:cubicBezTo>
                    <a:cubicBezTo>
                      <a:pt x="0" y="2562453"/>
                      <a:pt x="492919" y="3055372"/>
                      <a:pt x="1100966" y="3055372"/>
                    </a:cubicBezTo>
                    <a:cubicBezTo>
                      <a:pt x="1709013" y="3055372"/>
                      <a:pt x="2201932" y="2562453"/>
                      <a:pt x="2201932" y="1954406"/>
                    </a:cubicBezTo>
                    <a:cubicBezTo>
                      <a:pt x="2201932" y="1650383"/>
                      <a:pt x="2078702" y="1375141"/>
                      <a:pt x="1879467" y="1175906"/>
                    </a:cubicBezTo>
                    <a:lnTo>
                      <a:pt x="1878207" y="1174866"/>
                    </a:lnTo>
                    <a:lnTo>
                      <a:pt x="1878207" y="1173138"/>
                    </a:lnTo>
                    <a:lnTo>
                      <a:pt x="1807835" y="1099057"/>
                    </a:lnTo>
                    <a:cubicBezTo>
                      <a:pt x="1727552" y="1003252"/>
                      <a:pt x="1652417" y="878825"/>
                      <a:pt x="1593429" y="735857"/>
                    </a:cubicBezTo>
                    <a:cubicBezTo>
                      <a:pt x="1475454" y="449921"/>
                      <a:pt x="1455574" y="171028"/>
                      <a:pt x="1528262" y="18403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15" name="任意多边形 314"/>
              <p:cNvSpPr/>
              <p:nvPr/>
            </p:nvSpPr>
            <p:spPr>
              <a:xfrm>
                <a:off x="1998487" y="2436790"/>
                <a:ext cx="770124" cy="1303556"/>
              </a:xfrm>
              <a:custGeom>
                <a:avLst/>
                <a:gdLst>
                  <a:gd name="connsiteX0" fmla="*/ 352571 w 883454"/>
                  <a:gd name="connsiteY0" fmla="*/ 0 h 2106319"/>
                  <a:gd name="connsiteX1" fmla="*/ 530882 w 883454"/>
                  <a:gd name="connsiteY1" fmla="*/ 0 h 2106319"/>
                  <a:gd name="connsiteX2" fmla="*/ 530882 w 883454"/>
                  <a:gd name="connsiteY2" fmla="*/ 685907 h 2106319"/>
                  <a:gd name="connsiteX3" fmla="*/ 605180 w 883454"/>
                  <a:gd name="connsiteY3" fmla="*/ 685907 h 2106319"/>
                  <a:gd name="connsiteX4" fmla="*/ 764580 w 883454"/>
                  <a:gd name="connsiteY4" fmla="*/ 845307 h 2106319"/>
                  <a:gd name="connsiteX5" fmla="*/ 764580 w 883454"/>
                  <a:gd name="connsiteY5" fmla="*/ 861100 h 2106319"/>
                  <a:gd name="connsiteX6" fmla="*/ 771250 w 883454"/>
                  <a:gd name="connsiteY6" fmla="*/ 862448 h 2106319"/>
                  <a:gd name="connsiteX7" fmla="*/ 883454 w 883454"/>
                  <a:gd name="connsiteY7" fmla="*/ 1031724 h 2106319"/>
                  <a:gd name="connsiteX8" fmla="*/ 883454 w 883454"/>
                  <a:gd name="connsiteY8" fmla="*/ 1040503 h 2106319"/>
                  <a:gd name="connsiteX9" fmla="*/ 883454 w 883454"/>
                  <a:gd name="connsiteY9" fmla="*/ 1134392 h 2106319"/>
                  <a:gd name="connsiteX10" fmla="*/ 883454 w 883454"/>
                  <a:gd name="connsiteY10" fmla="*/ 2106319 h 2106319"/>
                  <a:gd name="connsiteX11" fmla="*/ 0 w 883454"/>
                  <a:gd name="connsiteY11" fmla="*/ 2106319 h 2106319"/>
                  <a:gd name="connsiteX12" fmla="*/ 0 w 883454"/>
                  <a:gd name="connsiteY12" fmla="*/ 1134392 h 2106319"/>
                  <a:gd name="connsiteX13" fmla="*/ 0 w 883454"/>
                  <a:gd name="connsiteY13" fmla="*/ 1040503 h 2106319"/>
                  <a:gd name="connsiteX14" fmla="*/ 0 w 883454"/>
                  <a:gd name="connsiteY14" fmla="*/ 1031724 h 2106319"/>
                  <a:gd name="connsiteX15" fmla="*/ 112204 w 883454"/>
                  <a:gd name="connsiteY15" fmla="*/ 862448 h 2106319"/>
                  <a:gd name="connsiteX16" fmla="*/ 118875 w 883454"/>
                  <a:gd name="connsiteY16" fmla="*/ 861100 h 2106319"/>
                  <a:gd name="connsiteX17" fmla="*/ 118875 w 883454"/>
                  <a:gd name="connsiteY17" fmla="*/ 845307 h 2106319"/>
                  <a:gd name="connsiteX18" fmla="*/ 278275 w 883454"/>
                  <a:gd name="connsiteY18" fmla="*/ 685907 h 2106319"/>
                  <a:gd name="connsiteX19" fmla="*/ 352571 w 883454"/>
                  <a:gd name="connsiteY19" fmla="*/ 685907 h 2106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83454" h="2106319">
                    <a:moveTo>
                      <a:pt x="352571" y="0"/>
                    </a:moveTo>
                    <a:lnTo>
                      <a:pt x="530882" y="0"/>
                    </a:lnTo>
                    <a:lnTo>
                      <a:pt x="530882" y="685907"/>
                    </a:lnTo>
                    <a:lnTo>
                      <a:pt x="605180" y="685907"/>
                    </a:lnTo>
                    <a:cubicBezTo>
                      <a:pt x="693214" y="685907"/>
                      <a:pt x="764580" y="757272"/>
                      <a:pt x="764580" y="845307"/>
                    </a:cubicBezTo>
                    <a:lnTo>
                      <a:pt x="764580" y="861100"/>
                    </a:lnTo>
                    <a:lnTo>
                      <a:pt x="771250" y="862448"/>
                    </a:lnTo>
                    <a:cubicBezTo>
                      <a:pt x="837189" y="890337"/>
                      <a:pt x="883454" y="955628"/>
                      <a:pt x="883454" y="1031724"/>
                    </a:cubicBezTo>
                    <a:lnTo>
                      <a:pt x="883454" y="1040503"/>
                    </a:lnTo>
                    <a:lnTo>
                      <a:pt x="883454" y="1134392"/>
                    </a:lnTo>
                    <a:lnTo>
                      <a:pt x="883454" y="2106319"/>
                    </a:lnTo>
                    <a:lnTo>
                      <a:pt x="0" y="2106319"/>
                    </a:lnTo>
                    <a:lnTo>
                      <a:pt x="0" y="1134392"/>
                    </a:lnTo>
                    <a:lnTo>
                      <a:pt x="0" y="1040503"/>
                    </a:lnTo>
                    <a:lnTo>
                      <a:pt x="0" y="1031724"/>
                    </a:lnTo>
                    <a:cubicBezTo>
                      <a:pt x="0" y="955628"/>
                      <a:pt x="46266" y="890337"/>
                      <a:pt x="112204" y="862448"/>
                    </a:cubicBezTo>
                    <a:lnTo>
                      <a:pt x="118875" y="861100"/>
                    </a:lnTo>
                    <a:lnTo>
                      <a:pt x="118875" y="845307"/>
                    </a:lnTo>
                    <a:cubicBezTo>
                      <a:pt x="118875" y="757272"/>
                      <a:pt x="190240" y="685907"/>
                      <a:pt x="278275" y="685907"/>
                    </a:cubicBezTo>
                    <a:lnTo>
                      <a:pt x="352571" y="685907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3" name="任意多边形 312"/>
            <p:cNvSpPr/>
            <p:nvPr userDrawn="1"/>
          </p:nvSpPr>
          <p:spPr>
            <a:xfrm>
              <a:off x="11417978" y="163498"/>
              <a:ext cx="557579" cy="180482"/>
            </a:xfrm>
            <a:custGeom>
              <a:avLst/>
              <a:gdLst/>
              <a:ahLst/>
              <a:cxnLst/>
              <a:rect l="l" t="t" r="r" b="b"/>
              <a:pathLst>
                <a:path w="5564915" h="1801295">
                  <a:moveTo>
                    <a:pt x="410468" y="1114127"/>
                  </a:moveTo>
                  <a:cubicBezTo>
                    <a:pt x="406803" y="1117792"/>
                    <a:pt x="380538" y="1134590"/>
                    <a:pt x="331673" y="1164520"/>
                  </a:cubicBezTo>
                  <a:cubicBezTo>
                    <a:pt x="282807" y="1194449"/>
                    <a:pt x="233331" y="1221631"/>
                    <a:pt x="183244" y="1246063"/>
                  </a:cubicBezTo>
                  <a:lnTo>
                    <a:pt x="417798" y="1202085"/>
                  </a:lnTo>
                  <a:lnTo>
                    <a:pt x="417798" y="1158106"/>
                  </a:lnTo>
                  <a:lnTo>
                    <a:pt x="513085" y="1158106"/>
                  </a:lnTo>
                  <a:lnTo>
                    <a:pt x="549734" y="1114127"/>
                  </a:lnTo>
                  <a:close/>
                  <a:moveTo>
                    <a:pt x="3166467" y="1040829"/>
                  </a:moveTo>
                  <a:cubicBezTo>
                    <a:pt x="3164024" y="1049381"/>
                    <a:pt x="3142034" y="1098552"/>
                    <a:pt x="3100499" y="1188341"/>
                  </a:cubicBezTo>
                  <a:cubicBezTo>
                    <a:pt x="3058963" y="1278131"/>
                    <a:pt x="3010098" y="1363340"/>
                    <a:pt x="2953903" y="1443968"/>
                  </a:cubicBezTo>
                  <a:cubicBezTo>
                    <a:pt x="2964898" y="1451297"/>
                    <a:pt x="3005517" y="1448243"/>
                    <a:pt x="3075761" y="1434805"/>
                  </a:cubicBezTo>
                  <a:cubicBezTo>
                    <a:pt x="3146005" y="1421367"/>
                    <a:pt x="3176240" y="1360897"/>
                    <a:pt x="3166467" y="1253393"/>
                  </a:cubicBezTo>
                  <a:close/>
                  <a:moveTo>
                    <a:pt x="776957" y="798947"/>
                  </a:moveTo>
                  <a:cubicBezTo>
                    <a:pt x="776957" y="800168"/>
                    <a:pt x="747638" y="827044"/>
                    <a:pt x="689000" y="879574"/>
                  </a:cubicBezTo>
                  <a:cubicBezTo>
                    <a:pt x="685335" y="884461"/>
                    <a:pt x="678005" y="889347"/>
                    <a:pt x="667010" y="894234"/>
                  </a:cubicBezTo>
                  <a:lnTo>
                    <a:pt x="901311" y="894234"/>
                  </a:lnTo>
                  <a:lnTo>
                    <a:pt x="835595" y="798947"/>
                  </a:lnTo>
                  <a:close/>
                  <a:moveTo>
                    <a:pt x="1304702" y="608372"/>
                  </a:moveTo>
                  <a:cubicBezTo>
                    <a:pt x="1304702" y="614480"/>
                    <a:pt x="1309283" y="647159"/>
                    <a:pt x="1318445" y="706408"/>
                  </a:cubicBezTo>
                  <a:cubicBezTo>
                    <a:pt x="1327607" y="765657"/>
                    <a:pt x="1340129" y="816049"/>
                    <a:pt x="1356010" y="857585"/>
                  </a:cubicBezTo>
                  <a:cubicBezTo>
                    <a:pt x="1356010" y="861250"/>
                    <a:pt x="1359675" y="849034"/>
                    <a:pt x="1367005" y="820936"/>
                  </a:cubicBezTo>
                  <a:cubicBezTo>
                    <a:pt x="1374335" y="792838"/>
                    <a:pt x="1385329" y="734200"/>
                    <a:pt x="1399989" y="645021"/>
                  </a:cubicBezTo>
                  <a:cubicBezTo>
                    <a:pt x="1398767" y="640135"/>
                    <a:pt x="1401211" y="627918"/>
                    <a:pt x="1407319" y="608372"/>
                  </a:cubicBezTo>
                  <a:close/>
                  <a:moveTo>
                    <a:pt x="5050222" y="527745"/>
                  </a:moveTo>
                  <a:lnTo>
                    <a:pt x="5050222" y="769627"/>
                  </a:lnTo>
                  <a:cubicBezTo>
                    <a:pt x="5056329" y="770849"/>
                    <a:pt x="5080151" y="765352"/>
                    <a:pt x="5121686" y="753135"/>
                  </a:cubicBezTo>
                  <a:cubicBezTo>
                    <a:pt x="5163222" y="740919"/>
                    <a:pt x="5185822" y="721984"/>
                    <a:pt x="5189487" y="696330"/>
                  </a:cubicBezTo>
                  <a:cubicBezTo>
                    <a:pt x="5191930" y="696330"/>
                    <a:pt x="5186738" y="682281"/>
                    <a:pt x="5173912" y="654183"/>
                  </a:cubicBezTo>
                  <a:cubicBezTo>
                    <a:pt x="5161084" y="626086"/>
                    <a:pt x="5119854" y="583940"/>
                    <a:pt x="5050222" y="527745"/>
                  </a:cubicBezTo>
                  <a:close/>
                  <a:moveTo>
                    <a:pt x="601042" y="447117"/>
                  </a:moveTo>
                  <a:lnTo>
                    <a:pt x="601042" y="505755"/>
                  </a:lnTo>
                  <a:lnTo>
                    <a:pt x="637691" y="505755"/>
                  </a:lnTo>
                  <a:lnTo>
                    <a:pt x="681670" y="447117"/>
                  </a:lnTo>
                  <a:close/>
                  <a:moveTo>
                    <a:pt x="5050222" y="278532"/>
                  </a:moveTo>
                  <a:lnTo>
                    <a:pt x="5050222" y="432457"/>
                  </a:lnTo>
                  <a:lnTo>
                    <a:pt x="5182158" y="278532"/>
                  </a:lnTo>
                  <a:close/>
                  <a:moveTo>
                    <a:pt x="4133999" y="21989"/>
                  </a:moveTo>
                  <a:lnTo>
                    <a:pt x="4493158" y="21989"/>
                  </a:lnTo>
                  <a:lnTo>
                    <a:pt x="4493158" y="102617"/>
                  </a:lnTo>
                  <a:lnTo>
                    <a:pt x="4683733" y="102617"/>
                  </a:lnTo>
                  <a:lnTo>
                    <a:pt x="4683733" y="322511"/>
                  </a:lnTo>
                  <a:lnTo>
                    <a:pt x="4478499" y="322511"/>
                  </a:lnTo>
                  <a:cubicBezTo>
                    <a:pt x="4479720" y="326175"/>
                    <a:pt x="4477277" y="340835"/>
                    <a:pt x="4471169" y="366489"/>
                  </a:cubicBezTo>
                  <a:lnTo>
                    <a:pt x="4661743" y="366489"/>
                  </a:lnTo>
                  <a:lnTo>
                    <a:pt x="4661743" y="593713"/>
                  </a:lnTo>
                  <a:lnTo>
                    <a:pt x="4463839" y="593713"/>
                  </a:lnTo>
                  <a:cubicBezTo>
                    <a:pt x="4461396" y="592491"/>
                    <a:pt x="4458952" y="602264"/>
                    <a:pt x="4456509" y="623032"/>
                  </a:cubicBezTo>
                  <a:cubicBezTo>
                    <a:pt x="4454066" y="627918"/>
                    <a:pt x="4451623" y="632805"/>
                    <a:pt x="4449179" y="637691"/>
                  </a:cubicBezTo>
                  <a:lnTo>
                    <a:pt x="4683733" y="637691"/>
                  </a:lnTo>
                  <a:lnTo>
                    <a:pt x="4683733" y="872244"/>
                  </a:lnTo>
                  <a:lnTo>
                    <a:pt x="4412531" y="872244"/>
                  </a:lnTo>
                  <a:cubicBezTo>
                    <a:pt x="4411309" y="875909"/>
                    <a:pt x="4396955" y="899731"/>
                    <a:pt x="4369468" y="943710"/>
                  </a:cubicBezTo>
                  <a:cubicBezTo>
                    <a:pt x="4341981" y="987689"/>
                    <a:pt x="4302584" y="1034721"/>
                    <a:pt x="4251275" y="1084808"/>
                  </a:cubicBezTo>
                  <a:lnTo>
                    <a:pt x="4507818" y="1084808"/>
                  </a:lnTo>
                  <a:lnTo>
                    <a:pt x="4507818" y="930883"/>
                  </a:lnTo>
                  <a:lnTo>
                    <a:pt x="4727711" y="930883"/>
                  </a:lnTo>
                  <a:lnTo>
                    <a:pt x="4727711" y="36649"/>
                  </a:lnTo>
                  <a:lnTo>
                    <a:pt x="5519328" y="36649"/>
                  </a:lnTo>
                  <a:lnTo>
                    <a:pt x="5519328" y="307851"/>
                  </a:lnTo>
                  <a:lnTo>
                    <a:pt x="5402051" y="454447"/>
                  </a:lnTo>
                  <a:cubicBezTo>
                    <a:pt x="5409381" y="458112"/>
                    <a:pt x="5437784" y="489263"/>
                    <a:pt x="5487260" y="547901"/>
                  </a:cubicBezTo>
                  <a:cubicBezTo>
                    <a:pt x="5536736" y="606540"/>
                    <a:pt x="5562084" y="675562"/>
                    <a:pt x="5563306" y="754968"/>
                  </a:cubicBezTo>
                  <a:cubicBezTo>
                    <a:pt x="5570636" y="764741"/>
                    <a:pt x="5552922" y="807193"/>
                    <a:pt x="5510166" y="882323"/>
                  </a:cubicBezTo>
                  <a:cubicBezTo>
                    <a:pt x="5467408" y="957453"/>
                    <a:pt x="5353186" y="1010289"/>
                    <a:pt x="5167498" y="1040829"/>
                  </a:cubicBezTo>
                  <a:lnTo>
                    <a:pt x="5050222" y="798947"/>
                  </a:lnTo>
                  <a:lnTo>
                    <a:pt x="5050222" y="1048159"/>
                  </a:lnTo>
                  <a:lnTo>
                    <a:pt x="4844988" y="1048159"/>
                  </a:lnTo>
                  <a:lnTo>
                    <a:pt x="4844988" y="1084808"/>
                  </a:lnTo>
                  <a:lnTo>
                    <a:pt x="5409381" y="1084808"/>
                  </a:lnTo>
                  <a:lnTo>
                    <a:pt x="5409381" y="1531925"/>
                  </a:lnTo>
                  <a:cubicBezTo>
                    <a:pt x="5410603" y="1534368"/>
                    <a:pt x="5410297" y="1546585"/>
                    <a:pt x="5408464" y="1568574"/>
                  </a:cubicBezTo>
                  <a:cubicBezTo>
                    <a:pt x="5406632" y="1590563"/>
                    <a:pt x="5394111" y="1616218"/>
                    <a:pt x="5370900" y="1645537"/>
                  </a:cubicBezTo>
                  <a:cubicBezTo>
                    <a:pt x="5347688" y="1674856"/>
                    <a:pt x="5305542" y="1699899"/>
                    <a:pt x="5244460" y="1720667"/>
                  </a:cubicBezTo>
                  <a:cubicBezTo>
                    <a:pt x="5183380" y="1741435"/>
                    <a:pt x="5094200" y="1751208"/>
                    <a:pt x="4976924" y="1749986"/>
                  </a:cubicBezTo>
                  <a:lnTo>
                    <a:pt x="4881637" y="1465957"/>
                  </a:lnTo>
                  <a:cubicBezTo>
                    <a:pt x="4890188" y="1468400"/>
                    <a:pt x="4923172" y="1468095"/>
                    <a:pt x="4980589" y="1465041"/>
                  </a:cubicBezTo>
                  <a:cubicBezTo>
                    <a:pt x="5038005" y="1461987"/>
                    <a:pt x="5066103" y="1442746"/>
                    <a:pt x="5064881" y="1407319"/>
                  </a:cubicBezTo>
                  <a:lnTo>
                    <a:pt x="4844988" y="1407319"/>
                  </a:lnTo>
                  <a:lnTo>
                    <a:pt x="4844988" y="1786635"/>
                  </a:lnTo>
                  <a:lnTo>
                    <a:pt x="4507818" y="1786635"/>
                  </a:lnTo>
                  <a:lnTo>
                    <a:pt x="4507818" y="1407319"/>
                  </a:lnTo>
                  <a:lnTo>
                    <a:pt x="4302584" y="1407319"/>
                  </a:lnTo>
                  <a:lnTo>
                    <a:pt x="4302584" y="1727997"/>
                  </a:lnTo>
                  <a:lnTo>
                    <a:pt x="3972743" y="1727997"/>
                  </a:lnTo>
                  <a:lnTo>
                    <a:pt x="3972743" y="1165436"/>
                  </a:lnTo>
                  <a:lnTo>
                    <a:pt x="3848137" y="989521"/>
                  </a:lnTo>
                  <a:cubicBezTo>
                    <a:pt x="3860353" y="990743"/>
                    <a:pt x="3909218" y="951650"/>
                    <a:pt x="3994733" y="872244"/>
                  </a:cubicBezTo>
                  <a:lnTo>
                    <a:pt x="3840807" y="872244"/>
                  </a:lnTo>
                  <a:lnTo>
                    <a:pt x="3840807" y="637691"/>
                  </a:lnTo>
                  <a:lnTo>
                    <a:pt x="4090020" y="637691"/>
                  </a:lnTo>
                  <a:lnTo>
                    <a:pt x="4090020" y="635859"/>
                  </a:lnTo>
                  <a:cubicBezTo>
                    <a:pt x="4090020" y="633416"/>
                    <a:pt x="4090020" y="629140"/>
                    <a:pt x="4090020" y="623032"/>
                  </a:cubicBezTo>
                  <a:cubicBezTo>
                    <a:pt x="4092463" y="620589"/>
                    <a:pt x="4094907" y="610815"/>
                    <a:pt x="4097350" y="593713"/>
                  </a:cubicBezTo>
                  <a:lnTo>
                    <a:pt x="3877456" y="593713"/>
                  </a:lnTo>
                  <a:lnTo>
                    <a:pt x="3877456" y="366489"/>
                  </a:lnTo>
                  <a:lnTo>
                    <a:pt x="4126669" y="366489"/>
                  </a:lnTo>
                  <a:cubicBezTo>
                    <a:pt x="4126669" y="362824"/>
                    <a:pt x="4126669" y="348165"/>
                    <a:pt x="4126669" y="322511"/>
                  </a:cubicBezTo>
                  <a:lnTo>
                    <a:pt x="3833477" y="322511"/>
                  </a:lnTo>
                  <a:lnTo>
                    <a:pt x="3833477" y="102617"/>
                  </a:lnTo>
                  <a:lnTo>
                    <a:pt x="4133999" y="102617"/>
                  </a:lnTo>
                  <a:close/>
                  <a:moveTo>
                    <a:pt x="300521" y="7330"/>
                  </a:moveTo>
                  <a:lnTo>
                    <a:pt x="623032" y="7330"/>
                  </a:lnTo>
                  <a:lnTo>
                    <a:pt x="623032" y="161255"/>
                  </a:lnTo>
                  <a:lnTo>
                    <a:pt x="820936" y="161255"/>
                  </a:lnTo>
                  <a:lnTo>
                    <a:pt x="842925" y="117277"/>
                  </a:lnTo>
                  <a:lnTo>
                    <a:pt x="1092138" y="212564"/>
                  </a:lnTo>
                  <a:cubicBezTo>
                    <a:pt x="1090916" y="216229"/>
                    <a:pt x="1077784" y="247991"/>
                    <a:pt x="1052740" y="307851"/>
                  </a:cubicBezTo>
                  <a:cubicBezTo>
                    <a:pt x="1027697" y="367711"/>
                    <a:pt x="996851" y="433679"/>
                    <a:pt x="960202" y="505755"/>
                  </a:cubicBezTo>
                  <a:lnTo>
                    <a:pt x="996851" y="505755"/>
                  </a:lnTo>
                  <a:cubicBezTo>
                    <a:pt x="1000515" y="502090"/>
                    <a:pt x="1024337" y="452309"/>
                    <a:pt x="1068316" y="356411"/>
                  </a:cubicBezTo>
                  <a:cubicBezTo>
                    <a:pt x="1112295" y="260513"/>
                    <a:pt x="1149555" y="144153"/>
                    <a:pt x="1180095" y="7330"/>
                  </a:cubicBezTo>
                  <a:lnTo>
                    <a:pt x="1502606" y="43979"/>
                  </a:lnTo>
                  <a:cubicBezTo>
                    <a:pt x="1501384" y="46422"/>
                    <a:pt x="1494971" y="69022"/>
                    <a:pt x="1483365" y="111779"/>
                  </a:cubicBezTo>
                  <a:cubicBezTo>
                    <a:pt x="1471760" y="154536"/>
                    <a:pt x="1458627" y="202791"/>
                    <a:pt x="1443967" y="256542"/>
                  </a:cubicBezTo>
                  <a:lnTo>
                    <a:pt x="1825116" y="256542"/>
                  </a:lnTo>
                  <a:lnTo>
                    <a:pt x="1825116" y="608372"/>
                  </a:lnTo>
                  <a:lnTo>
                    <a:pt x="1744489" y="608372"/>
                  </a:lnTo>
                  <a:cubicBezTo>
                    <a:pt x="1744489" y="616924"/>
                    <a:pt x="1733189" y="687778"/>
                    <a:pt x="1710588" y="820936"/>
                  </a:cubicBezTo>
                  <a:cubicBezTo>
                    <a:pt x="1687988" y="954094"/>
                    <a:pt x="1647980" y="1098246"/>
                    <a:pt x="1590563" y="1253393"/>
                  </a:cubicBezTo>
                  <a:cubicBezTo>
                    <a:pt x="1591785" y="1259501"/>
                    <a:pt x="1618050" y="1286072"/>
                    <a:pt x="1669359" y="1333105"/>
                  </a:cubicBezTo>
                  <a:cubicBezTo>
                    <a:pt x="1720667" y="1380137"/>
                    <a:pt x="1782359" y="1417092"/>
                    <a:pt x="1854436" y="1443968"/>
                  </a:cubicBezTo>
                  <a:lnTo>
                    <a:pt x="1641872" y="1786635"/>
                  </a:lnTo>
                  <a:cubicBezTo>
                    <a:pt x="1646758" y="1797630"/>
                    <a:pt x="1556358" y="1722499"/>
                    <a:pt x="1370670" y="1561244"/>
                  </a:cubicBezTo>
                  <a:cubicBezTo>
                    <a:pt x="1365783" y="1564909"/>
                    <a:pt x="1328524" y="1593617"/>
                    <a:pt x="1258891" y="1647369"/>
                  </a:cubicBezTo>
                  <a:cubicBezTo>
                    <a:pt x="1189258" y="1701121"/>
                    <a:pt x="1114127" y="1752429"/>
                    <a:pt x="1033500" y="1801295"/>
                  </a:cubicBezTo>
                  <a:lnTo>
                    <a:pt x="813606" y="1531925"/>
                  </a:lnTo>
                  <a:cubicBezTo>
                    <a:pt x="819714" y="1531925"/>
                    <a:pt x="861250" y="1508103"/>
                    <a:pt x="938212" y="1460460"/>
                  </a:cubicBezTo>
                  <a:cubicBezTo>
                    <a:pt x="1015175" y="1412816"/>
                    <a:pt x="1088473" y="1346237"/>
                    <a:pt x="1158106" y="1260723"/>
                  </a:cubicBezTo>
                  <a:cubicBezTo>
                    <a:pt x="1153219" y="1266831"/>
                    <a:pt x="1111684" y="1159328"/>
                    <a:pt x="1033500" y="938212"/>
                  </a:cubicBezTo>
                  <a:lnTo>
                    <a:pt x="982191" y="1011510"/>
                  </a:lnTo>
                  <a:lnTo>
                    <a:pt x="901563" y="894600"/>
                  </a:lnTo>
                  <a:lnTo>
                    <a:pt x="901563" y="1055489"/>
                  </a:lnTo>
                  <a:lnTo>
                    <a:pt x="820936" y="1165436"/>
                  </a:lnTo>
                  <a:lnTo>
                    <a:pt x="1011510" y="1128787"/>
                  </a:lnTo>
                  <a:lnTo>
                    <a:pt x="1011510" y="1378000"/>
                  </a:lnTo>
                  <a:lnTo>
                    <a:pt x="740308" y="1421978"/>
                  </a:lnTo>
                  <a:lnTo>
                    <a:pt x="740308" y="1610720"/>
                  </a:lnTo>
                  <a:cubicBezTo>
                    <a:pt x="741530" y="1614385"/>
                    <a:pt x="737559" y="1633626"/>
                    <a:pt x="728397" y="1668442"/>
                  </a:cubicBezTo>
                  <a:cubicBezTo>
                    <a:pt x="719235" y="1703259"/>
                    <a:pt x="693886" y="1730440"/>
                    <a:pt x="652351" y="1749986"/>
                  </a:cubicBezTo>
                  <a:cubicBezTo>
                    <a:pt x="654794" y="1751208"/>
                    <a:pt x="628834" y="1757011"/>
                    <a:pt x="574472" y="1767394"/>
                  </a:cubicBezTo>
                  <a:cubicBezTo>
                    <a:pt x="520109" y="1777778"/>
                    <a:pt x="421462" y="1784192"/>
                    <a:pt x="278532" y="1786635"/>
                  </a:cubicBezTo>
                  <a:lnTo>
                    <a:pt x="190574" y="1546585"/>
                  </a:lnTo>
                  <a:cubicBezTo>
                    <a:pt x="196683" y="1547806"/>
                    <a:pt x="224780" y="1549028"/>
                    <a:pt x="274867" y="1550250"/>
                  </a:cubicBezTo>
                  <a:cubicBezTo>
                    <a:pt x="324954" y="1551471"/>
                    <a:pt x="360381" y="1550250"/>
                    <a:pt x="381149" y="1546585"/>
                  </a:cubicBezTo>
                  <a:cubicBezTo>
                    <a:pt x="393365" y="1551471"/>
                    <a:pt x="405581" y="1534368"/>
                    <a:pt x="417798" y="1495276"/>
                  </a:cubicBezTo>
                  <a:lnTo>
                    <a:pt x="417798" y="1465957"/>
                  </a:lnTo>
                  <a:lnTo>
                    <a:pt x="73298" y="1517266"/>
                  </a:lnTo>
                  <a:lnTo>
                    <a:pt x="43978" y="1268053"/>
                  </a:lnTo>
                  <a:lnTo>
                    <a:pt x="131936" y="1253393"/>
                  </a:lnTo>
                  <a:lnTo>
                    <a:pt x="0" y="974861"/>
                  </a:lnTo>
                  <a:cubicBezTo>
                    <a:pt x="4886" y="973640"/>
                    <a:pt x="41230" y="955621"/>
                    <a:pt x="109031" y="920804"/>
                  </a:cubicBezTo>
                  <a:cubicBezTo>
                    <a:pt x="176831" y="885988"/>
                    <a:pt x="243105" y="845369"/>
                    <a:pt x="307851" y="798947"/>
                  </a:cubicBezTo>
                  <a:lnTo>
                    <a:pt x="58638" y="798947"/>
                  </a:lnTo>
                  <a:lnTo>
                    <a:pt x="58638" y="505755"/>
                  </a:lnTo>
                  <a:lnTo>
                    <a:pt x="300521" y="505755"/>
                  </a:lnTo>
                  <a:lnTo>
                    <a:pt x="300521" y="454447"/>
                  </a:lnTo>
                  <a:lnTo>
                    <a:pt x="95287" y="454447"/>
                  </a:lnTo>
                  <a:lnTo>
                    <a:pt x="95287" y="153925"/>
                  </a:lnTo>
                  <a:lnTo>
                    <a:pt x="300521" y="153925"/>
                  </a:lnTo>
                  <a:close/>
                  <a:moveTo>
                    <a:pt x="2191606" y="0"/>
                  </a:moveTo>
                  <a:lnTo>
                    <a:pt x="2536105" y="0"/>
                  </a:lnTo>
                  <a:lnTo>
                    <a:pt x="2536105" y="271202"/>
                  </a:lnTo>
                  <a:lnTo>
                    <a:pt x="2734010" y="271202"/>
                  </a:lnTo>
                  <a:lnTo>
                    <a:pt x="2734010" y="630362"/>
                  </a:lnTo>
                  <a:lnTo>
                    <a:pt x="2558095" y="630362"/>
                  </a:lnTo>
                  <a:cubicBezTo>
                    <a:pt x="2555651" y="630362"/>
                    <a:pt x="2567868" y="645021"/>
                    <a:pt x="2594744" y="674340"/>
                  </a:cubicBezTo>
                  <a:cubicBezTo>
                    <a:pt x="2600852" y="680448"/>
                    <a:pt x="2631393" y="707935"/>
                    <a:pt x="2686366" y="756800"/>
                  </a:cubicBezTo>
                  <a:cubicBezTo>
                    <a:pt x="2741339" y="805666"/>
                    <a:pt x="2781653" y="841704"/>
                    <a:pt x="2807307" y="864915"/>
                  </a:cubicBezTo>
                  <a:lnTo>
                    <a:pt x="2638722" y="1187425"/>
                  </a:lnTo>
                  <a:cubicBezTo>
                    <a:pt x="2642387" y="1188647"/>
                    <a:pt x="2620398" y="1171544"/>
                    <a:pt x="2572754" y="1136117"/>
                  </a:cubicBezTo>
                  <a:cubicBezTo>
                    <a:pt x="2567868" y="1132452"/>
                    <a:pt x="2555651" y="1117792"/>
                    <a:pt x="2536105" y="1092138"/>
                  </a:cubicBezTo>
                  <a:lnTo>
                    <a:pt x="2536105" y="1341351"/>
                  </a:lnTo>
                  <a:cubicBezTo>
                    <a:pt x="2547100" y="1338907"/>
                    <a:pt x="2606655" y="1273856"/>
                    <a:pt x="2714769" y="1146195"/>
                  </a:cubicBezTo>
                  <a:cubicBezTo>
                    <a:pt x="2822883" y="1018535"/>
                    <a:pt x="2912368" y="846590"/>
                    <a:pt x="2983222" y="630362"/>
                  </a:cubicBezTo>
                  <a:lnTo>
                    <a:pt x="2770659" y="630362"/>
                  </a:lnTo>
                  <a:lnTo>
                    <a:pt x="2770659" y="278532"/>
                  </a:lnTo>
                  <a:lnTo>
                    <a:pt x="3166467" y="278532"/>
                  </a:lnTo>
                  <a:lnTo>
                    <a:pt x="3166467" y="0"/>
                  </a:lnTo>
                  <a:lnTo>
                    <a:pt x="3503637" y="0"/>
                  </a:lnTo>
                  <a:lnTo>
                    <a:pt x="3503637" y="271202"/>
                  </a:lnTo>
                  <a:lnTo>
                    <a:pt x="3686882" y="271202"/>
                  </a:lnTo>
                  <a:lnTo>
                    <a:pt x="3686882" y="630362"/>
                  </a:lnTo>
                  <a:lnTo>
                    <a:pt x="3503637" y="630362"/>
                  </a:lnTo>
                  <a:lnTo>
                    <a:pt x="3503637" y="1414649"/>
                  </a:lnTo>
                  <a:cubicBezTo>
                    <a:pt x="3504859" y="1426865"/>
                    <a:pt x="3502415" y="1476952"/>
                    <a:pt x="3496307" y="1564909"/>
                  </a:cubicBezTo>
                  <a:cubicBezTo>
                    <a:pt x="3490199" y="1652867"/>
                    <a:pt x="3468210" y="1712116"/>
                    <a:pt x="3430339" y="1742656"/>
                  </a:cubicBezTo>
                  <a:cubicBezTo>
                    <a:pt x="3436447" y="1745100"/>
                    <a:pt x="3413847" y="1754262"/>
                    <a:pt x="3362539" y="1770143"/>
                  </a:cubicBezTo>
                  <a:cubicBezTo>
                    <a:pt x="3311230" y="1786024"/>
                    <a:pt x="3192121" y="1793965"/>
                    <a:pt x="3005212" y="1793965"/>
                  </a:cubicBezTo>
                  <a:lnTo>
                    <a:pt x="2887935" y="1517266"/>
                  </a:lnTo>
                  <a:cubicBezTo>
                    <a:pt x="2884270" y="1522152"/>
                    <a:pt x="2864113" y="1543836"/>
                    <a:pt x="2827464" y="1582317"/>
                  </a:cubicBezTo>
                  <a:cubicBezTo>
                    <a:pt x="2790815" y="1620799"/>
                    <a:pt x="2759664" y="1649812"/>
                    <a:pt x="2734010" y="1669359"/>
                  </a:cubicBezTo>
                  <a:lnTo>
                    <a:pt x="2536105" y="1429308"/>
                  </a:lnTo>
                  <a:lnTo>
                    <a:pt x="2536105" y="1801295"/>
                  </a:lnTo>
                  <a:lnTo>
                    <a:pt x="2191606" y="1801295"/>
                  </a:lnTo>
                  <a:lnTo>
                    <a:pt x="2191606" y="1238734"/>
                  </a:lnTo>
                  <a:cubicBezTo>
                    <a:pt x="2189162" y="1244842"/>
                    <a:pt x="2172365" y="1271718"/>
                    <a:pt x="2141213" y="1319361"/>
                  </a:cubicBezTo>
                  <a:cubicBezTo>
                    <a:pt x="2110062" y="1367005"/>
                    <a:pt x="2075551" y="1406097"/>
                    <a:pt x="2037680" y="1436638"/>
                  </a:cubicBezTo>
                  <a:lnTo>
                    <a:pt x="1898414" y="1062819"/>
                  </a:lnTo>
                  <a:cubicBezTo>
                    <a:pt x="1903301" y="1059154"/>
                    <a:pt x="1936590" y="1015786"/>
                    <a:pt x="1998283" y="932715"/>
                  </a:cubicBezTo>
                  <a:cubicBezTo>
                    <a:pt x="2059975" y="849644"/>
                    <a:pt x="2119529" y="748860"/>
                    <a:pt x="2176946" y="630362"/>
                  </a:cubicBezTo>
                  <a:lnTo>
                    <a:pt x="1942393" y="630362"/>
                  </a:lnTo>
                  <a:lnTo>
                    <a:pt x="1942393" y="271202"/>
                  </a:lnTo>
                  <a:lnTo>
                    <a:pt x="2191606" y="271202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9"/>
          <p:cNvPicPr>
            <a:picLocks noChangeAspect="1"/>
          </p:cNvPicPr>
          <p:nvPr userDrawn="1"/>
        </p:nvPicPr>
        <p:blipFill>
          <a:blip r:embed="rId2" cstate="print"/>
          <a:srcRect l="35432" t="6931" r="13818" b="58780"/>
          <a:stretch>
            <a:fillRect/>
          </a:stretch>
        </p:blipFill>
        <p:spPr>
          <a:xfrm rot="3563407">
            <a:off x="-645160" y="-402681"/>
            <a:ext cx="1554163" cy="15751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20"/>
          <p:cNvPicPr>
            <a:picLocks noChangeAspect="1"/>
          </p:cNvPicPr>
          <p:nvPr userDrawn="1"/>
        </p:nvPicPr>
        <p:blipFill>
          <a:blip r:embed="rId3" cstate="print"/>
          <a:srcRect l="32651" t="6931" r="13818" b="58780"/>
          <a:stretch>
            <a:fillRect/>
          </a:stretch>
        </p:blipFill>
        <p:spPr>
          <a:xfrm rot="2963407" flipH="1">
            <a:off x="11055669" y="5063366"/>
            <a:ext cx="2486025" cy="260250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9"/>
          <p:cNvPicPr>
            <a:picLocks noChangeAspect="1"/>
          </p:cNvPicPr>
          <p:nvPr userDrawn="1"/>
        </p:nvPicPr>
        <p:blipFill>
          <a:blip r:embed="rId2" cstate="print"/>
          <a:srcRect l="35432" t="6931" r="13818" b="58780"/>
          <a:stretch>
            <a:fillRect/>
          </a:stretch>
        </p:blipFill>
        <p:spPr>
          <a:xfrm rot="2963407">
            <a:off x="-1323974" y="-670077"/>
            <a:ext cx="3101975" cy="31439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20"/>
          <p:cNvPicPr>
            <a:picLocks noChangeAspect="1"/>
          </p:cNvPicPr>
          <p:nvPr userDrawn="1"/>
        </p:nvPicPr>
        <p:blipFill>
          <a:blip r:embed="rId2" cstate="print"/>
          <a:srcRect l="32651" t="6931" r="13818" b="58780"/>
          <a:stretch>
            <a:fillRect/>
          </a:stretch>
        </p:blipFill>
        <p:spPr>
          <a:xfrm rot="2963407" flipH="1">
            <a:off x="9644064" y="4717531"/>
            <a:ext cx="3005137" cy="314554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21"/>
          <p:cNvPicPr>
            <a:picLocks noChangeAspect="1"/>
          </p:cNvPicPr>
          <p:nvPr userDrawn="1"/>
        </p:nvPicPr>
        <p:blipFill>
          <a:blip r:embed="rId3" cstate="print"/>
          <a:srcRect l="11545" t="62979" r="6584" b="10429"/>
          <a:stretch>
            <a:fillRect/>
          </a:stretch>
        </p:blipFill>
        <p:spPr>
          <a:xfrm>
            <a:off x="-185737" y="4546042"/>
            <a:ext cx="4752975" cy="23166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478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1D861-E942-4694-966D-F6A93EB1A6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4FA98-B1F0-4380-866C-E18380B9059D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9"/>
          <p:cNvPicPr>
            <a:picLocks noChangeAspect="1"/>
          </p:cNvPicPr>
          <p:nvPr userDrawn="1"/>
        </p:nvPicPr>
        <p:blipFill>
          <a:blip r:embed="rId9" cstate="print"/>
          <a:srcRect l="35432" t="6931" r="13818" b="58780"/>
          <a:stretch>
            <a:fillRect/>
          </a:stretch>
        </p:blipFill>
        <p:spPr>
          <a:xfrm rot="3563407">
            <a:off x="-201067" y="-225560"/>
            <a:ext cx="1165622" cy="11813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20"/>
          <p:cNvPicPr>
            <a:picLocks noChangeAspect="1"/>
          </p:cNvPicPr>
          <p:nvPr userDrawn="1"/>
        </p:nvPicPr>
        <p:blipFill>
          <a:blip r:embed="rId10" cstate="print"/>
          <a:srcRect l="32651" t="6931" r="13818" b="58780"/>
          <a:stretch>
            <a:fillRect/>
          </a:stretch>
        </p:blipFill>
        <p:spPr>
          <a:xfrm rot="2963407" flipH="1">
            <a:off x="10878739" y="5516937"/>
            <a:ext cx="1864519" cy="1951876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4394201" y="3987976"/>
            <a:ext cx="4773084" cy="16933"/>
          </a:xfrm>
          <a:prstGeom prst="line">
            <a:avLst/>
          </a:prstGeom>
          <a:noFill/>
          <a:ln w="9525" cap="flat" cmpd="sng" algn="ctr">
            <a:solidFill>
              <a:srgbClr val="626262"/>
            </a:solidFill>
            <a:prstDash val="sys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9155" name="组合 1"/>
          <p:cNvGrpSpPr/>
          <p:nvPr/>
        </p:nvGrpSpPr>
        <p:grpSpPr>
          <a:xfrm>
            <a:off x="3268134" y="3065110"/>
            <a:ext cx="1028700" cy="1037167"/>
            <a:chOff x="4690" y="3620"/>
            <a:chExt cx="1214" cy="1224"/>
          </a:xfrm>
        </p:grpSpPr>
        <p:sp>
          <p:nvSpPr>
            <p:cNvPr id="10" name="Teardrop 108"/>
            <p:cNvSpPr/>
            <p:nvPr/>
          </p:nvSpPr>
          <p:spPr>
            <a:xfrm rot="8100000">
              <a:off x="4690" y="3620"/>
              <a:ext cx="1214" cy="1224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565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900" noProof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11"/>
            <p:cNvSpPr/>
            <p:nvPr/>
          </p:nvSpPr>
          <p:spPr>
            <a:xfrm>
              <a:off x="4767" y="3760"/>
              <a:ext cx="1059" cy="944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algn="ctr" defTabSz="1218565" eaLnBrk="1" hangingPunct="1">
                <a:lnSpc>
                  <a:spcPct val="120000"/>
                </a:lnSpc>
                <a:defRPr/>
              </a:pPr>
              <a:r>
                <a:rPr lang="en-US" altLang="zh-CN" sz="4000" noProof="1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3</a:t>
              </a:r>
              <a:endParaRPr lang="en-US" altLang="zh-CN" sz="4000" noProof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TextBox 5"/>
          <p:cNvSpPr txBox="1"/>
          <p:nvPr/>
        </p:nvSpPr>
        <p:spPr>
          <a:xfrm>
            <a:off x="4262967" y="3113618"/>
            <a:ext cx="5037667" cy="893934"/>
          </a:xfrm>
          <a:prstGeom prst="rect">
            <a:avLst/>
          </a:prstGeom>
          <a:noFill/>
          <a:ln w="9525">
            <a:noFill/>
          </a:ln>
        </p:spPr>
        <p:txBody>
          <a:bodyPr lIns="72553" tIns="36276" rIns="72553" bIns="36276" anchor="t">
            <a:spAutoFit/>
          </a:bodyPr>
          <a:lstStyle/>
          <a:p>
            <a:pPr algn="ctr"/>
            <a:r>
              <a:rPr lang="zh-CN" altLang="en-US" sz="5335" dirty="0">
                <a:latin typeface="新宋体" panose="02010609030101010101" charset="-122"/>
                <a:ea typeface="新宋体" panose="02010609030101010101" charset="-122"/>
              </a:rPr>
              <a:t>春夜喜雨</a:t>
            </a:r>
            <a:endParaRPr lang="zh-CN" altLang="en-US" sz="5335" dirty="0"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3650202" y="1602318"/>
            <a:ext cx="4889480" cy="122078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zh-CN" sz="7335" dirty="0">
                <a:latin typeface="黑体" panose="02010609060101010101" charset="-122"/>
                <a:ea typeface="黑体" panose="02010609060101010101" charset="-122"/>
              </a:rPr>
              <a:t>古诗词诵读</a:t>
            </a:r>
            <a:endParaRPr lang="zh-CN" altLang="zh-CN" sz="7335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698239" y="1755774"/>
            <a:ext cx="4549177" cy="587599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1269" name="Text Box 5"/>
          <p:cNvSpPr txBox="1"/>
          <p:nvPr/>
        </p:nvSpPr>
        <p:spPr>
          <a:xfrm>
            <a:off x="3916045" y="1815465"/>
            <a:ext cx="47002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+mn-ea"/>
                <a:cs typeface="微软雅黑" panose="020B0503020204020204" charset="-122"/>
                <a:sym typeface="+mn-ea"/>
              </a:rPr>
              <a:t>随风潜入夜，润物细无声。</a:t>
            </a:r>
            <a:endParaRPr lang="zh-CN" altLang="en-US" sz="2800" b="1" dirty="0">
              <a:solidFill>
                <a:schemeClr val="bg1"/>
              </a:solidFill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11272" name="Text Box 8"/>
          <p:cNvSpPr txBox="1"/>
          <p:nvPr/>
        </p:nvSpPr>
        <p:spPr>
          <a:xfrm>
            <a:off x="2897505" y="2712705"/>
            <a:ext cx="8549640" cy="1371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潜：暗暗地，悄悄地。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这里指春雨在夜里悄悄地随风而至。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 descr="女1说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24280" y="2774950"/>
            <a:ext cx="1061085" cy="1555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62024" y="397969"/>
            <a:ext cx="3652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雨是怎样来的呢？</a:t>
            </a:r>
            <a:endParaRPr lang="zh-CN" altLang="en-US" sz="3200" dirty="0"/>
          </a:p>
        </p:txBody>
      </p:sp>
      <p:sp>
        <p:nvSpPr>
          <p:cNvPr id="3" name="文本框 2"/>
          <p:cNvSpPr txBox="1"/>
          <p:nvPr/>
        </p:nvSpPr>
        <p:spPr>
          <a:xfrm>
            <a:off x="10186844" y="1660951"/>
            <a:ext cx="1811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400" b="1" dirty="0">
                <a:solidFill>
                  <a:srgbClr val="E14236"/>
                </a:solidFill>
                <a:latin typeface="微软雅黑" panose="020B0503020204020204" charset="-122"/>
                <a:ea typeface="微软雅黑" panose="020B0503020204020204" charset="-122"/>
              </a:rPr>
              <a:t>拟人</a:t>
            </a:r>
            <a:endParaRPr lang="zh-CN" altLang="en-US" sz="4400" b="1" dirty="0">
              <a:solidFill>
                <a:srgbClr val="E142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16315" y="1660952"/>
            <a:ext cx="68199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400" b="1" dirty="0">
                <a:solidFill>
                  <a:srgbClr val="E14236"/>
                </a:solidFill>
                <a:latin typeface="微软雅黑" panose="020B0503020204020204" charset="-122"/>
                <a:ea typeface="微软雅黑" panose="020B0503020204020204" charset="-122"/>
              </a:rPr>
              <a:t>潜</a:t>
            </a:r>
            <a:endParaRPr lang="zh-CN" altLang="en-US" sz="4400" b="1" dirty="0">
              <a:solidFill>
                <a:srgbClr val="E142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直接连接符 10"/>
          <p:cNvSpPr/>
          <p:nvPr/>
        </p:nvSpPr>
        <p:spPr>
          <a:xfrm flipV="1">
            <a:off x="9387380" y="2045672"/>
            <a:ext cx="781050" cy="22535"/>
          </a:xfrm>
          <a:prstGeom prst="line">
            <a:avLst/>
          </a:prstGeom>
          <a:ln w="57150" cap="flat" cmpd="sng">
            <a:solidFill>
              <a:srgbClr val="0033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" name="文本框 5"/>
          <p:cNvSpPr txBox="1"/>
          <p:nvPr/>
        </p:nvSpPr>
        <p:spPr>
          <a:xfrm>
            <a:off x="2891330" y="4347264"/>
            <a:ext cx="7277100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润物：使植物受到雨水的滋养。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3" grpId="0"/>
      <p:bldP spid="10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313815" y="1366520"/>
            <a:ext cx="4490085" cy="564515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16050" y="1366520"/>
            <a:ext cx="4473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n-ea"/>
                <a:sym typeface="+mn-ea"/>
              </a:rPr>
              <a:t>随风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潜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sym typeface="+mn-ea"/>
              </a:rPr>
              <a:t>入夜，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cs typeface="微软雅黑" panose="020B0503020204020204" charset="-122"/>
                <a:sym typeface="+mn-ea"/>
              </a:rPr>
              <a:t>润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sym typeface="+mn-ea"/>
              </a:rPr>
              <a:t>物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细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sym typeface="+mn-ea"/>
              </a:rPr>
              <a:t>无声。</a:t>
            </a:r>
            <a:endParaRPr lang="zh-CN" altLang="en-US" sz="2800" b="1" dirty="0">
              <a:solidFill>
                <a:schemeClr val="bg1"/>
              </a:solidFill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76670" y="4068445"/>
            <a:ext cx="5629275" cy="20116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诗意：细雨随着春风悄悄地在夜里来到，它默默地滋润万物</a:t>
            </a:r>
            <a:r>
              <a:rPr lang="en-US" altLang="zh-CN" sz="28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没有一点声音</a:t>
            </a:r>
            <a:r>
              <a:rPr lang="zh-CN" altLang="en-US" sz="2800" dirty="0">
                <a:solidFill>
                  <a:srgbClr val="E14236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800" dirty="0">
              <a:solidFill>
                <a:srgbClr val="E14236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23760" y="1114751"/>
            <a:ext cx="1647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</a:rPr>
              <a:t>听觉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1533525" y="376862"/>
            <a:ext cx="2619375" cy="854075"/>
          </a:xfrm>
          <a:prstGeom prst="wedgeRoundRectCallout">
            <a:avLst>
              <a:gd name="adj1" fmla="val -17991"/>
              <a:gd name="adj2" fmla="val 78113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静静飘洒：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轻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对话气泡: 圆角矩形 5"/>
          <p:cNvSpPr/>
          <p:nvPr/>
        </p:nvSpPr>
        <p:spPr>
          <a:xfrm>
            <a:off x="4222751" y="1993265"/>
            <a:ext cx="2459037" cy="873760"/>
          </a:xfrm>
          <a:prstGeom prst="wedgeRoundRectCallout">
            <a:avLst>
              <a:gd name="adj1" fmla="val -32418"/>
              <a:gd name="adj2" fmla="val -72674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轻柔润物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：细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38785" y="3431540"/>
            <a:ext cx="5657215" cy="2914015"/>
          </a:xfrm>
          <a:prstGeom prst="round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05475" y="2059270"/>
            <a:ext cx="6096000" cy="23691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0F0F0F"/>
                </a:solidFill>
                <a:latin typeface="����"/>
              </a:rPr>
              <a:t>     她没有在白天来，没有造一点声势，没有让人们看得见听得清。她只是为了“润物”，无意讨好人们，所以选择了一个不妨碍人们工作和劳动的时间悄悄地来，在人们酣睡的夜晚无声地、细细地下。</a:t>
            </a:r>
            <a:endParaRPr lang="en-US" altLang="zh-CN" sz="2400" dirty="0">
              <a:solidFill>
                <a:srgbClr val="0F0F0F"/>
              </a:solidFill>
              <a:latin typeface="����"/>
            </a:endParaRPr>
          </a:p>
          <a:p>
            <a:r>
              <a:rPr lang="zh-CN" altLang="en-US" sz="2400" dirty="0">
                <a:solidFill>
                  <a:srgbClr val="0F0F0F"/>
                </a:solidFill>
                <a:latin typeface="����"/>
              </a:rPr>
              <a:t>     多么“好”的雨啊！真是让人“</a:t>
            </a:r>
            <a:r>
              <a:rPr lang="zh-CN" altLang="en-US" sz="2400" dirty="0">
                <a:solidFill>
                  <a:srgbClr val="FF0000"/>
                </a:solidFill>
                <a:latin typeface="����"/>
              </a:rPr>
              <a:t>欢喜”！</a:t>
            </a:r>
            <a:endParaRPr lang="zh-CN" altLang="en-US" sz="2400" dirty="0">
              <a:solidFill>
                <a:srgbClr val="FF0000"/>
              </a:solidFill>
              <a:latin typeface="����"/>
            </a:endParaRPr>
          </a:p>
        </p:txBody>
      </p:sp>
      <p:sp>
        <p:nvSpPr>
          <p:cNvPr id="5" name="圆角矩形 6"/>
          <p:cNvSpPr/>
          <p:nvPr/>
        </p:nvSpPr>
        <p:spPr>
          <a:xfrm>
            <a:off x="2030711" y="895494"/>
            <a:ext cx="4549177" cy="587599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248517" y="955185"/>
            <a:ext cx="47002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+mn-ea"/>
                <a:cs typeface="微软雅黑" panose="020B0503020204020204" charset="-122"/>
                <a:sym typeface="+mn-ea"/>
              </a:rPr>
              <a:t>随风潜入夜，润物细无声。</a:t>
            </a:r>
            <a:endParaRPr lang="zh-CN" altLang="en-US" sz="2800" b="1" dirty="0">
              <a:solidFill>
                <a:schemeClr val="bg1"/>
              </a:solidFill>
              <a:latin typeface="+mn-ea"/>
              <a:cs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986462" y="4779418"/>
            <a:ext cx="5614035" cy="1123950"/>
            <a:chOff x="5986462" y="4530498"/>
            <a:chExt cx="5614035" cy="1123950"/>
          </a:xfrm>
        </p:grpSpPr>
        <p:sp>
          <p:nvSpPr>
            <p:cNvPr id="9" name="矩形: 圆角 8"/>
            <p:cNvSpPr/>
            <p:nvPr/>
          </p:nvSpPr>
          <p:spPr>
            <a:xfrm>
              <a:off x="5986462" y="4530498"/>
              <a:ext cx="5534025" cy="11239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986462" y="4530498"/>
              <a:ext cx="5614035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</a:rPr>
                <a:t>现在这句话</a:t>
              </a:r>
              <a:r>
                <a:rPr lang="zh-CN" altLang="zh-CN" sz="280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</a:rPr>
                <a:t>常用来</a:t>
              </a:r>
              <a:r>
                <a:rPr lang="zh-CN" altLang="en-US" sz="280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</a:rPr>
                <a:t>形容</a:t>
              </a:r>
              <a:r>
                <a:rPr lang="zh-CN" altLang="zh-CN" sz="280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</a:rPr>
                <a:t>默默无闻、无私奉献，具有高尚道德情操的人</a:t>
              </a:r>
              <a:r>
                <a:rPr lang="zh-CN" altLang="en-US" sz="280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宋体" panose="02010600030101010101" pitchFamily="2" charset="-122"/>
                </a:rPr>
                <a:t>。</a:t>
              </a:r>
              <a:endPara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3" y="1969293"/>
            <a:ext cx="3873500" cy="3437731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136900" y="1845310"/>
            <a:ext cx="4751705" cy="641985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1269" name="Text Box 5"/>
          <p:cNvSpPr txBox="1"/>
          <p:nvPr/>
        </p:nvSpPr>
        <p:spPr>
          <a:xfrm>
            <a:off x="3404927" y="1905317"/>
            <a:ext cx="47002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zh-CN" altLang="en-US" sz="2800" b="1" dirty="0">
                <a:solidFill>
                  <a:schemeClr val="bg1"/>
                </a:solidFill>
                <a:latin typeface="+mn-ea"/>
                <a:cs typeface="微软雅黑" panose="020B0503020204020204" charset="-122"/>
                <a:sym typeface="+mn-ea"/>
              </a:rPr>
              <a:t>野径云俱黑，江船火独明。</a:t>
            </a:r>
            <a:endParaRPr lang="zh-CN" altLang="en-US" sz="2800" b="1" dirty="0">
              <a:solidFill>
                <a:schemeClr val="bg1"/>
              </a:solidFill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11272" name="Text Box 8"/>
          <p:cNvSpPr txBox="1"/>
          <p:nvPr/>
        </p:nvSpPr>
        <p:spPr>
          <a:xfrm>
            <a:off x="2935605" y="2927350"/>
            <a:ext cx="8549640" cy="2560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野径：田野间的小路。</a:t>
            </a:r>
            <a:endParaRPr lang="en-US" altLang="zh-CN" sz="2800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俱：都。</a:t>
            </a:r>
            <a:endParaRPr lang="en-US" altLang="zh-CN" sz="2800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火：这里指渔火。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“江船火独明”：意谓连江上的船只都看不见，只能看见江船上的点点灯火，暗示雨意正浓。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59337" y="900460"/>
            <a:ext cx="826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“远上寒山石</a:t>
            </a:r>
            <a:r>
              <a:rPr lang="zh-CN" altLang="en-US" sz="2800" dirty="0">
                <a:solidFill>
                  <a:srgbClr val="FF0000"/>
                </a:solidFill>
              </a:rPr>
              <a:t>径</a:t>
            </a:r>
            <a:r>
              <a:rPr lang="zh-CN" altLang="en-US" sz="2800" dirty="0">
                <a:solidFill>
                  <a:srgbClr val="0070C0"/>
                </a:solidFill>
              </a:rPr>
              <a:t>斜”</a:t>
            </a:r>
            <a:r>
              <a:rPr lang="en-US" altLang="zh-CN" sz="2800" dirty="0">
                <a:solidFill>
                  <a:srgbClr val="0070C0"/>
                </a:solidFill>
              </a:rPr>
              <a:t>                </a:t>
            </a:r>
            <a:r>
              <a:rPr lang="zh-CN" altLang="en-US" sz="2800" dirty="0">
                <a:solidFill>
                  <a:srgbClr val="0070C0"/>
                </a:solidFill>
              </a:rPr>
              <a:t>“江枫渔</a:t>
            </a:r>
            <a:r>
              <a:rPr lang="zh-CN" altLang="en-US" sz="2800" dirty="0">
                <a:solidFill>
                  <a:srgbClr val="FF0000"/>
                </a:solidFill>
              </a:rPr>
              <a:t>火</a:t>
            </a:r>
            <a:r>
              <a:rPr lang="zh-CN" altLang="en-US" sz="2800" dirty="0">
                <a:solidFill>
                  <a:srgbClr val="0070C0"/>
                </a:solidFill>
              </a:rPr>
              <a:t>对愁眠”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980565" y="692133"/>
            <a:ext cx="4490085" cy="564515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0735" y="1419205"/>
            <a:ext cx="7393941" cy="20116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诗意：田野的小路和空中的云彩都是那样漆黑，只有江船上灯火独独明亮。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看起来这雨准会下到天亮，真是让人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欢喜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！）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66156" y="3273082"/>
            <a:ext cx="5376227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“黑”与“明”相互映衬，不仅点明了云厚雨足，而且给人以强烈的美感。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描绘出了一幅色彩鲜明、形象生动的春江夜雨图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</a:rPr>
              <a:t>。 </a:t>
            </a:r>
            <a:endParaRPr lang="zh-CN" altLang="en-US" sz="28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89009" y="803157"/>
            <a:ext cx="1647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</a:rPr>
              <a:t>视觉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91746" y="2722632"/>
            <a:ext cx="123507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对偶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27250" y="692133"/>
            <a:ext cx="4473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+mn-ea"/>
                <a:sym typeface="+mn-ea"/>
              </a:rPr>
              <a:t>野径云俱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黑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sym typeface="+mn-ea"/>
              </a:rPr>
              <a:t>，江船火独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sym typeface="+mn-ea"/>
              </a:rPr>
              <a:t>明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sym typeface="+mn-ea"/>
              </a:rPr>
              <a:t>。</a:t>
            </a:r>
            <a:endParaRPr lang="zh-CN" altLang="en-US" sz="28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83882" y="3429000"/>
            <a:ext cx="4645343" cy="2689357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8" grpId="0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04950" y="819478"/>
            <a:ext cx="8972550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想象一下，</a:t>
            </a:r>
            <a:r>
              <a:rPr lang="zh-CN" altLang="en-US" sz="2800" spc="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如此“好雨”下上一夜，万物就都得到润泽，发荣滋长起来了。最能代表春色的花，也一定会带雨开放，红艳欲滴吧！</a:t>
            </a:r>
            <a:endParaRPr lang="zh-CN" altLang="en-US" sz="2800" dirty="0"/>
          </a:p>
          <a:p>
            <a:endParaRPr lang="zh-CN" altLang="en-US" sz="2800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83" y="2568685"/>
            <a:ext cx="8032867" cy="33004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50839" y="656926"/>
            <a:ext cx="5173980" cy="763905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1269" name="Text Box 5"/>
          <p:cNvSpPr txBox="1"/>
          <p:nvPr/>
        </p:nvSpPr>
        <p:spPr>
          <a:xfrm>
            <a:off x="3287694" y="777576"/>
            <a:ext cx="47002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zh-CN" altLang="en-US" sz="2800" b="1" dirty="0">
                <a:solidFill>
                  <a:srgbClr val="FF0000"/>
                </a:solidFill>
                <a:latin typeface="+mn-ea"/>
                <a:cs typeface="微软雅黑" panose="020B0503020204020204" charset="-122"/>
                <a:sym typeface="+mn-ea"/>
              </a:rPr>
              <a:t>晓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cs typeface="微软雅黑" panose="020B0503020204020204" charset="-122"/>
                <a:sym typeface="+mn-ea"/>
              </a:rPr>
              <a:t>看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微软雅黑" panose="020B0503020204020204" charset="-122"/>
                <a:sym typeface="+mn-ea"/>
              </a:rPr>
              <a:t>红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cs typeface="微软雅黑" panose="020B0503020204020204" charset="-122"/>
                <a:sym typeface="+mn-ea"/>
              </a:rPr>
              <a:t>湿处，花重锦官城。</a:t>
            </a:r>
            <a:endParaRPr lang="zh-CN" altLang="en-US" sz="2800" b="1" dirty="0">
              <a:solidFill>
                <a:schemeClr val="bg1"/>
              </a:solidFill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11272" name="Text Box 8"/>
          <p:cNvSpPr txBox="1"/>
          <p:nvPr/>
        </p:nvSpPr>
        <p:spPr>
          <a:xfrm>
            <a:off x="2135804" y="2110106"/>
            <a:ext cx="8549640" cy="3291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晓：天刚亮的时候。</a:t>
            </a:r>
            <a:endParaRPr lang="en-US" altLang="zh-CN" sz="28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红湿处：被雨水打湿的花丛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花重（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zhòng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）：花因为饱含雨水而显得沉重。</a:t>
            </a:r>
            <a:endParaRPr lang="zh-CN" altLang="en-US" sz="28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锦官城：成都的别称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，亦称锦城。三国蜀汉时管理织锦之官驻此，故名。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48475" y="2246825"/>
            <a:ext cx="368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“春眠不觉</a:t>
            </a:r>
            <a:r>
              <a:rPr lang="zh-CN" altLang="en-US" sz="2800" dirty="0">
                <a:solidFill>
                  <a:srgbClr val="C00000"/>
                </a:solidFill>
              </a:rPr>
              <a:t>晓</a:t>
            </a:r>
            <a:r>
              <a:rPr lang="zh-CN" altLang="en-US" sz="2800" dirty="0">
                <a:solidFill>
                  <a:srgbClr val="0070C0"/>
                </a:solidFill>
              </a:rPr>
              <a:t>”</a:t>
            </a:r>
            <a:endParaRPr lang="en-US" altLang="zh-CN" sz="2800" dirty="0">
              <a:solidFill>
                <a:srgbClr val="0070C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18365" y="2905780"/>
            <a:ext cx="519172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70C0"/>
                </a:solidFill>
              </a:rPr>
              <a:t>“落</a:t>
            </a:r>
            <a:r>
              <a:rPr lang="zh-CN" altLang="en-US" sz="2800" dirty="0">
                <a:solidFill>
                  <a:srgbClr val="FF0000"/>
                </a:solidFill>
              </a:rPr>
              <a:t>红</a:t>
            </a:r>
            <a:r>
              <a:rPr lang="zh-CN" altLang="en-US" sz="2800" dirty="0">
                <a:solidFill>
                  <a:srgbClr val="0070C0"/>
                </a:solidFill>
              </a:rPr>
              <a:t>不是无情物。”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2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714115" y="821055"/>
            <a:ext cx="4490085" cy="564515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22770" y="2901246"/>
            <a:ext cx="4308475" cy="2651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诗意：待到天明，看看这带着雨水的花朵，娇美红艳，整个锦官城定会变成繁花似锦的世界。</a:t>
            </a:r>
            <a:endParaRPr lang="zh-CN" altLang="en-US" sz="2800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6719" y="2840217"/>
            <a:ext cx="5532438" cy="2807970"/>
          </a:xfrm>
          <a:prstGeom prst="round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92775" y="1607219"/>
            <a:ext cx="1933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</a:rPr>
              <a:t>虚写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59588" y="1628883"/>
            <a:ext cx="88696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spc="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：想象中的雨后清晨锦官城的迷人景象。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05567" y="863600"/>
            <a:ext cx="4473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+mn-ea"/>
                <a:sym typeface="+mn-ea"/>
              </a:rPr>
              <a:t>晓看红湿处，花重锦官城。</a:t>
            </a:r>
            <a:endParaRPr lang="zh-CN" altLang="en-US" sz="2800" b="1" dirty="0">
              <a:solidFill>
                <a:schemeClr val="bg1"/>
              </a:solidFill>
              <a:latin typeface="+mn-ea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685800" y="104775"/>
            <a:ext cx="2469671" cy="5219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稻壳儿原创设计师：【ainippt】_1"/>
          <p:cNvSpPr txBox="1"/>
          <p:nvPr/>
        </p:nvSpPr>
        <p:spPr>
          <a:xfrm>
            <a:off x="618679" y="104775"/>
            <a:ext cx="2477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整体欣赏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稻壳儿原创设计师：【ainippt】_2"/>
          <p:cNvSpPr/>
          <p:nvPr/>
        </p:nvSpPr>
        <p:spPr>
          <a:xfrm>
            <a:off x="0" y="287253"/>
            <a:ext cx="340242" cy="4223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892132" y="311659"/>
            <a:ext cx="6681189" cy="54770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人们正在盼望春雨“润物”的时候，雨下起来了，</a:t>
            </a:r>
            <a:endParaRPr lang="zh-CN" altLang="en-US" sz="20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于是诗人满心欢喜地叫“好”。</a:t>
            </a:r>
            <a:endParaRPr lang="en-US" altLang="zh-CN" sz="20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endParaRPr lang="en-US" altLang="zh-CN" sz="2000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诗人倾耳细听，</a:t>
            </a:r>
            <a:r>
              <a:rPr lang="zh-CN" altLang="en-US" sz="2400" b="1" u="sng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听出</a:t>
            </a:r>
            <a:r>
              <a:rPr lang="zh-CN" altLang="en-US" sz="20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那雨在春夜里绵绵密密地下，只为“润物”，不求人知，自然“喜”得睡不着觉。</a:t>
            </a:r>
            <a:endParaRPr lang="en-US" altLang="zh-CN" sz="2000" dirty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endParaRPr lang="zh-CN" altLang="en-US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但是因为那雨“润物细无声”，听不真切，诗人生怕它停止了，所以出门去看。于是</a:t>
            </a:r>
            <a:r>
              <a:rPr lang="zh-CN" altLang="en-US" sz="2400" b="1" u="sng" dirty="0">
                <a:latin typeface="楷体" panose="02010609060101010101" charset="-122"/>
                <a:ea typeface="楷体" panose="02010609060101010101" charset="-122"/>
              </a:rPr>
              <a:t>看到</a:t>
            </a:r>
            <a:r>
              <a:rPr lang="zh-CN" altLang="en-US" sz="2000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了一幅色彩鲜明、形象生动的春江夜雨图。</a:t>
            </a:r>
            <a:endParaRPr lang="en-US" altLang="zh-CN" sz="2000" dirty="0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</a:pPr>
            <a:endParaRPr lang="en-US" altLang="zh-CN" sz="20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云厚雨足，雨意正浓，就让人情不自禁地</a:t>
            </a:r>
            <a:r>
              <a:rPr lang="zh-CN" altLang="en-US" sz="2400" u="sng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想象</a:t>
            </a:r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天明以后春色满城的美景。其无限喜悦的心情，都生动地寄托于想象之中。</a:t>
            </a:r>
            <a:endParaRPr lang="zh-CN" altLang="en-US" sz="2000" dirty="0">
              <a:solidFill>
                <a:schemeClr val="accent4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448873" y="626745"/>
            <a:ext cx="5294702" cy="51619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cs typeface="微软雅黑" panose="020B0503020204020204" charset="-122"/>
              </a:rPr>
              <a:t>好雨知时节，当春乃发生。</a:t>
            </a:r>
            <a:endParaRPr lang="en-US" altLang="zh-CN" sz="2800" b="1" dirty="0">
              <a:solidFill>
                <a:srgbClr val="FF0000"/>
              </a:solidFill>
              <a:latin typeface="+mn-ea"/>
              <a:cs typeface="微软雅黑" panose="020B0503020204020204" charset="-122"/>
            </a:endParaRPr>
          </a:p>
          <a:p>
            <a:pPr algn="l" fontAlgn="auto">
              <a:lnSpc>
                <a:spcPct val="150000"/>
              </a:lnSpc>
            </a:pPr>
            <a:endParaRPr lang="en-US" altLang="zh-CN" sz="2800" b="1" dirty="0">
              <a:latin typeface="+mn-ea"/>
              <a:cs typeface="微软雅黑" panose="020B0503020204020204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+mn-ea"/>
                <a:cs typeface="微软雅黑" panose="020B0503020204020204" charset="-122"/>
              </a:rPr>
              <a:t>随风潜入夜，润物细无声。</a:t>
            </a:r>
            <a:endParaRPr lang="zh-CN" altLang="en-US" sz="2800" b="1" dirty="0">
              <a:solidFill>
                <a:srgbClr val="0070C0"/>
              </a:solidFill>
              <a:latin typeface="+mn-ea"/>
              <a:cs typeface="微软雅黑" panose="020B0503020204020204" charset="-122"/>
            </a:endParaRPr>
          </a:p>
          <a:p>
            <a:pPr algn="l" fontAlgn="auto">
              <a:lnSpc>
                <a:spcPct val="150000"/>
              </a:lnSpc>
            </a:pPr>
            <a:endParaRPr lang="en-US" altLang="zh-CN" sz="2800" b="1" dirty="0">
              <a:solidFill>
                <a:schemeClr val="tx1"/>
              </a:solidFill>
              <a:latin typeface="+mn-ea"/>
              <a:cs typeface="微软雅黑" panose="020B0503020204020204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+mn-ea"/>
                <a:cs typeface="微软雅黑" panose="020B0503020204020204" charset="-122"/>
              </a:rPr>
              <a:t>野径云俱黑，江船火独明。</a:t>
            </a:r>
            <a:endParaRPr lang="en-US" altLang="zh-CN" sz="2800" b="1" dirty="0">
              <a:solidFill>
                <a:schemeClr val="accent6">
                  <a:lumMod val="75000"/>
                </a:schemeClr>
              </a:solidFill>
              <a:latin typeface="+mn-ea"/>
              <a:cs typeface="微软雅黑" panose="020B0503020204020204" charset="-122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2800" b="1" dirty="0">
              <a:solidFill>
                <a:schemeClr val="tx1"/>
              </a:solidFill>
              <a:latin typeface="+mn-ea"/>
              <a:cs typeface="微软雅黑" panose="020B0503020204020204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  <a:latin typeface="+mn-ea"/>
                <a:cs typeface="微软雅黑" panose="020B0503020204020204" charset="-122"/>
              </a:rPr>
              <a:t>晓看红湿处，花重锦官城</a:t>
            </a:r>
            <a:r>
              <a:rPr lang="zh-CN" altLang="en-US" sz="2800" dirty="0">
                <a:solidFill>
                  <a:schemeClr val="accent4">
                    <a:lumMod val="75000"/>
                  </a:schemeClr>
                </a:solidFill>
                <a:latin typeface="+mn-ea"/>
                <a:cs typeface="微软雅黑" panose="020B0503020204020204" charset="-122"/>
              </a:rPr>
              <a:t>。</a:t>
            </a:r>
            <a:endParaRPr lang="zh-CN" altLang="en-US" sz="2800" dirty="0">
              <a:solidFill>
                <a:schemeClr val="accent4">
                  <a:lumMod val="75000"/>
                </a:schemeClr>
              </a:solidFill>
              <a:latin typeface="+mn-ea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endParaRPr lang="zh-CN" altLang="zh-CN" sz="2800" dirty="0">
              <a:solidFill>
                <a:srgbClr val="0000FF"/>
              </a:solidFill>
              <a:latin typeface="+mn-ea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2400" y="5749879"/>
            <a:ext cx="11887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结构：从听觉写到视觉，从实景写到虚景，层层深入。 </a:t>
            </a:r>
            <a:endParaRPr lang="zh-CN" altLang="en-US" sz="4000" dirty="0"/>
          </a:p>
        </p:txBody>
      </p:sp>
      <p:sp>
        <p:nvSpPr>
          <p:cNvPr id="7" name="文本框 6"/>
          <p:cNvSpPr txBox="1"/>
          <p:nvPr/>
        </p:nvSpPr>
        <p:spPr>
          <a:xfrm>
            <a:off x="-513897" y="5519047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76903" y="1139190"/>
            <a:ext cx="99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拟人</a:t>
            </a:r>
            <a:endParaRPr lang="zh-CN" altLang="en-US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2096546" y="2432979"/>
            <a:ext cx="99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拟人</a:t>
            </a:r>
            <a:endParaRPr lang="zh-CN" altLang="en-US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076903" y="3726768"/>
            <a:ext cx="99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对偶</a:t>
            </a:r>
            <a:endParaRPr lang="zh-CN" altLang="en-US" sz="2800" dirty="0"/>
          </a:p>
        </p:txBody>
      </p:sp>
    </p:spTree>
  </p:cSld>
  <p:clrMapOvr>
    <a:masterClrMapping/>
  </p:clrMapOvr>
  <p:transition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0100" y="3305175"/>
            <a:ext cx="4705350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+mn-ea"/>
              </a:rPr>
              <a:t>表达了作者对春雨的赞美和喜爱之情。</a:t>
            </a:r>
            <a:endParaRPr lang="zh-CN" altLang="en-US" sz="36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47962" y="1023167"/>
            <a:ext cx="8372475" cy="1456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诗人盼望这样的“好雨”，喜爱这样的“好雨”。所以题目中的那个“喜”字在诗里虽然没有露面，但‘喜’意都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从字里行间迸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透出来。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027709" y="2972844"/>
            <a:ext cx="5468966" cy="3221657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71879" y="826482"/>
            <a:ext cx="5613284" cy="2895502"/>
          </a:xfrm>
          <a:prstGeom prst="round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3087144"/>
            <a:ext cx="5468966" cy="3221657"/>
          </a:xfrm>
          <a:prstGeom prst="round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22155" y="4697973"/>
            <a:ext cx="1606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E1423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春  雨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7371109" y="1200150"/>
            <a:ext cx="3209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春雨贵如油</a:t>
            </a:r>
            <a:endParaRPr lang="zh-CN" altLang="en-US" sz="4000" dirty="0"/>
          </a:p>
        </p:txBody>
      </p: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13205" y="794385"/>
            <a:ext cx="81222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tx2"/>
                </a:solidFill>
              </a:rPr>
              <a:t>课后拓展</a:t>
            </a:r>
            <a:r>
              <a:rPr lang="zh-CN" altLang="en-US"/>
              <a:t>：</a:t>
            </a:r>
            <a:r>
              <a:rPr lang="zh-CN" altLang="en-US" sz="3600">
                <a:solidFill>
                  <a:schemeClr val="tx2"/>
                </a:solidFill>
              </a:rPr>
              <a:t>对比这三场雨有何不同？</a:t>
            </a:r>
            <a:endParaRPr lang="zh-CN" altLang="en-US" sz="3600">
              <a:solidFill>
                <a:schemeClr val="tx2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2160" y="1965325"/>
            <a:ext cx="3778885" cy="3505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/>
              <a:t>六月二十七日望湖楼醉书</a:t>
            </a:r>
            <a:endParaRPr lang="zh-CN" altLang="en-US" sz="3200"/>
          </a:p>
          <a:p>
            <a:r>
              <a:rPr lang="zh-CN" altLang="en-US" sz="3200"/>
              <a:t>           </a:t>
            </a:r>
            <a:r>
              <a:rPr lang="zh-CN" altLang="en-US" sz="2800"/>
              <a:t>苏轼</a:t>
            </a:r>
            <a:endParaRPr lang="zh-CN" altLang="en-US" sz="2800"/>
          </a:p>
          <a:p>
            <a:r>
              <a:rPr lang="zh-CN" altLang="en-US" sz="3200"/>
              <a:t>黑云翻墨未遮山，</a:t>
            </a:r>
            <a:endParaRPr lang="zh-CN" altLang="en-US" sz="3200"/>
          </a:p>
          <a:p>
            <a:r>
              <a:rPr lang="zh-CN" altLang="en-US" sz="3200"/>
              <a:t>白雨跳珠乱入船。</a:t>
            </a:r>
            <a:endParaRPr lang="zh-CN" altLang="en-US" sz="3200"/>
          </a:p>
          <a:p>
            <a:r>
              <a:rPr lang="zh-CN" altLang="en-US" sz="3200"/>
              <a:t>卷地风来忽吹散，</a:t>
            </a:r>
            <a:endParaRPr lang="zh-CN" altLang="en-US" sz="3200"/>
          </a:p>
          <a:p>
            <a:r>
              <a:rPr lang="zh-CN" altLang="en-US" sz="3200"/>
              <a:t>望湖楼下水如天。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3985260" y="1800225"/>
            <a:ext cx="4528185" cy="3841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r>
              <a:rPr lang="zh-CN" altLang="en-US" sz="3200"/>
              <a:t>   </a:t>
            </a:r>
            <a:r>
              <a:rPr lang="zh-CN" altLang="en-US" sz="3200">
                <a:solidFill>
                  <a:schemeClr val="tx2"/>
                </a:solidFill>
              </a:rPr>
              <a:t>  </a:t>
            </a:r>
            <a:r>
              <a:rPr lang="zh-CN" altLang="en-US" sz="3600">
                <a:solidFill>
                  <a:schemeClr val="tx2"/>
                </a:solidFill>
              </a:rPr>
              <a:t>绝句</a:t>
            </a:r>
            <a:endParaRPr lang="zh-CN" altLang="en-US" sz="3600">
              <a:solidFill>
                <a:schemeClr val="tx2"/>
              </a:solidFill>
            </a:endParaRPr>
          </a:p>
          <a:p>
            <a:r>
              <a:rPr lang="zh-CN" altLang="en-US" sz="3200">
                <a:solidFill>
                  <a:schemeClr val="tx2"/>
                </a:solidFill>
              </a:rPr>
              <a:t>      </a:t>
            </a:r>
            <a:r>
              <a:rPr lang="zh-CN" altLang="en-US" sz="2800">
                <a:solidFill>
                  <a:schemeClr val="tx2"/>
                </a:solidFill>
              </a:rPr>
              <a:t> </a:t>
            </a:r>
            <a:endParaRPr lang="zh-CN" altLang="en-US" sz="2800">
              <a:solidFill>
                <a:schemeClr val="tx2"/>
              </a:solidFill>
            </a:endParaRPr>
          </a:p>
          <a:p>
            <a:r>
              <a:rPr lang="zh-CN" altLang="en-US" sz="2800">
                <a:solidFill>
                  <a:schemeClr val="tx2"/>
                </a:solidFill>
              </a:rPr>
              <a:t>             志南</a:t>
            </a:r>
            <a:endParaRPr lang="zh-CN" altLang="en-US" sz="2800">
              <a:solidFill>
                <a:schemeClr val="tx2"/>
              </a:solidFill>
            </a:endParaRPr>
          </a:p>
          <a:p>
            <a:r>
              <a:rPr lang="zh-CN" altLang="en-US" sz="3200">
                <a:solidFill>
                  <a:schemeClr val="tx2"/>
                </a:solidFill>
              </a:rPr>
              <a:t>古木阴中系短篷，</a:t>
            </a:r>
            <a:endParaRPr lang="zh-CN" altLang="en-US" sz="3200">
              <a:solidFill>
                <a:schemeClr val="tx2"/>
              </a:solidFill>
            </a:endParaRPr>
          </a:p>
          <a:p>
            <a:r>
              <a:rPr lang="zh-CN" altLang="en-US" sz="3200">
                <a:solidFill>
                  <a:schemeClr val="tx2"/>
                </a:solidFill>
              </a:rPr>
              <a:t>杖藜扶我过桥东。</a:t>
            </a:r>
            <a:endParaRPr lang="zh-CN" altLang="en-US" sz="3200">
              <a:solidFill>
                <a:schemeClr val="tx2"/>
              </a:solidFill>
            </a:endParaRPr>
          </a:p>
          <a:p>
            <a:r>
              <a:rPr lang="zh-CN" altLang="en-US" sz="3200">
                <a:solidFill>
                  <a:schemeClr val="tx2"/>
                </a:solidFill>
              </a:rPr>
              <a:t>沾衣欲湿杏花雨，</a:t>
            </a:r>
            <a:endParaRPr lang="zh-CN" altLang="en-US" sz="3200">
              <a:solidFill>
                <a:schemeClr val="tx2"/>
              </a:solidFill>
            </a:endParaRPr>
          </a:p>
          <a:p>
            <a:r>
              <a:rPr lang="zh-CN" altLang="en-US" sz="3200">
                <a:solidFill>
                  <a:schemeClr val="tx2"/>
                </a:solidFill>
              </a:rPr>
              <a:t>吹面不寒杨柳风。</a:t>
            </a:r>
            <a:endParaRPr lang="zh-CN" altLang="en-US" sz="3200">
              <a:solidFill>
                <a:schemeClr val="tx2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57720" y="1965325"/>
            <a:ext cx="6687820" cy="36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       </a:t>
            </a:r>
            <a:r>
              <a:rPr lang="zh-CN" altLang="en-US" sz="3200"/>
              <a:t>春夜喜雨</a:t>
            </a:r>
            <a:endParaRPr lang="zh-CN" altLang="en-US" sz="3200"/>
          </a:p>
          <a:p>
            <a:endParaRPr lang="zh-CN" altLang="en-US" sz="3200"/>
          </a:p>
          <a:p>
            <a:r>
              <a:rPr lang="zh-CN" altLang="en-US" sz="3200"/>
              <a:t>                  </a:t>
            </a:r>
            <a:r>
              <a:rPr lang="zh-CN" altLang="en-US" sz="2800"/>
              <a:t>杜甫</a:t>
            </a:r>
            <a:endParaRPr lang="zh-CN" altLang="en-US" sz="2800"/>
          </a:p>
          <a:p>
            <a:r>
              <a:rPr lang="zh-CN" altLang="en-US" sz="3200"/>
              <a:t>好雨知时节，当春乃发生。</a:t>
            </a:r>
            <a:endParaRPr lang="zh-CN" altLang="en-US" sz="3200"/>
          </a:p>
          <a:p>
            <a:r>
              <a:rPr lang="zh-CN" altLang="en-US" sz="3200"/>
              <a:t>随风潜入夜，润物细无声。</a:t>
            </a:r>
            <a:endParaRPr lang="zh-CN" altLang="en-US" sz="3200"/>
          </a:p>
          <a:p>
            <a:r>
              <a:rPr lang="zh-CN" altLang="en-US" sz="3200"/>
              <a:t>野径云俱黑，江船火独明。</a:t>
            </a:r>
            <a:endParaRPr lang="zh-CN" altLang="en-US" sz="3200"/>
          </a:p>
          <a:p>
            <a:r>
              <a:rPr lang="zh-CN" altLang="en-US" sz="3200"/>
              <a:t>晓看红湿处，花重锦官城。</a:t>
            </a:r>
            <a:endParaRPr lang="zh-CN" altLang="en-US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015736" y="1441132"/>
            <a:ext cx="6907530" cy="45810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4294967295"/>
          </p:nvPr>
        </p:nvSpPr>
        <p:spPr>
          <a:xfrm>
            <a:off x="1450498" y="1691471"/>
            <a:ext cx="6342063" cy="4330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>
                <a:solidFill>
                  <a:srgbClr val="E14236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+mn-ea"/>
              </a:rPr>
              <a:t>杜甫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+mn-ea"/>
              </a:rPr>
              <a:t>，唐代诗人，字子美，自称“</a:t>
            </a:r>
            <a:r>
              <a:rPr lang="zh-CN" altLang="en-US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+mn-ea"/>
              </a:rPr>
              <a:t>少陵野老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+mn-ea"/>
              </a:rPr>
              <a:t>”。唐肃宗时，曾任检校工部员外郎，故世称“</a:t>
            </a:r>
            <a:r>
              <a:rPr lang="zh-CN" altLang="en-US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+mn-ea"/>
              </a:rPr>
              <a:t>杜工部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+mn-ea"/>
              </a:rPr>
              <a:t>”。他的诗反映了唐代由盛转衰的广阔社会面貌，故被称为“</a:t>
            </a:r>
            <a:r>
              <a:rPr lang="zh-CN" altLang="en-US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+mn-ea"/>
              </a:rPr>
              <a:t>诗史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+mn-ea"/>
              </a:rPr>
              <a:t>”。杜甫被后人尊为“</a:t>
            </a:r>
            <a:r>
              <a:rPr lang="zh-CN" altLang="en-US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+mn-ea"/>
              </a:rPr>
              <a:t>诗圣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+mn-ea"/>
              </a:rPr>
              <a:t>”，</a:t>
            </a:r>
            <a:r>
              <a:rPr lang="zh-CN" altLang="en-US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+mn-ea"/>
              </a:rPr>
              <a:t>与李白并称“李杜”。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+mn-ea"/>
              </a:rPr>
              <a:t>现存他的诗1400多首。有《杜工部集》传世。</a:t>
            </a:r>
            <a:endParaRPr kumimoji="0" lang="zh-CN" altLang="en-US" i="0" u="none" strike="noStrike" kern="1200" cap="none" spc="0" normalizeH="0" baseline="0" noProof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227323" y="1582737"/>
            <a:ext cx="3844715" cy="4056063"/>
          </a:xfrm>
          <a:prstGeom prst="rect">
            <a:avLst/>
          </a:prstGeom>
        </p:spPr>
      </p:pic>
      <p:sp>
        <p:nvSpPr>
          <p:cNvPr id="6" name="平行四边形 5"/>
          <p:cNvSpPr/>
          <p:nvPr/>
        </p:nvSpPr>
        <p:spPr>
          <a:xfrm>
            <a:off x="1015736" y="335766"/>
            <a:ext cx="2520156" cy="539750"/>
          </a:xfrm>
          <a:prstGeom prst="parallelogram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3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作者简介</a:t>
            </a:r>
            <a:endParaRPr lang="zh-CN" altLang="en-US" sz="30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内容占位符 2"/>
          <p:cNvSpPr>
            <a:spLocks noGrp="1"/>
          </p:cNvSpPr>
          <p:nvPr>
            <p:ph idx="4294967295"/>
          </p:nvPr>
        </p:nvSpPr>
        <p:spPr>
          <a:xfrm>
            <a:off x="600076" y="1306380"/>
            <a:ext cx="6381750" cy="5259388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+mn-ea"/>
              </a:rPr>
              <a:t>        《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+mn-ea"/>
              </a:rPr>
              <a:t>春夜喜雨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  <a:sym typeface="+mn-ea"/>
              </a:rPr>
              <a:t>》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这首诗写于唐肃宗上元二年（761）春。杜甫在经过一段时间的流离转徙的生活后，终因陕西旱灾而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来到四川成都定居，开始了在蜀中的一段较为安定的生活。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作此诗时，他已在成都草堂定居两年。</a:t>
            </a:r>
            <a:r>
              <a:rPr lang="zh-CN" altLang="en-US" sz="24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他亲自耕作，种菜养花，与农民交往，对春雨之情很深，因而写下了这首描写春夜降雨、润泽万物的美景诗作。</a:t>
            </a:r>
            <a:endParaRPr lang="zh-CN" altLang="en-US" sz="24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</a:endParaRPr>
          </a:p>
        </p:txBody>
      </p:sp>
      <p:sp>
        <p:nvSpPr>
          <p:cNvPr id="3" name="平行四边形 2"/>
          <p:cNvSpPr/>
          <p:nvPr/>
        </p:nvSpPr>
        <p:spPr>
          <a:xfrm>
            <a:off x="908579" y="435107"/>
            <a:ext cx="2460625" cy="541073"/>
          </a:xfrm>
          <a:prstGeom prst="parallelogram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写作背景</a:t>
            </a:r>
            <a:endParaRPr lang="zh-CN" altLang="en-US" sz="3000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424" y="397007"/>
            <a:ext cx="4206601" cy="26569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811" y="3613019"/>
            <a:ext cx="4278647" cy="2847974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6705601" y="2552753"/>
            <a:ext cx="5124122" cy="3222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  <a:cs typeface="微软雅黑" panose="020B0503020204020204" charset="-122"/>
              </a:rPr>
              <a:t>好雨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微软雅黑" panose="020B0503020204020204" charset="-122"/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微软雅黑" panose="020B0503020204020204" charset="-122"/>
              </a:rPr>
              <a:t>知</a:t>
            </a:r>
            <a:r>
              <a:rPr lang="en-US" altLang="zh-CN" sz="2800" b="1" dirty="0">
                <a:solidFill>
                  <a:srgbClr val="E03C36"/>
                </a:solidFill>
                <a:latin typeface="+mn-ea"/>
                <a:cs typeface="微软雅黑" panose="020B0503020204020204" charset="-122"/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微软雅黑" panose="020B0503020204020204" charset="-122"/>
              </a:rPr>
              <a:t>时节，当春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微软雅黑" panose="020B0503020204020204" charset="-122"/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微软雅黑" panose="020B0503020204020204" charset="-122"/>
              </a:rPr>
              <a:t>乃</a:t>
            </a:r>
            <a:r>
              <a:rPr lang="en-US" altLang="zh-CN" sz="2800" b="1" dirty="0">
                <a:solidFill>
                  <a:srgbClr val="E03C36"/>
                </a:solidFill>
                <a:latin typeface="+mn-ea"/>
                <a:cs typeface="微软雅黑" panose="020B0503020204020204" charset="-122"/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微软雅黑" panose="020B0503020204020204" charset="-122"/>
              </a:rPr>
              <a:t>发生。</a:t>
            </a:r>
            <a:endParaRPr lang="zh-CN" altLang="en-US" sz="2800" b="1" dirty="0">
              <a:solidFill>
                <a:schemeClr val="tx1"/>
              </a:solidFill>
              <a:latin typeface="+mn-ea"/>
              <a:cs typeface="微软雅黑" panose="020B0503020204020204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  <a:cs typeface="微软雅黑" panose="020B0503020204020204" charset="-122"/>
              </a:rPr>
              <a:t>随风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微软雅黑" panose="020B0503020204020204" charset="-122"/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微软雅黑" panose="020B0503020204020204" charset="-122"/>
              </a:rPr>
              <a:t>潜</a:t>
            </a:r>
            <a:r>
              <a:rPr lang="en-US" altLang="zh-CN" sz="2800" b="1" dirty="0">
                <a:solidFill>
                  <a:srgbClr val="E03C36"/>
                </a:solidFill>
                <a:latin typeface="+mn-ea"/>
                <a:cs typeface="微软雅黑" panose="020B0503020204020204" charset="-122"/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微软雅黑" panose="020B0503020204020204" charset="-122"/>
              </a:rPr>
              <a:t>入夜，润物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微软雅黑" panose="020B0503020204020204" charset="-122"/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微软雅黑" panose="020B0503020204020204" charset="-122"/>
              </a:rPr>
              <a:t>细</a:t>
            </a:r>
            <a:r>
              <a:rPr lang="en-US" altLang="zh-CN" sz="2800" b="1" dirty="0">
                <a:solidFill>
                  <a:srgbClr val="E03C36"/>
                </a:solidFill>
                <a:latin typeface="+mn-ea"/>
                <a:cs typeface="微软雅黑" panose="020B0503020204020204" charset="-122"/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微软雅黑" panose="020B0503020204020204" charset="-122"/>
              </a:rPr>
              <a:t>无声。</a:t>
            </a:r>
            <a:endParaRPr lang="zh-CN" altLang="en-US" sz="2800" b="1" dirty="0">
              <a:solidFill>
                <a:schemeClr val="tx1"/>
              </a:solidFill>
              <a:latin typeface="+mn-ea"/>
              <a:cs typeface="微软雅黑" panose="020B0503020204020204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  <a:cs typeface="微软雅黑" panose="020B0503020204020204" charset="-122"/>
              </a:rPr>
              <a:t>野径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微软雅黑" panose="020B0503020204020204" charset="-122"/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微软雅黑" panose="020B0503020204020204" charset="-122"/>
              </a:rPr>
              <a:t>云俱黑，江船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微软雅黑" panose="020B0503020204020204" charset="-122"/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微软雅黑" panose="020B0503020204020204" charset="-122"/>
              </a:rPr>
              <a:t>火独明。</a:t>
            </a:r>
            <a:endParaRPr lang="zh-CN" altLang="en-US" sz="2800" b="1" dirty="0">
              <a:solidFill>
                <a:schemeClr val="tx1"/>
              </a:solidFill>
              <a:latin typeface="+mn-ea"/>
              <a:cs typeface="微软雅黑" panose="020B0503020204020204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  <a:cs typeface="微软雅黑" panose="020B0503020204020204" charset="-122"/>
              </a:rPr>
              <a:t>晓看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微软雅黑" panose="020B0503020204020204" charset="-122"/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微软雅黑" panose="020B0503020204020204" charset="-122"/>
              </a:rPr>
              <a:t>红湿处，花重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微软雅黑" panose="020B0503020204020204" charset="-122"/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cs typeface="微软雅黑" panose="020B0503020204020204" charset="-122"/>
              </a:rPr>
              <a:t>锦官城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cs typeface="微软雅黑" panose="020B0503020204020204" charset="-122"/>
              </a:rPr>
              <a:t>。</a:t>
            </a:r>
            <a:endParaRPr lang="zh-CN" altLang="en-US" sz="2800" dirty="0">
              <a:solidFill>
                <a:srgbClr val="0000FF"/>
              </a:solidFill>
              <a:latin typeface="+mn-ea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endParaRPr lang="zh-CN" altLang="zh-CN" sz="2800" dirty="0">
              <a:solidFill>
                <a:srgbClr val="0000FF"/>
              </a:solidFill>
              <a:latin typeface="+mn-ea"/>
              <a:cs typeface="微软雅黑" panose="020B0503020204020204" charset="-122"/>
            </a:endParaRPr>
          </a:p>
        </p:txBody>
      </p:sp>
      <p:sp>
        <p:nvSpPr>
          <p:cNvPr id="3" name="Text Box 4"/>
          <p:cNvSpPr txBox="1"/>
          <p:nvPr/>
        </p:nvSpPr>
        <p:spPr>
          <a:xfrm>
            <a:off x="8246264" y="1683021"/>
            <a:ext cx="20427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+mn-ea"/>
                <a:cs typeface="微软雅黑" panose="020B0503020204020204" charset="-122"/>
                <a:sym typeface="+mn-ea"/>
              </a:rPr>
              <a:t>春夜</a:t>
            </a:r>
            <a:r>
              <a:rPr lang="en-US" altLang="zh-CN" sz="2800" b="1" dirty="0">
                <a:latin typeface="+mn-ea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2800" b="1" dirty="0">
                <a:latin typeface="+mn-ea"/>
                <a:cs typeface="微软雅黑" panose="020B0503020204020204" charset="-122"/>
                <a:sym typeface="+mn-ea"/>
              </a:rPr>
              <a:t>喜雨</a:t>
            </a:r>
            <a:endParaRPr lang="zh-CN" altLang="en-US" sz="2800" b="1" dirty="0">
              <a:latin typeface="+mn-ea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2278" y="2305685"/>
            <a:ext cx="4615180" cy="3265170"/>
          </a:xfrm>
          <a:prstGeom prst="round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962650" y="1637899"/>
            <a:ext cx="292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</a:rPr>
              <a:t>五言律诗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96585" y="2706122"/>
            <a:ext cx="12477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首联</a:t>
            </a:r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zh-CN" altLang="en-US" sz="2400" dirty="0">
                <a:solidFill>
                  <a:srgbClr val="FF0000"/>
                </a:solidFill>
              </a:rPr>
              <a:t>颔联</a:t>
            </a:r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zh-CN" altLang="en-US" sz="2400" dirty="0">
                <a:solidFill>
                  <a:srgbClr val="FF0000"/>
                </a:solidFill>
              </a:rPr>
              <a:t>颈联</a:t>
            </a:r>
            <a:endParaRPr lang="en-US" altLang="zh-CN" sz="2400" dirty="0">
              <a:solidFill>
                <a:srgbClr val="FF0000"/>
              </a:solidFill>
            </a:endParaRP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zh-CN" altLang="en-US" sz="2400" dirty="0">
                <a:solidFill>
                  <a:srgbClr val="FF0000"/>
                </a:solidFill>
              </a:rPr>
              <a:t>尾联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00712" y="750484"/>
            <a:ext cx="3705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70C0"/>
                </a:solidFill>
              </a:rPr>
              <a:t>读准字音和节奏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42375" y="3059668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  <a:latin typeface="Arial" panose="020B0604020202020204" pitchFamily="34" charset="0"/>
              </a:rPr>
              <a:t>qián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58300" y="4381500"/>
            <a:ext cx="96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E14236"/>
                </a:solidFill>
                <a:latin typeface="Pinyin Adjust" panose="02000500000000000000" pitchFamily="2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zhòng</a:t>
            </a:r>
            <a:endParaRPr lang="zh-CN" altLang="en-US" sz="24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581025" y="1404620"/>
            <a:ext cx="5115560" cy="61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accent5"/>
                </a:solidFill>
              </a:rPr>
              <a:t>潜水  潜伏   潜逃    潜力</a:t>
            </a:r>
            <a:endParaRPr lang="zh-CN" altLang="en-US" sz="2800" dirty="0">
              <a:solidFill>
                <a:schemeClr val="accent5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56015" y="3810177"/>
            <a:ext cx="7440084" cy="1310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dirty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“喜”字是作者通贯全诗的一种内心感情。</a:t>
            </a:r>
            <a:endParaRPr lang="zh-CN" altLang="en-US" sz="40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174876" y="1649412"/>
            <a:ext cx="8082139" cy="1676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4000" dirty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</a:rPr>
              <a:t>熟读全诗，</a:t>
            </a:r>
            <a:r>
              <a:rPr lang="en-US" altLang="zh-CN" sz="4000" dirty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</a:rPr>
              <a:t>春夜喜雨</a:t>
            </a:r>
            <a:r>
              <a:rPr lang="en-US" altLang="zh-CN" sz="4000" dirty="0"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CN" altLang="en-US" sz="4000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这四个字中</a:t>
            </a:r>
            <a:r>
              <a:rPr lang="zh-CN" altLang="en-US" sz="4000" dirty="0">
                <a:latin typeface="楷体" panose="02010609060101010101" charset="-122"/>
                <a:ea typeface="楷体" panose="02010609060101010101" charset="-122"/>
              </a:rPr>
              <a:t>哪一个字是这首诗的关键？</a:t>
            </a:r>
            <a:endParaRPr lang="zh-CN" altLang="en-US" sz="40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稻壳儿原创设计师：【ainippt】_6"/>
          <p:cNvSpPr/>
          <p:nvPr/>
        </p:nvSpPr>
        <p:spPr>
          <a:xfrm>
            <a:off x="1376679" y="2171065"/>
            <a:ext cx="9438005" cy="17348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529079" y="2054860"/>
            <a:ext cx="9438005" cy="18510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 algn="ctr">
              <a:lnSpc>
                <a:spcPct val="130000"/>
              </a:lnSpc>
            </a:pPr>
            <a:r>
              <a:rPr sz="88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诗人因何而喜</a:t>
            </a:r>
            <a:r>
              <a:rPr sz="88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?</a:t>
            </a:r>
            <a:endParaRPr sz="88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702732" y="1044350"/>
            <a:ext cx="4888305" cy="712003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1269" name="Text Box 5"/>
          <p:cNvSpPr txBox="1"/>
          <p:nvPr/>
        </p:nvSpPr>
        <p:spPr>
          <a:xfrm>
            <a:off x="2890259" y="1139377"/>
            <a:ext cx="470027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+mn-ea"/>
                <a:cs typeface="微软雅黑" panose="020B0503020204020204" charset="-122"/>
                <a:sym typeface="+mn-ea"/>
              </a:rPr>
              <a:t>好雨知时节，当春乃发生。</a:t>
            </a:r>
            <a:endParaRPr lang="zh-CN" altLang="en-US" sz="2800" b="1" dirty="0">
              <a:solidFill>
                <a:schemeClr val="bg1"/>
              </a:solidFill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11272" name="Text Box 8"/>
          <p:cNvSpPr txBox="1"/>
          <p:nvPr/>
        </p:nvSpPr>
        <p:spPr>
          <a:xfrm>
            <a:off x="2878455" y="2082941"/>
            <a:ext cx="8549640" cy="2011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知：明白，知道。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乃：就。</a:t>
            </a:r>
            <a:endParaRPr lang="en-US" altLang="zh-CN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发生：使植物萌发生长。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70114" y="4410374"/>
            <a:ext cx="9410356" cy="1371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诗意：好雨似乎领会人意，知道季节变化，正当春天万物生长时降临。</a:t>
            </a:r>
            <a:endParaRPr lang="zh-CN" altLang="en-US" sz="2800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699510" y="2775556"/>
            <a:ext cx="68199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4400" b="1" dirty="0">
                <a:solidFill>
                  <a:srgbClr val="E14236"/>
                </a:solidFill>
                <a:latin typeface="微软雅黑" panose="020B0503020204020204" charset="-122"/>
                <a:ea typeface="微软雅黑" panose="020B0503020204020204" charset="-122"/>
              </a:rPr>
              <a:t>知</a:t>
            </a:r>
            <a:endParaRPr lang="zh-CN" altLang="en-US" sz="4400" b="1" dirty="0">
              <a:solidFill>
                <a:srgbClr val="E1423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直接连接符 8"/>
          <p:cNvSpPr/>
          <p:nvPr/>
        </p:nvSpPr>
        <p:spPr>
          <a:xfrm>
            <a:off x="4381500" y="3149290"/>
            <a:ext cx="1295400" cy="0"/>
          </a:xfrm>
          <a:prstGeom prst="line">
            <a:avLst/>
          </a:prstGeom>
          <a:ln w="57150" cap="flat" cmpd="sng">
            <a:solidFill>
              <a:srgbClr val="0033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" name="文本框 12"/>
          <p:cNvSpPr txBox="1"/>
          <p:nvPr/>
        </p:nvSpPr>
        <p:spPr>
          <a:xfrm>
            <a:off x="5829300" y="2673040"/>
            <a:ext cx="5334000" cy="1371600"/>
          </a:xfrm>
          <a:prstGeom prst="rect">
            <a:avLst/>
          </a:prstGeom>
          <a:noFill/>
          <a:ln w="28575" cap="flat" cmpd="sng">
            <a:solidFill>
              <a:srgbClr val="E14236"/>
            </a:solidFill>
            <a:prstDash val="sysDot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拟人，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赋予春雨人的智慧和感情，他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善解人意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,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遂人心愿，应时而下。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-156681" y="1892080"/>
            <a:ext cx="5791200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 dirty="0">
                <a:solidFill>
                  <a:srgbClr val="E14236"/>
                </a:solidFill>
                <a:latin typeface="楷体" panose="02010609060101010101" charset="-122"/>
                <a:ea typeface="楷体" panose="02010609060101010101" charset="-122"/>
              </a:rPr>
              <a:t>赞美春雨知时的喜悦</a:t>
            </a:r>
            <a:endParaRPr lang="zh-CN" altLang="en-US" sz="2800" b="1" dirty="0">
              <a:solidFill>
                <a:srgbClr val="E14236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48857" y="868292"/>
            <a:ext cx="659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杜甫为什么夸雨是</a:t>
            </a:r>
            <a:r>
              <a:rPr lang="zh-CN" altLang="en-US" sz="4000" dirty="0">
                <a:solidFill>
                  <a:srgbClr val="FF0000"/>
                </a:solidFill>
              </a:rPr>
              <a:t>好</a:t>
            </a:r>
            <a:r>
              <a:rPr lang="zh-CN" altLang="en-US" sz="4000" dirty="0"/>
              <a:t>雨呢？</a:t>
            </a:r>
            <a:endParaRPr lang="zh-CN" altLang="en-US" sz="4000" dirty="0"/>
          </a:p>
        </p:txBody>
      </p:sp>
      <p:sp>
        <p:nvSpPr>
          <p:cNvPr id="16" name="圆角矩形 6"/>
          <p:cNvSpPr/>
          <p:nvPr/>
        </p:nvSpPr>
        <p:spPr>
          <a:xfrm>
            <a:off x="489510" y="827733"/>
            <a:ext cx="4888305" cy="712003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7" name="Text Box 5"/>
          <p:cNvSpPr txBox="1"/>
          <p:nvPr/>
        </p:nvSpPr>
        <p:spPr>
          <a:xfrm>
            <a:off x="803402" y="922125"/>
            <a:ext cx="470027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+mn-ea"/>
                <a:cs typeface="微软雅黑" panose="020B0503020204020204" charset="-122"/>
                <a:sym typeface="+mn-ea"/>
              </a:rPr>
              <a:t>好雨知时节，当春乃发生。</a:t>
            </a:r>
            <a:endParaRPr lang="zh-CN" altLang="en-US" sz="2800" b="1" dirty="0">
              <a:solidFill>
                <a:schemeClr val="bg1"/>
              </a:solidFill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5" name="箭头: 下 4"/>
          <p:cNvSpPr/>
          <p:nvPr/>
        </p:nvSpPr>
        <p:spPr>
          <a:xfrm>
            <a:off x="2590762" y="1576178"/>
            <a:ext cx="342900" cy="31590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105275" y="4651726"/>
            <a:ext cx="79533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春天是万物萌芽生长的季节，正需要下雨，雨就下起来了。它的确很“好”。</a:t>
            </a:r>
            <a:endParaRPr lang="zh-CN" altLang="en-US" sz="3200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1115" y="4290695"/>
            <a:ext cx="3947160" cy="232537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bldLvl="0" animBg="1"/>
      <p:bldP spid="15" grpId="0"/>
      <p:bldP spid="5" grpId="0" bldLvl="0" animBg="1"/>
      <p:bldP spid="4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楷体">
      <a:majorFont>
        <a:latin typeface="GB Pinyinok-B"/>
        <a:ea typeface="楷体"/>
        <a:cs typeface=""/>
      </a:majorFont>
      <a:minorFont>
        <a:latin typeface="GB Pinyinok-B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1959</Words>
  <Application>WPS 演示</Application>
  <PresentationFormat>自定义</PresentationFormat>
  <Paragraphs>198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Calibri</vt:lpstr>
      <vt:lpstr>新宋体</vt:lpstr>
      <vt:lpstr>黑体</vt:lpstr>
      <vt:lpstr>Calibri</vt:lpstr>
      <vt:lpstr>华文楷体</vt:lpstr>
      <vt:lpstr>Pinyin Adjust</vt:lpstr>
      <vt:lpstr>楷体</vt:lpstr>
      <vt:lpstr>Arial Unicode MS</vt:lpstr>
      <vt:lpstr>GB Pinyinok-B</vt:lpstr>
      <vt:lpstr>Segoe Print</vt:lpstr>
      <vt:lpstr>����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135</cp:revision>
  <dcterms:created xsi:type="dcterms:W3CDTF">2019-06-19T02:08:00Z</dcterms:created>
  <dcterms:modified xsi:type="dcterms:W3CDTF">2020-04-22T06:51:58Z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