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2" r:id="rId16"/>
    <p:sldId id="257" r:id="rId17"/>
  </p:sldIdLst>
  <p:sldSz cx="9144000" cy="5143500" type="screen16x9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E0EB"/>
    <a:srgbClr val="65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4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3"/>
            <a:ext cx="6858000" cy="179110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40"/>
            <a:ext cx="6858000" cy="124210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906"/>
            <a:ext cx="7886700" cy="43598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94"/>
            <a:ext cx="7886700" cy="21400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77"/>
            <a:ext cx="7886700" cy="112539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529"/>
            <a:ext cx="3886200" cy="326424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529"/>
            <a:ext cx="3886200" cy="326424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6"/>
            <a:ext cx="7886700" cy="99439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131"/>
            <a:ext cx="3655181" cy="61807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487"/>
            <a:ext cx="3655181" cy="26438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131"/>
            <a:ext cx="3673182" cy="61807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487"/>
            <a:ext cx="3673182" cy="26438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8"/>
            <a:ext cx="3124012" cy="120042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78"/>
            <a:ext cx="4629150" cy="405380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99"/>
            <a:ext cx="3124012" cy="285933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906"/>
            <a:ext cx="1971675" cy="435986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906"/>
            <a:ext cx="5800725" cy="435986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906"/>
            <a:ext cx="7886700" cy="994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529"/>
            <a:ext cx="7886700" cy="326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342"/>
            <a:ext cx="2057400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342"/>
            <a:ext cx="3086100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342"/>
            <a:ext cx="2057400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" y="-4948"/>
            <a:ext cx="9138920" cy="515366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145030" y="4568957"/>
            <a:ext cx="5174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语文 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 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部编版 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 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四年级下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31975" y="551180"/>
            <a:ext cx="60223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ln>
                  <a:solidFill>
                    <a:schemeClr val="tx1"/>
                  </a:solidFill>
                </a:ln>
                <a:latin typeface="微软雅黑" panose="020B0503020204020204" charset="-122"/>
                <a:ea typeface="微软雅黑" panose="020B0503020204020204" charset="-122"/>
              </a:rPr>
              <a:t>第七单元    口语交际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138170" y="2145665"/>
            <a:ext cx="2563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自我介绍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"/>
          <p:cNvPicPr>
            <a:picLocks noChangeAspect="1"/>
          </p:cNvPicPr>
          <p:nvPr/>
        </p:nvPicPr>
        <p:blipFill>
          <a:blip r:embed="rId2" cstate="print"/>
          <a:srcRect l="2322" t="3370" r="1898" b="7351"/>
          <a:stretch>
            <a:fillRect/>
          </a:stretch>
        </p:blipFill>
        <p:spPr>
          <a:xfrm>
            <a:off x="-7620" y="-5715"/>
            <a:ext cx="9158605" cy="51555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38480" y="1018222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28600"/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自我介绍的基本要求：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90650" y="2106930"/>
            <a:ext cx="51263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zh-CN" sz="3600" b="1">
                <a:solidFill>
                  <a:srgbClr val="FF0000"/>
                </a:solidFill>
                <a:cs typeface="方正书宋_GBK" charset="0"/>
              </a:rPr>
              <a:t>（</a:t>
            </a:r>
            <a:r>
              <a:rPr 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）内容：客观真实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71600" y="2938780"/>
            <a:ext cx="5177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/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）语言：简洁明白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0970" y="3794760"/>
            <a:ext cx="5076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/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）态度：落落大方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"/>
          <p:cNvPicPr>
            <a:picLocks noChangeAspect="1"/>
          </p:cNvPicPr>
          <p:nvPr/>
        </p:nvPicPr>
        <p:blipFill>
          <a:blip r:embed="rId2" cstate="print"/>
          <a:srcRect l="2322" t="3370" r="1898" b="7351"/>
          <a:stretch>
            <a:fillRect/>
          </a:stretch>
        </p:blipFill>
        <p:spPr>
          <a:xfrm>
            <a:off x="-7620" y="-5715"/>
            <a:ext cx="9158605" cy="51555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785495" y="837565"/>
            <a:ext cx="55797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自我介绍的基本原则：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0735" y="1673225"/>
            <a:ext cx="711073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两个不认识的人见面，都有一个自我介绍的问题，那么，谁该先做自我介绍呢？一个基本原则是：位低者先行。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"/>
          <p:cNvPicPr>
            <a:picLocks noChangeAspect="1"/>
          </p:cNvPicPr>
          <p:nvPr/>
        </p:nvPicPr>
        <p:blipFill>
          <a:blip r:embed="rId2" cstate="print"/>
          <a:srcRect l="2322" t="3370" r="1898" b="7351"/>
          <a:stretch>
            <a:fillRect/>
          </a:stretch>
        </p:blipFill>
        <p:spPr>
          <a:xfrm>
            <a:off x="-15240" y="-13335"/>
            <a:ext cx="9158605" cy="51555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64870" y="869632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自我介绍的基本原则：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38250" y="1725295"/>
            <a:ext cx="55003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）主人向客人先介绍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0475" y="2464435"/>
            <a:ext cx="55238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（2）晚辈向长辈先介绍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3015" y="3221355"/>
            <a:ext cx="55556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（3）下级向上级先介绍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61745" y="3964940"/>
            <a:ext cx="53486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（4）男士向女士先介绍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"/>
          <p:cNvPicPr>
            <a:picLocks noChangeAspect="1"/>
          </p:cNvPicPr>
          <p:nvPr/>
        </p:nvPicPr>
        <p:blipFill>
          <a:blip r:embed="rId2" cstate="print"/>
          <a:srcRect l="2322" t="3370" r="1898" b="7351"/>
          <a:stretch>
            <a:fillRect/>
          </a:stretch>
        </p:blipFill>
        <p:spPr>
          <a:xfrm>
            <a:off x="-6985" y="-5715"/>
            <a:ext cx="9158605" cy="51555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262630" y="213360"/>
            <a:ext cx="23888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4000" b="1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学习提高</a:t>
            </a:r>
            <a:endParaRPr lang="zh-CN" altLang="en-US" sz="3600" b="1">
              <a:solidFill>
                <a:srgbClr val="FF00FF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6750" y="1139507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自我介绍的最佳效果是：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55420" y="1918017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29235"/>
            <a:r>
              <a:rPr 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．要对对方有所了解。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5420" y="2593340"/>
            <a:ext cx="40798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9235"/>
            <a:r>
              <a:rPr 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．要确认时机。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55420" y="3245167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29235"/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3．要讲究态度。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84020" y="3870960"/>
            <a:ext cx="3515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4．要掌握时间。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"/>
          <p:cNvPicPr>
            <a:picLocks noChangeAspect="1"/>
          </p:cNvPicPr>
          <p:nvPr/>
        </p:nvPicPr>
        <p:blipFill>
          <a:blip r:embed="rId2" cstate="print"/>
          <a:srcRect l="2322" t="3370" r="1898" b="7351"/>
          <a:stretch>
            <a:fillRect/>
          </a:stretch>
        </p:blipFill>
        <p:spPr>
          <a:xfrm>
            <a:off x="-7620" y="-5715"/>
            <a:ext cx="9158605" cy="51555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78250" y="115570"/>
            <a:ext cx="1588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小 结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683260" y="1364615"/>
            <a:ext cx="788860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1143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得体的介绍，就像一座无形的桥，让互不相识的你我他，轻盈地跨越陌生的鸿沟，愉快地靠近对方。本节课大家热情参与，收获颇丰，学会自我介绍，你口语交际的天空一定会更广、更蓝！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"/>
          <p:cNvPicPr>
            <a:picLocks noChangeAspect="1"/>
          </p:cNvPicPr>
          <p:nvPr/>
        </p:nvPicPr>
        <p:blipFill>
          <a:blip r:embed="rId2" cstate="print"/>
          <a:srcRect l="2322" t="3370" r="1898" b="7351"/>
          <a:stretch>
            <a:fillRect/>
          </a:stretch>
        </p:blipFill>
        <p:spPr>
          <a:xfrm>
            <a:off x="-15240" y="-13335"/>
            <a:ext cx="9158605" cy="51555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42690" y="115570"/>
            <a:ext cx="1658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 </a:t>
            </a:r>
            <a:r>
              <a:rPr lang="zh-CN" altLang="en-US" sz="4000" b="1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作 业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294765" y="1972945"/>
            <a:ext cx="681736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1143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每人设计并制作一张“我的名片”，在班内交流展示。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" y="-4948"/>
            <a:ext cx="9138920" cy="51536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36800" y="1086378"/>
            <a:ext cx="52292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  </a:t>
            </a:r>
            <a:r>
              <a:rPr lang="zh-CN" alt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谢谢观看</a:t>
            </a:r>
            <a:endParaRPr lang="zh-CN" alt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方正行楷简体" panose="02010601030101010101" charset="-122"/>
              <a:ea typeface="方正行楷简体" panose="02010601030101010101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"/>
          <p:cNvPicPr>
            <a:picLocks noChangeAspect="1"/>
          </p:cNvPicPr>
          <p:nvPr/>
        </p:nvPicPr>
        <p:blipFill>
          <a:blip r:embed="rId2" cstate="print"/>
          <a:srcRect l="2322" t="3370" r="1898" b="7351"/>
          <a:stretch>
            <a:fillRect/>
          </a:stretch>
        </p:blipFill>
        <p:spPr>
          <a:xfrm>
            <a:off x="-15240" y="-13335"/>
            <a:ext cx="9158605" cy="51555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766445" y="1188720"/>
            <a:ext cx="75946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4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4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有位作家曾说过：</a:t>
            </a:r>
            <a:r>
              <a:rPr lang="en-US" sz="4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4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在广瀚的宇宙中，只有一个你，以前不曾出现，以后也不会重复，你绝对是唯一的、独特的。</a:t>
            </a:r>
            <a:r>
              <a:rPr lang="en-US" sz="4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en-US" sz="40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"/>
          <p:cNvPicPr>
            <a:picLocks noChangeAspect="1"/>
          </p:cNvPicPr>
          <p:nvPr/>
        </p:nvPicPr>
        <p:blipFill>
          <a:blip r:embed="rId2" cstate="print"/>
          <a:srcRect l="2322" t="3370" r="1898" b="7351"/>
          <a:stretch>
            <a:fillRect/>
          </a:stretch>
        </p:blipFill>
        <p:spPr>
          <a:xfrm>
            <a:off x="-15240" y="-13335"/>
            <a:ext cx="9158605" cy="51555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19125" y="1418590"/>
            <a:ext cx="732599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每个小组每组推荐一名同学上台做</a:t>
            </a:r>
            <a:r>
              <a:rPr 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分钟自我介绍。其他同学认真聆听并思考：这几位同学的自我介绍各有什么特点。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"/>
          <p:cNvPicPr>
            <a:picLocks noChangeAspect="1"/>
          </p:cNvPicPr>
          <p:nvPr/>
        </p:nvPicPr>
        <p:blipFill>
          <a:blip r:embed="rId2" cstate="print"/>
          <a:srcRect l="2322" t="3370" r="1898" b="7351"/>
          <a:stretch>
            <a:fillRect/>
          </a:stretch>
        </p:blipFill>
        <p:spPr>
          <a:xfrm>
            <a:off x="-7620" y="-5715"/>
            <a:ext cx="9158605" cy="51555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57245" y="52705"/>
            <a:ext cx="2428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明确要求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6305" y="1418590"/>
            <a:ext cx="75399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和别人初次见面，转学到新学校，应聘校报记者……我们常常需要向别人作自我介绍。面对不同的情况，自我介绍也应该有所不同。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"/>
          <p:cNvPicPr>
            <a:picLocks noChangeAspect="1"/>
          </p:cNvPicPr>
          <p:nvPr/>
        </p:nvPicPr>
        <p:blipFill>
          <a:blip r:embed="rId2" cstate="print"/>
          <a:srcRect l="2322" t="3370" r="1898" b="7351"/>
          <a:stretch>
            <a:fillRect/>
          </a:stretch>
        </p:blipFill>
        <p:spPr>
          <a:xfrm>
            <a:off x="-15240" y="-13335"/>
            <a:ext cx="9158605" cy="51555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00785" y="608330"/>
            <a:ext cx="67265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选择或创设一个情境，试着作自我介绍。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00785" y="2449830"/>
            <a:ext cx="69405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介绍前，想一想是要向谁介绍自己，介绍自己的目的是什么，介绍时需要注意些什么。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"/>
          <p:cNvPicPr>
            <a:picLocks noChangeAspect="1"/>
          </p:cNvPicPr>
          <p:nvPr/>
        </p:nvPicPr>
        <p:blipFill>
          <a:blip r:embed="rId2" cstate="print"/>
          <a:srcRect l="2322" t="3370" r="1898" b="7351"/>
          <a:stretch>
            <a:fillRect/>
          </a:stretch>
        </p:blipFill>
        <p:spPr>
          <a:xfrm>
            <a:off x="-7620" y="-13335"/>
            <a:ext cx="9158605" cy="51555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83515" y="1721485"/>
            <a:ext cx="360299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刚刚转学到另一所学校，老师让你向全班同学作自我介绍。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6060" y="930910"/>
            <a:ext cx="5040630" cy="421132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"/>
          <p:cNvPicPr>
            <a:picLocks noChangeAspect="1"/>
          </p:cNvPicPr>
          <p:nvPr/>
        </p:nvPicPr>
        <p:blipFill>
          <a:blip r:embed="rId2" cstate="print"/>
          <a:srcRect l="2322" t="3370" r="1898" b="7351"/>
          <a:stretch>
            <a:fillRect/>
          </a:stretch>
        </p:blipFill>
        <p:spPr>
          <a:xfrm>
            <a:off x="-15240" y="-13335"/>
            <a:ext cx="9158605" cy="51555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47675" y="1798955"/>
            <a:ext cx="326199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应聘校报记者，负责人让你介绍一下自己。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9395" y="935355"/>
            <a:ext cx="5027295" cy="420687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"/>
          <p:cNvPicPr>
            <a:picLocks noChangeAspect="1"/>
          </p:cNvPicPr>
          <p:nvPr/>
        </p:nvPicPr>
        <p:blipFill>
          <a:blip r:embed="rId2" cstate="print"/>
          <a:srcRect l="2322" t="3370" r="1898" b="7351"/>
          <a:stretch>
            <a:fillRect/>
          </a:stretch>
        </p:blipFill>
        <p:spPr>
          <a:xfrm>
            <a:off x="-15240" y="-13335"/>
            <a:ext cx="9158605" cy="51555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734060" y="1133475"/>
            <a:ext cx="310515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报名参加电视台“我是小歌手”节目，导演让你作自我介绍。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9100" y="1007110"/>
            <a:ext cx="4885690" cy="411416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"/>
          <p:cNvPicPr>
            <a:picLocks noChangeAspect="1"/>
          </p:cNvPicPr>
          <p:nvPr/>
        </p:nvPicPr>
        <p:blipFill>
          <a:blip r:embed="rId2" cstate="print"/>
          <a:srcRect l="2322" t="3370" r="1898" b="7351"/>
          <a:stretch>
            <a:fillRect/>
          </a:stretch>
        </p:blipFill>
        <p:spPr>
          <a:xfrm>
            <a:off x="-7620" y="-5715"/>
            <a:ext cx="9158605" cy="51555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89230" y="1208405"/>
            <a:ext cx="376047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去家门口的车站接一位不认识的客人，你需要先在电话里介绍自己，接站时让他能够认出你。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9700" y="903605"/>
            <a:ext cx="5134610" cy="417639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PresentationFormat>全屏显示(16:9)</PresentationFormat>
  <Paragraphs>35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方正行楷简体</vt:lpstr>
      <vt:lpstr>楷体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2020-01-27T11:49:18Z</dcterms:created>
  <dcterms:modified xsi:type="dcterms:W3CDTF">2020-04-08T00:02:55Z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