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65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16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3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4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5830" algn="l" defTabSz="91433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2994" algn="l" defTabSz="91433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160" algn="l" defTabSz="91433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327" algn="l" defTabSz="91433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>
          <p15:clr>
            <a:srgbClr val="A4A3A4"/>
          </p15:clr>
        </p15:guide>
        <p15:guide id="2" pos="3774">
          <p15:clr>
            <a:srgbClr val="A4A3A4"/>
          </p15:clr>
        </p15:guide>
        <p15:guide id="3" pos="37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124"/>
    <a:srgbClr val="EF7509"/>
    <a:srgbClr val="8CC5B1"/>
    <a:srgbClr val="202E4A"/>
    <a:srgbClr val="68BC9E"/>
    <a:srgbClr val="FEFEFE"/>
    <a:srgbClr val="009459"/>
    <a:srgbClr val="008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76" autoAdjust="0"/>
  </p:normalViewPr>
  <p:slideViewPr>
    <p:cSldViewPr snapToGrid="0">
      <p:cViewPr varScale="1">
        <p:scale>
          <a:sx n="108" d="100"/>
          <a:sy n="108" d="100"/>
        </p:scale>
        <p:origin x="654" y="138"/>
      </p:cViewPr>
      <p:guideLst>
        <p:guide orient="horz" pos="2131"/>
        <p:guide pos="3774"/>
        <p:guide pos="37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 smtClean="0"/>
            </a:lvl1pPr>
          </a:lstStyle>
          <a:p>
            <a:pPr>
              <a:defRPr/>
            </a:pPr>
            <a:fld id="{D543A00C-3F11-4A40-86CE-7E4E2AB2B3B8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275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备注占位符 2"/>
          <p:cNvSpPr>
            <a:spLocks noGrp="1" noChangeArrowheads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None/>
            </a:pPr>
            <a:fld id="{1B4394CB-180C-4EC1-B538-D5A77941C22B}" type="slidenum">
              <a:rPr lang="zh-CN" altLang="en-US"/>
              <a:pPr>
                <a:buFontTx/>
                <a:buNone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58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或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7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8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3407">
            <a:off x="224632" y="651669"/>
            <a:ext cx="10652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3407" flipH="1">
            <a:off x="10833100" y="5175251"/>
            <a:ext cx="1271587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38" y="4546600"/>
            <a:ext cx="4752976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90340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1" y="3429000"/>
            <a:ext cx="5562600" cy="326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形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17" y="-122766"/>
            <a:ext cx="1022351" cy="190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7"/>
          <p:cNvGrpSpPr>
            <a:grpSpLocks/>
          </p:cNvGrpSpPr>
          <p:nvPr/>
        </p:nvGrpSpPr>
        <p:grpSpPr bwMode="auto">
          <a:xfrm flipH="1">
            <a:off x="-14817" y="4720168"/>
            <a:ext cx="1693335" cy="2137833"/>
            <a:chOff x="219528" y="1336536"/>
            <a:chExt cx="3628572" cy="4580509"/>
          </a:xfrm>
        </p:grpSpPr>
        <p:pic>
          <p:nvPicPr>
            <p:cNvPr id="5" name="图形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614" y="1336536"/>
              <a:ext cx="1509486" cy="4580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形 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28" y="3781732"/>
              <a:ext cx="3628571" cy="1902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739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3407">
            <a:off x="153194" y="431007"/>
            <a:ext cx="80803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3407" flipH="1">
            <a:off x="11256962" y="5745163"/>
            <a:ext cx="7651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69140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5060" cy="9797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258" y="5767276"/>
            <a:ext cx="1397661" cy="109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0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pc-2\&#31508;&#39034;&#23383;&#24211;\&#21330;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/>
          <p:cNvSpPr txBox="1"/>
          <p:nvPr/>
        </p:nvSpPr>
        <p:spPr>
          <a:xfrm>
            <a:off x="3679633" y="2883563"/>
            <a:ext cx="5038725" cy="750369"/>
          </a:xfrm>
          <a:prstGeom prst="rect">
            <a:avLst/>
          </a:prstGeom>
          <a:noFill/>
          <a:ln w="9525">
            <a:noFill/>
          </a:ln>
        </p:spPr>
        <p:txBody>
          <a:bodyPr lIns="72553" tIns="36276" rIns="72553" bIns="36276">
            <a:spAutoFit/>
          </a:bodyPr>
          <a:lstStyle/>
          <a:p>
            <a:pPr algn="ctr"/>
            <a:r>
              <a:rPr lang="zh-CN" altLang="en-US" sz="4400" noProof="1">
                <a:latin typeface="楷体" panose="02010609060101010101" pitchFamily="49" charset="-122"/>
                <a:ea typeface="楷体" panose="02010609060101010101" pitchFamily="49" charset="-122"/>
              </a:rPr>
              <a:t>铁杵成针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45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图片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34" y="1"/>
            <a:ext cx="9033933" cy="30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矩形 5"/>
          <p:cNvSpPr>
            <a:spLocks noChangeArrowheads="1"/>
          </p:cNvSpPr>
          <p:nvPr/>
        </p:nvSpPr>
        <p:spPr bwMode="auto">
          <a:xfrm>
            <a:off x="2550584" y="745067"/>
            <a:ext cx="7169149" cy="166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    过是溪，逢老媪方磨铁杵。问之，曰：</a:t>
            </a: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欲作针。</a:t>
            </a: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</a:p>
        </p:txBody>
      </p:sp>
      <p:sp>
        <p:nvSpPr>
          <p:cNvPr id="7" name="矩形 6"/>
          <p:cNvSpPr/>
          <p:nvPr/>
        </p:nvSpPr>
        <p:spPr>
          <a:xfrm>
            <a:off x="999067" y="3043767"/>
            <a:ext cx="10272184" cy="3244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    在经过这条小溪的时候，他碰到一位老婆婆正在磨铁棒。李白感到很奇怪，就问：</a:t>
            </a: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老婆婆，你为什么磨铁杵呀？</a:t>
            </a: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老婆婆说。</a:t>
            </a: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我想做一根针。</a:t>
            </a: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640667" y="745067"/>
            <a:ext cx="711200" cy="88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过</a:t>
            </a:r>
            <a:endParaRPr lang="en-US" altLang="zh-CN" sz="4267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816601" y="742952"/>
            <a:ext cx="2046817" cy="88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逢老媪</a:t>
            </a:r>
            <a:endParaRPr lang="en-US" altLang="zh-CN" sz="4267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270501" y="1524000"/>
            <a:ext cx="776817" cy="88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曰</a:t>
            </a:r>
            <a:endParaRPr lang="en-US" altLang="zh-CN" sz="4267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638551" y="1524000"/>
            <a:ext cx="776816" cy="88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</a:t>
            </a:r>
            <a:endParaRPr lang="en-US" altLang="zh-CN" sz="4267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415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98034" y="1143001"/>
            <a:ext cx="5183717" cy="8803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585" indent="-609585">
              <a:lnSpc>
                <a:spcPct val="12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理解“</a:t>
            </a:r>
            <a:r>
              <a:rPr lang="zh-CN" altLang="en-US" sz="4267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过是溪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”。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98034" y="2084918"/>
            <a:ext cx="9795933" cy="20623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585" indent="-609585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“过”，组词：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585" indent="-609585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李白经过哪条小溪？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920318" y="2180168"/>
            <a:ext cx="4804833" cy="88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路过、经过、跃过</a:t>
            </a:r>
            <a:endParaRPr lang="en-US" altLang="zh-CN" sz="4267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366669" y="4147277"/>
            <a:ext cx="9627298" cy="166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    第一句的“</a:t>
            </a:r>
            <a:r>
              <a:rPr lang="zh-CN" altLang="en-US" sz="4267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磨针溪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”，这里用“是溪”代替。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38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98034" y="590552"/>
            <a:ext cx="5183717" cy="8803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585" indent="-609585">
              <a:lnSpc>
                <a:spcPct val="12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理解“</a:t>
            </a:r>
            <a:r>
              <a:rPr lang="zh-CN" altLang="en-US" sz="4267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问之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”。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98034" y="1604434"/>
            <a:ext cx="9795933" cy="8803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585" indent="-609585">
              <a:lnSpc>
                <a:spcPct val="12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谁问？问什么？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1974851" y="3363385"/>
            <a:ext cx="8242300" cy="2273300"/>
            <a:chOff x="1481137" y="2632441"/>
            <a:chExt cx="6181725" cy="1704975"/>
          </a:xfrm>
        </p:grpSpPr>
        <p:pic>
          <p:nvPicPr>
            <p:cNvPr id="55300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137" y="2632441"/>
              <a:ext cx="6181725" cy="170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2055812" y="3291253"/>
              <a:ext cx="5032375" cy="6602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4267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一个“之”字就是一句话！</a:t>
              </a:r>
              <a:endPara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6325" name="矩形 4"/>
          <p:cNvSpPr>
            <a:spLocks noChangeArrowheads="1"/>
          </p:cNvSpPr>
          <p:nvPr/>
        </p:nvSpPr>
        <p:spPr bwMode="auto">
          <a:xfrm>
            <a:off x="1353854" y="2484740"/>
            <a:ext cx="9798049" cy="107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李白问，问老媪</a:t>
            </a: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你为什么磨铁杵呀？</a:t>
            </a: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13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图片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85" y="260352"/>
            <a:ext cx="7200900" cy="180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矩形 5"/>
          <p:cNvSpPr>
            <a:spLocks noChangeArrowheads="1"/>
          </p:cNvSpPr>
          <p:nvPr/>
        </p:nvSpPr>
        <p:spPr bwMode="auto">
          <a:xfrm>
            <a:off x="3203575" y="724015"/>
            <a:ext cx="5784851" cy="88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太白感其意，还卒业。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79603" y="2255465"/>
            <a:ext cx="6232796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试着说说这句话的意思。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344085" y="3191934"/>
            <a:ext cx="9503833" cy="23516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    李白听了，被老奶奶的意志感动了，于是他重新回到山中，继续学习，直到完成学业。</a:t>
            </a:r>
          </a:p>
        </p:txBody>
      </p:sp>
    </p:spTree>
    <p:extLst>
      <p:ext uri="{BB962C8B-B14F-4D97-AF65-F5344CB8AC3E}">
        <p14:creationId xmlns:p14="http://schemas.microsoft.com/office/powerpoint/2010/main" val="317150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1"/>
          <p:cNvSpPr>
            <a:spLocks noChangeArrowheads="1"/>
          </p:cNvSpPr>
          <p:nvPr/>
        </p:nvSpPr>
        <p:spPr bwMode="auto">
          <a:xfrm>
            <a:off x="1312242" y="1411817"/>
            <a:ext cx="9519882" cy="324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    磨针溪，在象耳山下。世传李太白读书山中，未成，弃去。过是溪，逢老媪方磨铁杵。问之，曰：</a:t>
            </a: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欲作针。</a:t>
            </a: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太白感其意，还卒业。</a:t>
            </a:r>
          </a:p>
        </p:txBody>
      </p:sp>
      <p:sp>
        <p:nvSpPr>
          <p:cNvPr id="3" name="矩形 2"/>
          <p:cNvSpPr/>
          <p:nvPr/>
        </p:nvSpPr>
        <p:spPr>
          <a:xfrm>
            <a:off x="814917" y="165100"/>
            <a:ext cx="2783416" cy="8610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概括内容</a:t>
            </a:r>
          </a:p>
        </p:txBody>
      </p:sp>
      <p:sp>
        <p:nvSpPr>
          <p:cNvPr id="4" name="矩形 3"/>
          <p:cNvSpPr/>
          <p:nvPr/>
        </p:nvSpPr>
        <p:spPr>
          <a:xfrm>
            <a:off x="3230700" y="4775200"/>
            <a:ext cx="5682966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简要说说故事的内容。</a:t>
            </a:r>
          </a:p>
        </p:txBody>
      </p:sp>
    </p:spTree>
    <p:extLst>
      <p:ext uri="{BB962C8B-B14F-4D97-AF65-F5344CB8AC3E}">
        <p14:creationId xmlns:p14="http://schemas.microsoft.com/office/powerpoint/2010/main" val="2621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矩形 1"/>
          <p:cNvSpPr>
            <a:spLocks noChangeArrowheads="1"/>
          </p:cNvSpPr>
          <p:nvPr/>
        </p:nvSpPr>
        <p:spPr bwMode="auto">
          <a:xfrm>
            <a:off x="2735925" y="3271063"/>
            <a:ext cx="6722533" cy="24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Tx/>
              <a:buAutoNum type="circleNumDbPlain"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世传李太白读书山中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buFontTx/>
              <a:buAutoNum type="circleNumDbPlain"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世传李太白山中读书</a:t>
            </a:r>
          </a:p>
          <a:p>
            <a:pPr>
              <a:lnSpc>
                <a:spcPct val="120000"/>
              </a:lnSpc>
              <a:buFontTx/>
              <a:buAutoNum type="circleNumDbPlain"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世传李太白在山中读书</a:t>
            </a:r>
          </a:p>
        </p:txBody>
      </p:sp>
      <p:sp>
        <p:nvSpPr>
          <p:cNvPr id="3" name="矩形 2"/>
          <p:cNvSpPr/>
          <p:nvPr/>
        </p:nvSpPr>
        <p:spPr>
          <a:xfrm>
            <a:off x="719668" y="165100"/>
            <a:ext cx="2783417" cy="8610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品词析句</a:t>
            </a:r>
          </a:p>
        </p:txBody>
      </p:sp>
      <p:sp>
        <p:nvSpPr>
          <p:cNvPr id="5" name="矩形 4"/>
          <p:cNvSpPr/>
          <p:nvPr/>
        </p:nvSpPr>
        <p:spPr>
          <a:xfrm>
            <a:off x="1080907" y="1305572"/>
            <a:ext cx="10032570" cy="1668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    自由读下面三句话，想一想：它们的意思相同吗？表达的顺序有什么变化？</a:t>
            </a:r>
          </a:p>
        </p:txBody>
      </p:sp>
    </p:spTree>
    <p:extLst>
      <p:ext uri="{BB962C8B-B14F-4D97-AF65-F5344CB8AC3E}">
        <p14:creationId xmlns:p14="http://schemas.microsoft.com/office/powerpoint/2010/main" val="250478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图片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64" y="0"/>
            <a:ext cx="8420100" cy="319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矩形 2"/>
          <p:cNvSpPr>
            <a:spLocks noChangeArrowheads="1"/>
          </p:cNvSpPr>
          <p:nvPr/>
        </p:nvSpPr>
        <p:spPr bwMode="auto">
          <a:xfrm>
            <a:off x="2926291" y="446617"/>
            <a:ext cx="6720417" cy="24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Tx/>
              <a:buAutoNum type="circleNumDbPlain"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世传李太白读书山中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buFontTx/>
              <a:buAutoNum type="circleNumDbPlain"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世传李太白山中读书</a:t>
            </a:r>
          </a:p>
          <a:p>
            <a:pPr>
              <a:lnSpc>
                <a:spcPct val="120000"/>
              </a:lnSpc>
              <a:buFontTx/>
              <a:buAutoNum type="circleNumDbPlain"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世传李太白在山中读书</a:t>
            </a:r>
          </a:p>
        </p:txBody>
      </p:sp>
      <p:sp>
        <p:nvSpPr>
          <p:cNvPr id="4" name="矩形 3"/>
          <p:cNvSpPr/>
          <p:nvPr/>
        </p:nvSpPr>
        <p:spPr>
          <a:xfrm>
            <a:off x="766232" y="3198284"/>
            <a:ext cx="11040533" cy="3244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    意思相同，可是</a:t>
            </a:r>
            <a:r>
              <a:rPr lang="zh-CN" altLang="en-US" sz="4267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表达的顺序不一样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，第一句强调的是“</a:t>
            </a:r>
            <a:r>
              <a:rPr lang="zh-CN" altLang="en-US" sz="4267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山中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”，第二句强调的是“</a:t>
            </a:r>
            <a:r>
              <a:rPr lang="zh-CN" altLang="en-US" sz="4267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读书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”，第三句多了一个字，是现在的说法，是白话文，语言不简洁了。</a:t>
            </a:r>
          </a:p>
        </p:txBody>
      </p:sp>
    </p:spTree>
    <p:extLst>
      <p:ext uri="{BB962C8B-B14F-4D97-AF65-F5344CB8AC3E}">
        <p14:creationId xmlns:p14="http://schemas.microsoft.com/office/powerpoint/2010/main" val="2416451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组合 1"/>
          <p:cNvGrpSpPr>
            <a:grpSpLocks/>
          </p:cNvGrpSpPr>
          <p:nvPr/>
        </p:nvGrpSpPr>
        <p:grpSpPr bwMode="auto">
          <a:xfrm>
            <a:off x="3907367" y="819151"/>
            <a:ext cx="4237567" cy="1608666"/>
            <a:chOff x="2929776" y="483518"/>
            <a:chExt cx="3179348" cy="1207641"/>
          </a:xfrm>
        </p:grpSpPr>
        <p:pic>
          <p:nvPicPr>
            <p:cNvPr id="60418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776" y="483518"/>
              <a:ext cx="3179348" cy="120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19" name="矩形 5"/>
            <p:cNvSpPr>
              <a:spLocks noChangeArrowheads="1"/>
            </p:cNvSpPr>
            <p:nvPr/>
          </p:nvSpPr>
          <p:spPr bwMode="auto">
            <a:xfrm>
              <a:off x="3298825" y="742776"/>
              <a:ext cx="2544763" cy="660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267" b="1">
                  <a:latin typeface="楷体" panose="02010609060101010101" pitchFamily="49" charset="-122"/>
                  <a:ea typeface="楷体" panose="02010609060101010101" pitchFamily="49" charset="-122"/>
                </a:rPr>
                <a:t>未成，弃去。</a:t>
              </a:r>
              <a:endParaRPr lang="en-US" altLang="zh-CN" sz="4267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944226" y="2584792"/>
            <a:ext cx="10301816" cy="8803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分别用“成、弃”组词，你们发现了什么？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32101" y="3754967"/>
            <a:ext cx="3856567" cy="16682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4267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267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成”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，完成；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4267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267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弃”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，放弃。</a:t>
            </a:r>
          </a:p>
        </p:txBody>
      </p:sp>
      <p:sp>
        <p:nvSpPr>
          <p:cNvPr id="11" name="右大括号 10"/>
          <p:cNvSpPr/>
          <p:nvPr/>
        </p:nvSpPr>
        <p:spPr>
          <a:xfrm>
            <a:off x="6688667" y="3754967"/>
            <a:ext cx="577851" cy="1593851"/>
          </a:xfrm>
          <a:prstGeom prst="rightBrace">
            <a:avLst>
              <a:gd name="adj1" fmla="val 3959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247467" y="4055534"/>
            <a:ext cx="2023533" cy="8803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反义词</a:t>
            </a:r>
          </a:p>
        </p:txBody>
      </p:sp>
    </p:spTree>
    <p:extLst>
      <p:ext uri="{BB962C8B-B14F-4D97-AF65-F5344CB8AC3E}">
        <p14:creationId xmlns:p14="http://schemas.microsoft.com/office/powerpoint/2010/main" val="224422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图片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768352"/>
            <a:ext cx="8417984" cy="180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564342" y="2869256"/>
            <a:ext cx="7150100" cy="88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之”指的是问谁？问什么？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443" name="矩形 6"/>
          <p:cNvSpPr>
            <a:spLocks noChangeArrowheads="1"/>
          </p:cNvSpPr>
          <p:nvPr/>
        </p:nvSpPr>
        <p:spPr bwMode="auto">
          <a:xfrm>
            <a:off x="3119967" y="1212852"/>
            <a:ext cx="6157384" cy="88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问之，曰：</a:t>
            </a: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欲作针。</a:t>
            </a: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33425" y="4042833"/>
            <a:ext cx="10811933" cy="166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    李太白问老婆婆：</a:t>
            </a: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你磨铁杵做什么？</a:t>
            </a: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老婆婆回答说：</a:t>
            </a: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想把它磨成针。</a:t>
            </a: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39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矩形 1"/>
          <p:cNvSpPr>
            <a:spLocks noChangeArrowheads="1"/>
          </p:cNvSpPr>
          <p:nvPr/>
        </p:nvSpPr>
        <p:spPr bwMode="auto">
          <a:xfrm>
            <a:off x="3022600" y="1377951"/>
            <a:ext cx="8544984" cy="156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    联系文中语句，观察“曰”字的字形，说说“曰”的意思。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022600" y="3062818"/>
            <a:ext cx="8544984" cy="24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    外框是个口字，里面一横代表舌头，表示舌头在动、在说话。所以“曰”就是说的意思。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2467" name="组合 4"/>
          <p:cNvGrpSpPr>
            <a:grpSpLocks/>
          </p:cNvGrpSpPr>
          <p:nvPr/>
        </p:nvGrpSpPr>
        <p:grpSpPr bwMode="auto">
          <a:xfrm>
            <a:off x="814917" y="2230967"/>
            <a:ext cx="1521883" cy="1663700"/>
            <a:chOff x="1497050" y="1734605"/>
            <a:chExt cx="836613" cy="936577"/>
          </a:xfrm>
        </p:grpSpPr>
        <p:grpSp>
          <p:nvGrpSpPr>
            <p:cNvPr id="62468" name="组合 7"/>
            <p:cNvGrpSpPr>
              <a:grpSpLocks/>
            </p:cNvGrpSpPr>
            <p:nvPr/>
          </p:nvGrpSpPr>
          <p:grpSpPr bwMode="auto">
            <a:xfrm>
              <a:off x="1497050" y="1820282"/>
              <a:ext cx="836613" cy="850900"/>
              <a:chOff x="2437" y="2032"/>
              <a:chExt cx="1244" cy="1264"/>
            </a:xfrm>
          </p:grpSpPr>
          <p:sp>
            <p:nvSpPr>
              <p:cNvPr id="62469" name="矩形 1"/>
              <p:cNvSpPr>
                <a:spLocks noChangeArrowheads="1"/>
              </p:cNvSpPr>
              <p:nvPr/>
            </p:nvSpPr>
            <p:spPr bwMode="auto"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62470" name="直接连接符 4"/>
              <p:cNvCxnSpPr>
                <a:cxnSpLocks noChangeShapeType="1"/>
              </p:cNvCxnSpPr>
              <p:nvPr/>
            </p:nvCxnSpPr>
            <p:spPr bwMode="auto">
              <a:xfrm>
                <a:off x="2437" y="2645"/>
                <a:ext cx="12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71" name="直接连接符 8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2472" name="TextBox 1"/>
            <p:cNvSpPr txBox="1">
              <a:spLocks noChangeArrowheads="1"/>
            </p:cNvSpPr>
            <p:nvPr/>
          </p:nvSpPr>
          <p:spPr bwMode="auto">
            <a:xfrm>
              <a:off x="1504555" y="1734605"/>
              <a:ext cx="786218" cy="883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9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835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组合 1"/>
          <p:cNvGrpSpPr>
            <a:grpSpLocks/>
          </p:cNvGrpSpPr>
          <p:nvPr/>
        </p:nvGrpSpPr>
        <p:grpSpPr bwMode="auto">
          <a:xfrm>
            <a:off x="120580" y="110531"/>
            <a:ext cx="11987684" cy="6596743"/>
            <a:chOff x="1" y="0"/>
            <a:chExt cx="9144000" cy="5143500"/>
          </a:xfrm>
        </p:grpSpPr>
        <p:pic>
          <p:nvPicPr>
            <p:cNvPr id="45058" name="图片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94"/>
            <a:stretch>
              <a:fillRect/>
            </a:stretch>
          </p:blipFill>
          <p:spPr bwMode="auto">
            <a:xfrm>
              <a:off x="1" y="0"/>
              <a:ext cx="9144000" cy="5143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392833" y="1883986"/>
              <a:ext cx="5911715" cy="5617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zh-CN" altLang="en-US" sz="4267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文中写了谁要把铁杵磨成针呢？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5723897"/>
      </p:ext>
    </p:extLst>
  </p:cSld>
  <p:clrMapOvr>
    <a:masterClrMapping/>
  </p:clrMapOvr>
  <p:transition spd="slow"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图片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64" y="1317513"/>
            <a:ext cx="7744883" cy="180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891297" y="3435933"/>
            <a:ext cx="6314016" cy="88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六个字写出了一段对话！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491" name="矩形 6"/>
          <p:cNvSpPr>
            <a:spLocks noChangeArrowheads="1"/>
          </p:cNvSpPr>
          <p:nvPr/>
        </p:nvSpPr>
        <p:spPr bwMode="auto">
          <a:xfrm>
            <a:off x="2969613" y="1824909"/>
            <a:ext cx="6157384" cy="88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问之，曰：</a:t>
            </a: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欲作针。</a:t>
            </a: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344013" y="4447118"/>
            <a:ext cx="9408584" cy="88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既然是一段对话，你认为应该怎么读？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796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图片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1682751"/>
            <a:ext cx="7169151" cy="180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矩形 1"/>
          <p:cNvSpPr>
            <a:spLocks noChangeArrowheads="1"/>
          </p:cNvSpPr>
          <p:nvPr/>
        </p:nvSpPr>
        <p:spPr bwMode="auto">
          <a:xfrm>
            <a:off x="527051" y="194734"/>
            <a:ext cx="6144683" cy="88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想象补白，感受句式：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515" name="矩形 19"/>
          <p:cNvSpPr>
            <a:spLocks noChangeArrowheads="1"/>
          </p:cNvSpPr>
          <p:nvPr/>
        </p:nvSpPr>
        <p:spPr bwMode="auto">
          <a:xfrm>
            <a:off x="3330868" y="2152879"/>
            <a:ext cx="5784849" cy="88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太白感其意，还卒业。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3" t="23122" r="36725" b="32901"/>
          <a:stretch>
            <a:fillRect/>
          </a:stretch>
        </p:blipFill>
        <p:spPr bwMode="auto">
          <a:xfrm>
            <a:off x="4247511" y="2139950"/>
            <a:ext cx="510117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998425" y="3772478"/>
            <a:ext cx="8449733" cy="77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文中是怎样称呼李白的？找一找。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222750" y="4847308"/>
            <a:ext cx="3746500" cy="88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李太白、太白</a:t>
            </a:r>
            <a:endParaRPr lang="en-US" altLang="zh-CN" sz="4267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3" t="23122" r="36725" b="32901"/>
          <a:stretch>
            <a:fillRect/>
          </a:stretch>
        </p:blipFill>
        <p:spPr bwMode="auto">
          <a:xfrm>
            <a:off x="7000828" y="2139950"/>
            <a:ext cx="510117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11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2027767" y="1585384"/>
            <a:ext cx="5988051" cy="2658533"/>
            <a:chOff x="1377360" y="2235333"/>
            <a:chExt cx="4490784" cy="1992601"/>
          </a:xfrm>
        </p:grpSpPr>
        <p:sp>
          <p:nvSpPr>
            <p:cNvPr id="5" name="对话气泡: 圆角矩形 4"/>
            <p:cNvSpPr/>
            <p:nvPr/>
          </p:nvSpPr>
          <p:spPr>
            <a:xfrm>
              <a:off x="1377360" y="2235333"/>
              <a:ext cx="4490784" cy="1992601"/>
            </a:xfrm>
            <a:prstGeom prst="wedgeRoundRectCallout">
              <a:avLst>
                <a:gd name="adj1" fmla="val 67173"/>
                <a:gd name="adj2" fmla="val -8855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65539" name="矩形 5"/>
            <p:cNvSpPr>
              <a:spLocks noChangeArrowheads="1"/>
            </p:cNvSpPr>
            <p:nvPr/>
          </p:nvSpPr>
          <p:spPr bwMode="auto">
            <a:xfrm>
              <a:off x="1377360" y="2379349"/>
              <a:ext cx="4490784" cy="176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267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为什么不都用同一个称呼？这样称呼有什么好处？</a:t>
              </a:r>
              <a:endPara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024718" y="4561418"/>
            <a:ext cx="5761567" cy="88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避免重复，表达更简洁。</a:t>
            </a:r>
            <a:endParaRPr lang="en-US" altLang="zh-CN" sz="4267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33" y="1778001"/>
            <a:ext cx="1727200" cy="27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15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81517" y="1305984"/>
            <a:ext cx="10683652" cy="344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    听了老婆婆的回答，李白可以说是百感交集呀！发挥想象，设想李白想到了什么？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    文中用三个字写出了李白的内心感受，用三个字写出了李白的行动。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208434" y="4282017"/>
            <a:ext cx="1834156" cy="161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ts val="1600"/>
              </a:spcBef>
            </a:pPr>
            <a:r>
              <a:rPr lang="zh-CN" altLang="en-US" sz="4267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感其意</a:t>
            </a:r>
            <a:endParaRPr lang="en-US" altLang="zh-CN" sz="4267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spcBef>
                <a:spcPts val="1600"/>
              </a:spcBef>
            </a:pPr>
            <a:r>
              <a:rPr lang="zh-CN" altLang="en-US" sz="4267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还卒业</a:t>
            </a:r>
            <a:endParaRPr lang="zh-CN" altLang="en-US" sz="4267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529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矩形 7"/>
          <p:cNvSpPr>
            <a:spLocks noChangeArrowheads="1"/>
          </p:cNvSpPr>
          <p:nvPr/>
        </p:nvSpPr>
        <p:spPr bwMode="auto">
          <a:xfrm>
            <a:off x="768352" y="1411818"/>
            <a:ext cx="6049433" cy="77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变成诗歌，读一读。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9001" y="224367"/>
            <a:ext cx="2783417" cy="8610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趣味诵读</a:t>
            </a:r>
          </a:p>
        </p:txBody>
      </p:sp>
      <p:sp>
        <p:nvSpPr>
          <p:cNvPr id="67587" name="矩形 5"/>
          <p:cNvSpPr>
            <a:spLocks noChangeArrowheads="1"/>
          </p:cNvSpPr>
          <p:nvPr/>
        </p:nvSpPr>
        <p:spPr bwMode="auto">
          <a:xfrm>
            <a:off x="1488017" y="2451100"/>
            <a:ext cx="9889067" cy="324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    磨针溪，在象耳山下。世传李太白读书山中，未成，弃去。过是溪，逢老媪方磨铁杵。问之，曰：</a:t>
            </a: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欲作针。</a:t>
            </a: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太白感其意，还卒业。</a:t>
            </a: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3" t="23122" r="36725" b="32901"/>
          <a:stretch>
            <a:fillRect/>
          </a:stretch>
        </p:blipFill>
        <p:spPr bwMode="auto">
          <a:xfrm>
            <a:off x="9010651" y="2398184"/>
            <a:ext cx="510116" cy="89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3" t="23122" r="36725" b="32901"/>
          <a:stretch>
            <a:fillRect/>
          </a:stretch>
        </p:blipFill>
        <p:spPr bwMode="auto">
          <a:xfrm>
            <a:off x="10071100" y="3198285"/>
            <a:ext cx="510117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3" t="23122" r="36725" b="32901"/>
          <a:stretch>
            <a:fillRect/>
          </a:stretch>
        </p:blipFill>
        <p:spPr bwMode="auto">
          <a:xfrm>
            <a:off x="2444752" y="4741334"/>
            <a:ext cx="512233" cy="89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3" t="23122" r="36725" b="32901"/>
          <a:stretch>
            <a:fillRect/>
          </a:stretch>
        </p:blipFill>
        <p:spPr bwMode="auto">
          <a:xfrm>
            <a:off x="5204885" y="4734985"/>
            <a:ext cx="512233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07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38550" y="1881717"/>
            <a:ext cx="10546233" cy="166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    “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磨针溪呀，在象耳山下。世传呐，李太白读书山中，未成，弃去，嗨</a:t>
            </a: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610" name="矩形 2"/>
          <p:cNvSpPr>
            <a:spLocks noChangeArrowheads="1"/>
          </p:cNvSpPr>
          <p:nvPr/>
        </p:nvSpPr>
        <p:spPr bwMode="auto">
          <a:xfrm>
            <a:off x="527051" y="260352"/>
            <a:ext cx="6432549" cy="88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娓娓道来，如讲故事。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6864352" y="3985684"/>
            <a:ext cx="3579616" cy="1363133"/>
            <a:chOff x="3491880" y="3132947"/>
            <a:chExt cx="2685872" cy="1022979"/>
          </a:xfrm>
        </p:grpSpPr>
        <p:sp>
          <p:nvSpPr>
            <p:cNvPr id="5" name="思想气泡: 云 4"/>
            <p:cNvSpPr/>
            <p:nvPr/>
          </p:nvSpPr>
          <p:spPr>
            <a:xfrm>
              <a:off x="3491880" y="3132947"/>
              <a:ext cx="2657035" cy="1022979"/>
            </a:xfrm>
            <a:prstGeom prst="cloudCallout">
              <a:avLst>
                <a:gd name="adj1" fmla="val 69840"/>
                <a:gd name="adj2" fmla="val 5803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68613" name="矩形 3"/>
            <p:cNvSpPr>
              <a:spLocks noChangeArrowheads="1"/>
            </p:cNvSpPr>
            <p:nvPr/>
          </p:nvSpPr>
          <p:spPr bwMode="auto">
            <a:xfrm>
              <a:off x="3563888" y="3355127"/>
              <a:ext cx="2613864" cy="56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4267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谁来接着讲？</a:t>
              </a:r>
              <a:endParaRPr lang="zh-CN" altLang="en-US" sz="4267" dirty="0"/>
            </a:p>
          </p:txBody>
        </p:sp>
      </p:grpSp>
    </p:spTree>
    <p:extLst>
      <p:ext uri="{BB962C8B-B14F-4D97-AF65-F5344CB8AC3E}">
        <p14:creationId xmlns:p14="http://schemas.microsoft.com/office/powerpoint/2010/main" val="2161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9"/>
          <a:stretch>
            <a:fillRect/>
          </a:stretch>
        </p:blipFill>
        <p:spPr bwMode="auto">
          <a:xfrm flipH="1">
            <a:off x="119063" y="5260975"/>
            <a:ext cx="5129212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758950" y="1085850"/>
            <a:ext cx="9283700" cy="747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sz="4265" noProof="1">
                <a:latin typeface="楷体" panose="02010609060101010101" pitchFamily="49" charset="-122"/>
                <a:ea typeface="楷体" panose="02010609060101010101" pitchFamily="49" charset="-122"/>
              </a:rPr>
              <a:t>这个故事告诉了我们一个什么道理？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4725" y="1874838"/>
            <a:ext cx="10244138" cy="3082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735" noProof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sz="3735" noProof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前途光明的学业或事业，即便有天赋的人去学习、去做事，也是难以一帆风顺的。但只要有毅力，肯下苦功，保持平和的心态坚持学下去、做下去，最后一定能成功。</a:t>
            </a:r>
          </a:p>
        </p:txBody>
      </p:sp>
      <p:pic>
        <p:nvPicPr>
          <p:cNvPr id="27652" name="图片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939800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212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图片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4" y="2660651"/>
            <a:ext cx="10462684" cy="341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矩形 4"/>
          <p:cNvSpPr>
            <a:spLocks noChangeArrowheads="1"/>
          </p:cNvSpPr>
          <p:nvPr/>
        </p:nvSpPr>
        <p:spPr bwMode="auto">
          <a:xfrm>
            <a:off x="2369923" y="3910180"/>
            <a:ext cx="8417689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5333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只要功夫深，铁杵磨成针。</a:t>
            </a:r>
          </a:p>
        </p:txBody>
      </p:sp>
      <p:sp>
        <p:nvSpPr>
          <p:cNvPr id="69635" name="矩形 2"/>
          <p:cNvSpPr>
            <a:spLocks noChangeArrowheads="1"/>
          </p:cNvSpPr>
          <p:nvPr/>
        </p:nvSpPr>
        <p:spPr bwMode="auto">
          <a:xfrm>
            <a:off x="1871134" y="1604434"/>
            <a:ext cx="8064500" cy="77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这个故事，可以浓缩成哪个谚语？</a:t>
            </a:r>
          </a:p>
        </p:txBody>
      </p:sp>
      <p:sp>
        <p:nvSpPr>
          <p:cNvPr id="4" name="矩形 3"/>
          <p:cNvSpPr/>
          <p:nvPr/>
        </p:nvSpPr>
        <p:spPr>
          <a:xfrm>
            <a:off x="864020" y="137584"/>
            <a:ext cx="2783417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拓展延伸</a:t>
            </a:r>
          </a:p>
        </p:txBody>
      </p:sp>
    </p:spTree>
    <p:extLst>
      <p:ext uri="{BB962C8B-B14F-4D97-AF65-F5344CB8AC3E}">
        <p14:creationId xmlns:p14="http://schemas.microsoft.com/office/powerpoint/2010/main" val="658622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945964" y="122166"/>
            <a:ext cx="2783416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板书设计</a:t>
            </a:r>
          </a:p>
        </p:txBody>
      </p:sp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600451" y="1316568"/>
            <a:ext cx="5306483" cy="88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读书未成，弃去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659" name="文本框 3"/>
          <p:cNvSpPr txBox="1">
            <a:spLocks noChangeArrowheads="1"/>
          </p:cNvSpPr>
          <p:nvPr/>
        </p:nvSpPr>
        <p:spPr bwMode="auto">
          <a:xfrm>
            <a:off x="2188171" y="2175934"/>
            <a:ext cx="923330" cy="278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 algn="ctr" eaLnBrk="0" hangingPunct="0"/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铁杵成针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3132667" y="1718734"/>
            <a:ext cx="480484" cy="3653367"/>
          </a:xfrm>
          <a:prstGeom prst="leftBrace">
            <a:avLst>
              <a:gd name="adj1" fmla="val 794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3632200" y="3012018"/>
            <a:ext cx="4986867" cy="77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逢老媪方磨铁杵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左大括号 6"/>
          <p:cNvSpPr/>
          <p:nvPr/>
        </p:nvSpPr>
        <p:spPr>
          <a:xfrm flipH="1">
            <a:off x="7711017" y="1636185"/>
            <a:ext cx="480483" cy="3653367"/>
          </a:xfrm>
          <a:prstGeom prst="leftBrace">
            <a:avLst>
              <a:gd name="adj1" fmla="val 794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8233833" y="2664885"/>
            <a:ext cx="2497667" cy="156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有毅力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下苦功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3613151" y="4707468"/>
            <a:ext cx="5293783" cy="77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感其意，还卒业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001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22241" y="2773345"/>
            <a:ext cx="2793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谢    谢</a:t>
            </a:r>
          </a:p>
        </p:txBody>
      </p:sp>
    </p:spTree>
    <p:extLst>
      <p:ext uri="{BB962C8B-B14F-4D97-AF65-F5344CB8AC3E}">
        <p14:creationId xmlns:p14="http://schemas.microsoft.com/office/powerpoint/2010/main" val="115382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4485" y="237067"/>
            <a:ext cx="27813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初读文本</a:t>
            </a:r>
          </a:p>
        </p:txBody>
      </p:sp>
      <p:sp>
        <p:nvSpPr>
          <p:cNvPr id="3" name="矩形 2"/>
          <p:cNvSpPr/>
          <p:nvPr/>
        </p:nvSpPr>
        <p:spPr>
          <a:xfrm>
            <a:off x="892188" y="1711641"/>
            <a:ext cx="10311724" cy="3244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4267" b="1" spc="400" dirty="0">
                <a:latin typeface="楷体" panose="02010609060101010101" pitchFamily="49" charset="-122"/>
                <a:ea typeface="楷体" panose="02010609060101010101" pitchFamily="49" charset="-122"/>
              </a:rPr>
              <a:t>    磨针溪，在象耳山下。世传李太白读书山中，未成，弃去。过是溪，逢老媪方磨铁杵。问之，曰：</a:t>
            </a:r>
            <a:r>
              <a:rPr lang="en-US" altLang="zh-CN" sz="4267" b="1" spc="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267" b="1" spc="400" dirty="0">
                <a:latin typeface="楷体" panose="02010609060101010101" pitchFamily="49" charset="-122"/>
                <a:ea typeface="楷体" panose="02010609060101010101" pitchFamily="49" charset="-122"/>
              </a:rPr>
              <a:t>欲作针。</a:t>
            </a:r>
            <a:r>
              <a:rPr lang="en-US" altLang="zh-CN" sz="4267" b="1" spc="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4267" b="1" spc="400" dirty="0">
                <a:latin typeface="楷体" panose="02010609060101010101" pitchFamily="49" charset="-122"/>
                <a:ea typeface="楷体" panose="02010609060101010101" pitchFamily="49" charset="-122"/>
              </a:rPr>
              <a:t>太白感其意，还卒业。</a:t>
            </a: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3" t="23122" r="36725" b="32901"/>
          <a:stretch>
            <a:fillRect/>
          </a:stretch>
        </p:blipFill>
        <p:spPr bwMode="auto">
          <a:xfrm>
            <a:off x="9612807" y="1648874"/>
            <a:ext cx="510116" cy="89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3" t="23122" r="36725" b="32901"/>
          <a:stretch>
            <a:fillRect/>
          </a:stretch>
        </p:blipFill>
        <p:spPr bwMode="auto">
          <a:xfrm>
            <a:off x="8531819" y="2438400"/>
            <a:ext cx="510116" cy="89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3" t="23122" r="36725" b="32901"/>
          <a:stretch>
            <a:fillRect/>
          </a:stretch>
        </p:blipFill>
        <p:spPr bwMode="auto">
          <a:xfrm>
            <a:off x="10929398" y="2438400"/>
            <a:ext cx="510117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3" t="23122" r="36725" b="32901"/>
          <a:stretch>
            <a:fillRect/>
          </a:stretch>
        </p:blipFill>
        <p:spPr bwMode="auto">
          <a:xfrm>
            <a:off x="1972084" y="3245897"/>
            <a:ext cx="512233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3" t="23122" r="36725" b="32901"/>
          <a:stretch>
            <a:fillRect/>
          </a:stretch>
        </p:blipFill>
        <p:spPr bwMode="auto">
          <a:xfrm>
            <a:off x="1948487" y="4008968"/>
            <a:ext cx="510117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3" t="23122" r="36725" b="32901"/>
          <a:stretch>
            <a:fillRect/>
          </a:stretch>
        </p:blipFill>
        <p:spPr bwMode="auto">
          <a:xfrm>
            <a:off x="4901154" y="3996455"/>
            <a:ext cx="510116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11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6410" y="72197"/>
            <a:ext cx="2783416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认读词语</a:t>
            </a:r>
          </a:p>
        </p:txBody>
      </p:sp>
      <p:sp>
        <p:nvSpPr>
          <p:cNvPr id="10" name="矩形 9"/>
          <p:cNvSpPr/>
          <p:nvPr/>
        </p:nvSpPr>
        <p:spPr>
          <a:xfrm>
            <a:off x="929218" y="1778001"/>
            <a:ext cx="10333567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zh-CN" altLang="en-US" sz="7200" b="1" spc="400" dirty="0">
                <a:latin typeface="楷体" panose="02010609060101010101" pitchFamily="49" charset="-122"/>
                <a:ea typeface="楷体" panose="02010609060101010101" pitchFamily="49" charset="-122"/>
              </a:rPr>
              <a:t>磨针溪  弃去  铁杵</a:t>
            </a:r>
            <a:endParaRPr lang="en-US" altLang="zh-CN" sz="7200" b="1" spc="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zh-CN" altLang="en-US" sz="7200" b="1" spc="400" dirty="0">
                <a:latin typeface="楷体" panose="02010609060101010101" pitchFamily="49" charset="-122"/>
                <a:ea typeface="楷体" panose="02010609060101010101" pitchFamily="49" charset="-122"/>
              </a:rPr>
              <a:t>老媪  欲作针  还卒业</a:t>
            </a:r>
          </a:p>
        </p:txBody>
      </p:sp>
      <p:sp>
        <p:nvSpPr>
          <p:cNvPr id="48132" name="矩形 10"/>
          <p:cNvSpPr>
            <a:spLocks noChangeArrowheads="1"/>
          </p:cNvSpPr>
          <p:nvPr/>
        </p:nvSpPr>
        <p:spPr bwMode="auto">
          <a:xfrm>
            <a:off x="9112251" y="3232151"/>
            <a:ext cx="771365" cy="78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533" b="1">
                <a:solidFill>
                  <a:srgbClr val="FF0066"/>
                </a:solidFill>
                <a:latin typeface="宋体" panose="02010600030101010101" pitchFamily="2" charset="-122"/>
              </a:rPr>
              <a:t>zú</a:t>
            </a:r>
          </a:p>
        </p:txBody>
      </p:sp>
      <p:sp>
        <p:nvSpPr>
          <p:cNvPr id="48133" name="矩形 11"/>
          <p:cNvSpPr>
            <a:spLocks noChangeArrowheads="1"/>
          </p:cNvSpPr>
          <p:nvPr/>
        </p:nvSpPr>
        <p:spPr bwMode="auto">
          <a:xfrm>
            <a:off x="7763933" y="3232151"/>
            <a:ext cx="1358064" cy="78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533" b="1" dirty="0" err="1">
                <a:solidFill>
                  <a:srgbClr val="FF0066"/>
                </a:solidFill>
                <a:latin typeface="宋体" panose="02010600030101010101" pitchFamily="2" charset="-122"/>
              </a:rPr>
              <a:t>huán</a:t>
            </a:r>
            <a:endParaRPr lang="en-US" altLang="zh-CN" sz="4533" b="1" dirty="0">
              <a:solidFill>
                <a:srgbClr val="FF0066"/>
              </a:solidFill>
              <a:latin typeface="宋体" panose="02010600030101010101" pitchFamily="2" charset="-122"/>
            </a:endParaRPr>
          </a:p>
        </p:txBody>
      </p:sp>
      <p:sp>
        <p:nvSpPr>
          <p:cNvPr id="48134" name="矩形 12"/>
          <p:cNvSpPr>
            <a:spLocks noChangeArrowheads="1"/>
          </p:cNvSpPr>
          <p:nvPr/>
        </p:nvSpPr>
        <p:spPr bwMode="auto">
          <a:xfrm>
            <a:off x="2288118" y="3232151"/>
            <a:ext cx="771365" cy="78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533" b="1">
                <a:solidFill>
                  <a:srgbClr val="FF0066"/>
                </a:solidFill>
                <a:latin typeface="宋体" panose="02010600030101010101" pitchFamily="2" charset="-122"/>
              </a:rPr>
              <a:t>ǎo</a:t>
            </a:r>
          </a:p>
        </p:txBody>
      </p:sp>
      <p:sp>
        <p:nvSpPr>
          <p:cNvPr id="48135" name="矩形 13"/>
          <p:cNvSpPr>
            <a:spLocks noChangeArrowheads="1"/>
          </p:cNvSpPr>
          <p:nvPr/>
        </p:nvSpPr>
        <p:spPr bwMode="auto">
          <a:xfrm>
            <a:off x="9419167" y="1547284"/>
            <a:ext cx="1064715" cy="78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533" b="1" dirty="0" err="1">
                <a:solidFill>
                  <a:srgbClr val="FF0066"/>
                </a:solidFill>
                <a:latin typeface="宋体" panose="02010600030101010101" pitchFamily="2" charset="-122"/>
              </a:rPr>
              <a:t>chǔ</a:t>
            </a:r>
            <a:endParaRPr lang="en-US" altLang="zh-CN" sz="4533" b="1" dirty="0">
              <a:solidFill>
                <a:srgbClr val="FF0066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258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3" grpId="0"/>
      <p:bldP spid="48134" grpId="0"/>
      <p:bldP spid="481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7808" y="1412777"/>
            <a:ext cx="2304256" cy="3456385"/>
          </a:xfrm>
          <a:prstGeom prst="flowChartDelay">
            <a:avLst/>
          </a:prstGeom>
        </p:spPr>
      </p:pic>
      <p:sp>
        <p:nvSpPr>
          <p:cNvPr id="48130" name="矩形 5"/>
          <p:cNvSpPr>
            <a:spLocks noChangeArrowheads="1"/>
          </p:cNvSpPr>
          <p:nvPr/>
        </p:nvSpPr>
        <p:spPr bwMode="auto">
          <a:xfrm>
            <a:off x="1549400" y="2300817"/>
            <a:ext cx="23029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8000" b="1" dirty="0">
                <a:latin typeface="楷体" panose="02010609060101010101" pitchFamily="49" charset="-122"/>
                <a:ea typeface="楷体" panose="02010609060101010101" pitchFamily="49" charset="-122"/>
              </a:rPr>
              <a:t>老媪</a:t>
            </a: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59468" r="50000" b="16862"/>
          <a:stretch>
            <a:fillRect/>
          </a:stretch>
        </p:blipFill>
        <p:spPr bwMode="auto">
          <a:xfrm>
            <a:off x="2662767" y="2868085"/>
            <a:ext cx="577851" cy="9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矩形 8"/>
          <p:cNvSpPr>
            <a:spLocks noChangeArrowheads="1"/>
          </p:cNvSpPr>
          <p:nvPr/>
        </p:nvSpPr>
        <p:spPr bwMode="auto">
          <a:xfrm>
            <a:off x="2829985" y="2057401"/>
            <a:ext cx="8066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800" b="1" dirty="0" err="1">
                <a:solidFill>
                  <a:srgbClr val="0000FF"/>
                </a:solidFill>
                <a:latin typeface="宋体" panose="02010600030101010101" pitchFamily="2" charset="-122"/>
              </a:rPr>
              <a:t>ǎo</a:t>
            </a:r>
            <a:endParaRPr lang="en-US" altLang="zh-CN" sz="4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925734" y="2398184"/>
            <a:ext cx="3949700" cy="166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    指老奶奶或者老婆婆。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49400" y="2307167"/>
            <a:ext cx="12805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80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</a:t>
            </a:r>
          </a:p>
        </p:txBody>
      </p:sp>
    </p:spTree>
    <p:extLst>
      <p:ext uri="{BB962C8B-B14F-4D97-AF65-F5344CB8AC3E}">
        <p14:creationId xmlns:p14="http://schemas.microsoft.com/office/powerpoint/2010/main" val="88156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组合 4"/>
          <p:cNvGrpSpPr>
            <a:grpSpLocks/>
          </p:cNvGrpSpPr>
          <p:nvPr/>
        </p:nvGrpSpPr>
        <p:grpSpPr bwMode="auto">
          <a:xfrm>
            <a:off x="1259417" y="2139951"/>
            <a:ext cx="1521883" cy="1663700"/>
            <a:chOff x="1497050" y="1734605"/>
            <a:chExt cx="836613" cy="936577"/>
          </a:xfrm>
        </p:grpSpPr>
        <p:grpSp>
          <p:nvGrpSpPr>
            <p:cNvPr id="49154" name="组合 7"/>
            <p:cNvGrpSpPr>
              <a:grpSpLocks/>
            </p:cNvGrpSpPr>
            <p:nvPr/>
          </p:nvGrpSpPr>
          <p:grpSpPr bwMode="auto">
            <a:xfrm>
              <a:off x="1497050" y="1820282"/>
              <a:ext cx="836613" cy="850900"/>
              <a:chOff x="2437" y="2032"/>
              <a:chExt cx="1244" cy="1264"/>
            </a:xfrm>
          </p:grpSpPr>
          <p:sp>
            <p:nvSpPr>
              <p:cNvPr id="49155" name="矩形 1"/>
              <p:cNvSpPr>
                <a:spLocks noChangeArrowheads="1"/>
              </p:cNvSpPr>
              <p:nvPr/>
            </p:nvSpPr>
            <p:spPr bwMode="auto"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49156" name="直接连接符 4"/>
              <p:cNvCxnSpPr>
                <a:cxnSpLocks noChangeShapeType="1"/>
              </p:cNvCxnSpPr>
              <p:nvPr/>
            </p:nvCxnSpPr>
            <p:spPr bwMode="auto">
              <a:xfrm>
                <a:off x="2437" y="2645"/>
                <a:ext cx="12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57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9158" name="TextBox 1"/>
            <p:cNvSpPr txBox="1">
              <a:spLocks noChangeArrowheads="1"/>
            </p:cNvSpPr>
            <p:nvPr/>
          </p:nvSpPr>
          <p:spPr bwMode="auto">
            <a:xfrm>
              <a:off x="1504555" y="1734605"/>
              <a:ext cx="786218" cy="883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9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卒</a:t>
              </a:r>
            </a:p>
          </p:txBody>
        </p:sp>
      </p:grpSp>
      <p:pic>
        <p:nvPicPr>
          <p:cNvPr id="8" name="卒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1" y="1552327"/>
            <a:ext cx="3035300" cy="301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145368" y="1788585"/>
            <a:ext cx="4703233" cy="2441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  <a:defRPr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    观察</a:t>
            </a: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卒”字的“</a:t>
            </a:r>
            <a:r>
              <a:rPr lang="zh-CN" altLang="en-US" sz="4267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”在田字格里占位。</a:t>
            </a:r>
          </a:p>
        </p:txBody>
      </p:sp>
    </p:spTree>
    <p:extLst>
      <p:ext uri="{BB962C8B-B14F-4D97-AF65-F5344CB8AC3E}">
        <p14:creationId xmlns:p14="http://schemas.microsoft.com/office/powerpoint/2010/main" val="27813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图片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1" y="1229785"/>
            <a:ext cx="7274983" cy="180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14917" y="118533"/>
            <a:ext cx="30734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细读感悟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76184" y="524933"/>
            <a:ext cx="4583306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对照文章听故事。</a:t>
            </a:r>
          </a:p>
        </p:txBody>
      </p:sp>
      <p:sp>
        <p:nvSpPr>
          <p:cNvPr id="50180" name="矩形 7"/>
          <p:cNvSpPr>
            <a:spLocks noChangeArrowheads="1"/>
          </p:cNvSpPr>
          <p:nvPr/>
        </p:nvSpPr>
        <p:spPr bwMode="auto">
          <a:xfrm>
            <a:off x="3312585" y="1680634"/>
            <a:ext cx="5784849" cy="88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磨针溪，在象耳山下。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81" name="矩形 8"/>
          <p:cNvSpPr>
            <a:spLocks noChangeArrowheads="1"/>
          </p:cNvSpPr>
          <p:nvPr/>
        </p:nvSpPr>
        <p:spPr bwMode="auto">
          <a:xfrm>
            <a:off x="740834" y="3073400"/>
            <a:ext cx="10710333" cy="24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有个地方有一座山，山有一个好听的名字，叫象耳山。山下有一条小溪，小溪叫磨针溪。</a:t>
            </a:r>
          </a:p>
        </p:txBody>
      </p: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4271433" y="4673601"/>
            <a:ext cx="6485467" cy="1720850"/>
            <a:chOff x="2225841" y="3852935"/>
            <a:chExt cx="4863299" cy="1290565"/>
          </a:xfrm>
        </p:grpSpPr>
        <p:pic>
          <p:nvPicPr>
            <p:cNvPr id="50183" name="图片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841" y="3852935"/>
              <a:ext cx="4692318" cy="1290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4" name="矩形 11"/>
            <p:cNvSpPr>
              <a:spLocks noChangeArrowheads="1"/>
            </p:cNvSpPr>
            <p:nvPr/>
          </p:nvSpPr>
          <p:spPr bwMode="auto">
            <a:xfrm>
              <a:off x="2307309" y="3899235"/>
              <a:ext cx="608508" cy="1054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267" b="1" dirty="0">
                  <a:solidFill>
                    <a:srgbClr val="FF006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地点</a:t>
              </a:r>
            </a:p>
          </p:txBody>
        </p:sp>
        <p:sp>
          <p:nvSpPr>
            <p:cNvPr id="50185" name="矩形 12"/>
            <p:cNvSpPr>
              <a:spLocks noChangeArrowheads="1"/>
            </p:cNvSpPr>
            <p:nvPr/>
          </p:nvSpPr>
          <p:spPr bwMode="auto">
            <a:xfrm>
              <a:off x="3428760" y="4135453"/>
              <a:ext cx="3660380" cy="660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267" b="1" dirty="0">
                  <a:solidFill>
                    <a:srgbClr val="FF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象耳山  磨针溪</a:t>
              </a:r>
              <a:endParaRPr lang="en-US" altLang="zh-CN" sz="4267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969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图片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332318"/>
            <a:ext cx="6832600" cy="180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矩形 5"/>
          <p:cNvSpPr>
            <a:spLocks noChangeArrowheads="1"/>
          </p:cNvSpPr>
          <p:nvPr/>
        </p:nvSpPr>
        <p:spPr bwMode="auto">
          <a:xfrm>
            <a:off x="3312585" y="740834"/>
            <a:ext cx="5784849" cy="88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4267" b="1">
                <a:latin typeface="楷体" panose="02010609060101010101" pitchFamily="49" charset="-122"/>
                <a:ea typeface="楷体" panose="02010609060101010101" pitchFamily="49" charset="-122"/>
              </a:rPr>
              <a:t>世传李太白读书山中。</a:t>
            </a:r>
            <a:endParaRPr lang="en-US" altLang="zh-CN" sz="4267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8850" y="2225842"/>
            <a:ext cx="10274300" cy="16682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    磨针溪这外名字是怎么来的呢？世间传说，大诗人李白曾经在这座山中读书。</a:t>
            </a:r>
          </a:p>
        </p:txBody>
      </p: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6096001" y="4102100"/>
            <a:ext cx="4561417" cy="1722966"/>
            <a:chOff x="4786808" y="3189245"/>
            <a:chExt cx="3420380" cy="1291176"/>
          </a:xfrm>
        </p:grpSpPr>
        <p:pic>
          <p:nvPicPr>
            <p:cNvPr id="51205" name="图片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808" y="3189856"/>
              <a:ext cx="2880320" cy="1290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6" name="矩形 9"/>
            <p:cNvSpPr>
              <a:spLocks noChangeArrowheads="1"/>
            </p:cNvSpPr>
            <p:nvPr/>
          </p:nvSpPr>
          <p:spPr bwMode="auto">
            <a:xfrm>
              <a:off x="4868276" y="3236156"/>
              <a:ext cx="608508" cy="105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267" b="1" dirty="0">
                  <a:solidFill>
                    <a:srgbClr val="FF006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人物</a:t>
              </a:r>
            </a:p>
          </p:txBody>
        </p:sp>
        <p:pic>
          <p:nvPicPr>
            <p:cNvPr id="51207" name="图片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9096" y="3189245"/>
              <a:ext cx="828092" cy="1290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8" name="矩形 10"/>
            <p:cNvSpPr>
              <a:spLocks noChangeArrowheads="1"/>
            </p:cNvSpPr>
            <p:nvPr/>
          </p:nvSpPr>
          <p:spPr bwMode="auto">
            <a:xfrm>
              <a:off x="6278975" y="3472374"/>
              <a:ext cx="1461377" cy="65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267" b="1" dirty="0">
                  <a:solidFill>
                    <a:srgbClr val="FF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李太白</a:t>
              </a:r>
              <a:endParaRPr lang="en-US" altLang="zh-CN" sz="4267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270000" y="4165600"/>
            <a:ext cx="4292600" cy="16682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4267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世：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世间、世上；</a:t>
            </a:r>
            <a:endParaRPr lang="en-US" altLang="zh-CN" sz="4267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4267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传：</a:t>
            </a: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传说。</a:t>
            </a:r>
          </a:p>
        </p:txBody>
      </p:sp>
    </p:spTree>
    <p:extLst>
      <p:ext uri="{BB962C8B-B14F-4D97-AF65-F5344CB8AC3E}">
        <p14:creationId xmlns:p14="http://schemas.microsoft.com/office/powerpoint/2010/main" val="364220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39861" y="3467101"/>
            <a:ext cx="10274300" cy="15636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4267" b="1" dirty="0">
                <a:latin typeface="楷体" panose="02010609060101010101" pitchFamily="49" charset="-122"/>
                <a:ea typeface="楷体" panose="02010609060101010101" pitchFamily="49" charset="-122"/>
              </a:rPr>
              <a:t>    读着读着，还没有读完，他就放弃不读了，收拾收拾东西离开象耳山。</a:t>
            </a:r>
          </a:p>
        </p:txBody>
      </p:sp>
      <p:pic>
        <p:nvPicPr>
          <p:cNvPr id="52226" name="图片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84" y="1273700"/>
            <a:ext cx="5287433" cy="180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矩形 6"/>
          <p:cNvSpPr>
            <a:spLocks noChangeArrowheads="1"/>
          </p:cNvSpPr>
          <p:nvPr/>
        </p:nvSpPr>
        <p:spPr bwMode="auto">
          <a:xfrm>
            <a:off x="4400551" y="1659468"/>
            <a:ext cx="3390900" cy="88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267" b="1">
                <a:latin typeface="楷体" panose="02010609060101010101" pitchFamily="49" charset="-122"/>
                <a:ea typeface="楷体" panose="02010609060101010101" pitchFamily="49" charset="-122"/>
              </a:rPr>
              <a:t>未成，弃去。</a:t>
            </a:r>
            <a:endParaRPr lang="en-US" altLang="zh-CN" sz="4267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015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语文母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语文母版" id="{E8A02E9D-6031-4258-98C7-FB612F5201A2}" vid="{7F3F4F7F-7439-4201-AB87-388004829E8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铁杵成针</Template>
  <TotalTime>0</TotalTime>
  <Words>1058</Words>
  <PresentationFormat>宽屏</PresentationFormat>
  <Paragraphs>105</Paragraphs>
  <Slides>29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5" baseType="lpstr">
      <vt:lpstr>楷体</vt:lpstr>
      <vt:lpstr>宋体</vt:lpstr>
      <vt:lpstr>Arial</vt:lpstr>
      <vt:lpstr>Calibri</vt:lpstr>
      <vt:lpstr>Wingdings</vt:lpstr>
      <vt:lpstr>语文母版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2020-02-13T11:48:14Z</dcterms:created>
  <dcterms:modified xsi:type="dcterms:W3CDTF">2020-04-07T23:57:55Z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any">
    <vt:lpwstr>100111021000101210101002100010021010010210000012100011121001111210011102</vt:lpwstr>
  </property>
</Properties>
</file>