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0" r:id="rId2"/>
    <p:sldId id="258" r:id="rId3"/>
    <p:sldId id="259" r:id="rId4"/>
    <p:sldId id="260" r:id="rId5"/>
    <p:sldId id="316" r:id="rId6"/>
    <p:sldId id="306" r:id="rId7"/>
    <p:sldId id="325" r:id="rId8"/>
    <p:sldId id="261" r:id="rId9"/>
    <p:sldId id="326" r:id="rId10"/>
    <p:sldId id="327" r:id="rId11"/>
    <p:sldId id="328" r:id="rId12"/>
    <p:sldId id="329" r:id="rId13"/>
    <p:sldId id="301" r:id="rId14"/>
    <p:sldId id="330" r:id="rId15"/>
    <p:sldId id="281" r:id="rId16"/>
    <p:sldId id="282" r:id="rId17"/>
    <p:sldId id="303" r:id="rId18"/>
    <p:sldId id="331" r:id="rId19"/>
    <p:sldId id="333" r:id="rId20"/>
    <p:sldId id="291" r:id="rId21"/>
  </p:sldIdLst>
  <p:sldSz cx="12192000" cy="6858000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1">
          <p15:clr>
            <a:srgbClr val="A4A3A4"/>
          </p15:clr>
        </p15:guide>
        <p15:guide id="2" pos="38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1B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231"/>
        <p:guide pos="38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712BBD-DFB2-4DCB-BE96-B69B7EAF3651}" type="datetimeFigureOut">
              <a:rPr lang="zh-CN" altLang="en-US"/>
              <a:pPr/>
              <a:t>2020/4/8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8288D-9E6F-4F8A-8EE2-406366B33F6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A496EC-10AD-4114-A14C-8D3238B15EF1}" type="datetimeFigureOut">
              <a:rPr lang="zh-CN" altLang="en-US"/>
              <a:pPr/>
              <a:t>2020/4/8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47BD0-63F1-4700-BC7C-C1D9F5607A3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3AB05F-2826-4520-A9DC-BBD004F01D80}" type="datetimeFigureOut">
              <a:rPr lang="zh-CN" altLang="en-US"/>
              <a:pPr/>
              <a:t>2020/4/8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2AB80-9B16-4660-92F3-BF6455212CF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5A065B-FFBC-446F-99A5-C3852102CEE0}" type="datetimeFigureOut">
              <a:rPr lang="zh-CN" altLang="en-US"/>
              <a:pPr/>
              <a:t>2020/4/8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C8CFC-30ED-423E-8A3E-BC19F5ACE7F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37065F-09CB-4AA0-88AE-0219A935B4B8}" type="datetimeFigureOut">
              <a:rPr lang="zh-CN" altLang="en-US"/>
              <a:pPr/>
              <a:t>2020/4/8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9CB24-1E12-42B2-B38C-747F8E24B3E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A1343-B67B-41D8-9831-F73800B22181}" type="datetimeFigureOut">
              <a:rPr lang="zh-CN" altLang="en-US"/>
              <a:pPr/>
              <a:t>2020/4/8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8B046-73DC-41C8-ACAC-53EEEDA503B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844818-A9BC-4686-AEF1-51362756C4BD}" type="datetimeFigureOut">
              <a:rPr lang="zh-CN" altLang="en-US"/>
              <a:pPr/>
              <a:t>2020/4/8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4782A-0DC8-4FD5-9164-3D1B0C3605E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A117B6-2099-4B67-B3EB-079EECE60FF1}" type="datetimeFigureOut">
              <a:rPr lang="zh-CN" altLang="en-US"/>
              <a:pPr/>
              <a:t>2020/4/8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AB108-827D-436E-985A-F5FE333D993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D73AC7-07BD-4D34-8A6A-D175FF2428DB}" type="datetimeFigureOut">
              <a:rPr lang="zh-CN" altLang="en-US"/>
              <a:pPr/>
              <a:t>2020/4/8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43ED7-96C6-456D-8E63-86E6C6D0322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8FA6A0-DE81-4DAC-953F-350D61DBEA32}" type="datetimeFigureOut">
              <a:rPr lang="zh-CN" altLang="en-US"/>
              <a:pPr/>
              <a:t>2020/4/8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072F3-5CAA-42C5-916D-23F9CD6A132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B703C4-E14D-4D3E-B10A-A60836874141}" type="datetimeFigureOut">
              <a:rPr lang="zh-CN" altLang="en-US"/>
              <a:pPr/>
              <a:t>2020/4/8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D5123-60CB-456D-8AA5-93A1BCE8FC2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itchFamily="34" charset="0"/>
              </a:defRPr>
            </a:lvl1pPr>
          </a:lstStyle>
          <a:p>
            <a:fld id="{41DD4340-B7F7-466D-A207-7AEBF56783D7}" type="datetimeFigureOut">
              <a:rPr lang="zh-CN" altLang="en-US"/>
              <a:pPr/>
              <a:t>2020/4/8</a:t>
            </a:fld>
            <a:endParaRPr lang="en-US" altLang="zh-CN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</a:defRPr>
            </a:lvl1pPr>
          </a:lstStyle>
          <a:p>
            <a:fld id="{2B74A4C7-8FA8-4C31-B57B-2005D13344D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-20638"/>
            <a:ext cx="12207875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330200" y="358775"/>
            <a:ext cx="5011738" cy="11985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603" name="文本框 7"/>
          <p:cNvSpPr txBox="1">
            <a:spLocks noChangeArrowheads="1"/>
          </p:cNvSpPr>
          <p:nvPr/>
        </p:nvSpPr>
        <p:spPr bwMode="auto">
          <a:xfrm>
            <a:off x="361950" y="392113"/>
            <a:ext cx="74961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800" b="1">
                <a:latin typeface="楷体" pitchFamily="49" charset="-122"/>
                <a:ea typeface="楷体" pitchFamily="49" charset="-122"/>
              </a:rPr>
              <a:t> 22.</a:t>
            </a:r>
            <a:r>
              <a:rPr lang="zh-CN" altLang="en-US" sz="4800" b="1">
                <a:latin typeface="楷体" pitchFamily="49" charset="-122"/>
                <a:ea typeface="楷体" pitchFamily="49" charset="-122"/>
              </a:rPr>
              <a:t>文言文二则</a:t>
            </a:r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361950" y="1093788"/>
            <a:ext cx="4979988" cy="158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5" name="副标题 2"/>
          <p:cNvSpPr txBox="1">
            <a:spLocks noChangeArrowheads="1"/>
          </p:cNvSpPr>
          <p:nvPr/>
        </p:nvSpPr>
        <p:spPr bwMode="auto">
          <a:xfrm>
            <a:off x="1257300" y="1120775"/>
            <a:ext cx="45593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zh-CN" altLang="en-US" sz="2000" b="1">
                <a:latin typeface="楷体" pitchFamily="49" charset="-122"/>
                <a:ea typeface="楷体" pitchFamily="49" charset="-122"/>
              </a:rPr>
              <a:t>部编版</a:t>
            </a:r>
            <a:r>
              <a:rPr lang="en-US" altLang="zh-CN" sz="2000" b="1"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sz="2000" b="1">
                <a:latin typeface="楷体" pitchFamily="49" charset="-122"/>
                <a:ea typeface="楷体" pitchFamily="49" charset="-122"/>
              </a:rPr>
              <a:t>四年级下册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内容占位符 2"/>
          <p:cNvSpPr>
            <a:spLocks noGrp="1"/>
          </p:cNvSpPr>
          <p:nvPr>
            <p:ph idx="4294967295"/>
          </p:nvPr>
        </p:nvSpPr>
        <p:spPr>
          <a:xfrm>
            <a:off x="490538" y="3305175"/>
            <a:ext cx="11210925" cy="226695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b="1"/>
              <a:t>“之”，指代的是谁？“问之”，问的又是什么？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/>
              <a:t>                       老婆婆，您磨铁杵做什么？</a:t>
            </a:r>
          </a:p>
        </p:txBody>
      </p:sp>
      <p:sp>
        <p:nvSpPr>
          <p:cNvPr id="34818" name="文本框 3"/>
          <p:cNvSpPr txBox="1">
            <a:spLocks noChangeArrowheads="1"/>
          </p:cNvSpPr>
          <p:nvPr/>
        </p:nvSpPr>
        <p:spPr bwMode="auto">
          <a:xfrm>
            <a:off x="4916488" y="1282700"/>
            <a:ext cx="1958975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1500" b="1">
                <a:latin typeface="楷体" pitchFamily="49" charset="-122"/>
                <a:ea typeface="楷体" pitchFamily="49" charset="-122"/>
              </a:rPr>
              <a:t>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内容占位符 2"/>
          <p:cNvSpPr>
            <a:spLocks noGrp="1"/>
          </p:cNvSpPr>
          <p:nvPr>
            <p:ph idx="4294967295"/>
          </p:nvPr>
        </p:nvSpPr>
        <p:spPr>
          <a:xfrm>
            <a:off x="609600" y="3424238"/>
            <a:ext cx="11212513" cy="1789112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b="1"/>
              <a:t>  </a:t>
            </a:r>
            <a:r>
              <a:rPr lang="zh-CN" altLang="en-US" b="1"/>
              <a:t>太白感其意。</a:t>
            </a:r>
            <a:r>
              <a:rPr lang="zh-CN" altLang="en-US"/>
              <a:t>                     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>
                <a:latin typeface="宋体" charset="-122"/>
              </a:rPr>
              <a:t>“</a:t>
            </a:r>
            <a:r>
              <a:rPr lang="zh-CN" altLang="en-US">
                <a:latin typeface="宋体" charset="-122"/>
              </a:rPr>
              <a:t>其</a:t>
            </a:r>
            <a:r>
              <a:rPr lang="en-US" altLang="zh-CN">
                <a:latin typeface="宋体" charset="-122"/>
              </a:rPr>
              <a:t>”</a:t>
            </a:r>
            <a:r>
              <a:rPr lang="zh-CN" altLang="en-US">
                <a:latin typeface="宋体" charset="-122"/>
              </a:rPr>
              <a:t>是代词，在这里代指老婆婆。</a:t>
            </a:r>
          </a:p>
        </p:txBody>
      </p:sp>
      <p:sp>
        <p:nvSpPr>
          <p:cNvPr id="35842" name="文本框 3"/>
          <p:cNvSpPr txBox="1">
            <a:spLocks noChangeArrowheads="1"/>
          </p:cNvSpPr>
          <p:nvPr/>
        </p:nvSpPr>
        <p:spPr bwMode="auto">
          <a:xfrm>
            <a:off x="4916488" y="1282700"/>
            <a:ext cx="1958975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1500" b="1">
                <a:latin typeface="楷体" pitchFamily="49" charset="-122"/>
                <a:ea typeface="楷体" pitchFamily="49" charset="-122"/>
              </a:rPr>
              <a:t>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内容占位符 2"/>
          <p:cNvSpPr>
            <a:spLocks noGrp="1"/>
          </p:cNvSpPr>
          <p:nvPr>
            <p:ph idx="4294967295"/>
          </p:nvPr>
        </p:nvSpPr>
        <p:spPr>
          <a:xfrm>
            <a:off x="609600" y="1520825"/>
            <a:ext cx="10972800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</a:t>
            </a:r>
            <a:r>
              <a:rPr lang="zh-CN" altLang="en-US">
                <a:latin typeface="宋体" charset="-122"/>
              </a:rPr>
              <a:t>文中是怎样称呼李白的？找一找。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>
                <a:latin typeface="宋体" charset="-122"/>
              </a:rPr>
              <a:t>   李太白、太白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）为什么不都称呼李太白？这样称呼有什么好处？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/>
              <a:t>      避免重复，表达更简洁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5"/>
          <p:cNvSpPr txBox="1">
            <a:spLocks noChangeArrowheads="1"/>
          </p:cNvSpPr>
          <p:nvPr/>
        </p:nvSpPr>
        <p:spPr bwMode="auto">
          <a:xfrm>
            <a:off x="3946525" y="5481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zh-CN" sz="2400">
              <a:latin typeface="Times New Roman" pitchFamily="18" charset="0"/>
            </a:endParaRPr>
          </a:p>
        </p:txBody>
      </p:sp>
      <p:sp>
        <p:nvSpPr>
          <p:cNvPr id="37890" name="文本框 1"/>
          <p:cNvSpPr txBox="1">
            <a:spLocks noChangeArrowheads="1"/>
          </p:cNvSpPr>
          <p:nvPr/>
        </p:nvSpPr>
        <p:spPr bwMode="auto">
          <a:xfrm>
            <a:off x="928688" y="1454150"/>
            <a:ext cx="99393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/>
              <a:t>      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489575" y="2474913"/>
            <a:ext cx="5308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400">
                <a:latin typeface="Calibri" pitchFamily="34" charset="0"/>
              </a:rPr>
              <a:t>  </a:t>
            </a:r>
            <a:r>
              <a:rPr lang="zh-CN" altLang="en-US" sz="3200">
                <a:latin typeface="楷体" pitchFamily="49" charset="-122"/>
                <a:ea typeface="楷体" pitchFamily="49" charset="-122"/>
              </a:rPr>
              <a:t>磨针溪，在象耳山下。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9575" y="3470275"/>
            <a:ext cx="5775325" cy="9302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      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磨针溪，在（眉州的）象耳山下。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797675" y="1279525"/>
            <a:ext cx="1763713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2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铁杵成针</a:t>
            </a:r>
          </a:p>
        </p:txBody>
      </p:sp>
      <p:pic>
        <p:nvPicPr>
          <p:cNvPr id="51203" name="Picture 3" descr="d:\Documents\Tencent Files\2720870067\Image\C2C\Image2\P@VNZ}J]}T85CU3FSJ5WXE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150" y="1371600"/>
            <a:ext cx="4239260" cy="4111625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bldLvl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文本框 1"/>
          <p:cNvSpPr txBox="1">
            <a:spLocks noChangeArrowheads="1"/>
          </p:cNvSpPr>
          <p:nvPr/>
        </p:nvSpPr>
        <p:spPr bwMode="auto">
          <a:xfrm>
            <a:off x="695325" y="863600"/>
            <a:ext cx="10707688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宋体" charset="-122"/>
              </a:rPr>
              <a:t>    </a:t>
            </a:r>
            <a:r>
              <a:rPr lang="zh-CN" altLang="en-US" sz="2800">
                <a:latin typeface="宋体" charset="-122"/>
              </a:rPr>
              <a:t>看看下面这三句话，读一读，说一说，意思相同吗?表达的顺序有什么变化?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宋体" charset="-122"/>
              </a:rPr>
              <a:t>①世传李太白读书山中。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宋体" charset="-122"/>
              </a:rPr>
              <a:t>②世传李太白山中读书。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宋体" charset="-122"/>
              </a:rPr>
              <a:t>③世传李太白在山中读书。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宋体" charset="-122"/>
              </a:rPr>
              <a:t>    意思一样,可是表达的顺序不一样，第一句强调的是“山中”，第二句强调的是“读书”，第三多了一个字，是现在的说法，感觉是大白话，语言不简练了。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262063" y="1893888"/>
            <a:ext cx="83089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3200"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3200">
                <a:latin typeface="楷体" pitchFamily="49" charset="-122"/>
                <a:ea typeface="楷体" pitchFamily="49" charset="-122"/>
              </a:rPr>
              <a:t>过是溪，逢老媪方磨铁杵，问之，曰：“欲作针。”太白感其意，还卒业。</a:t>
            </a:r>
          </a:p>
        </p:txBody>
      </p:sp>
      <p:sp>
        <p:nvSpPr>
          <p:cNvPr id="4" name="TextBox 8"/>
          <p:cNvSpPr txBox="1"/>
          <p:nvPr/>
        </p:nvSpPr>
        <p:spPr>
          <a:xfrm>
            <a:off x="1262063" y="3459163"/>
            <a:ext cx="8923337" cy="17478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lIns="68580" tIns="34290" rIns="68580" bIns="34290"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过这条小溪时，正碰到一位老婆婆在磨一根很粗的铁棒，李白问老婆婆在做什么，老婆婆说：“要把它磨成绣花的针。”李白被她的意志感动，回去完成了学业。</a:t>
            </a:r>
          </a:p>
        </p:txBody>
      </p:sp>
      <p:sp>
        <p:nvSpPr>
          <p:cNvPr id="10" name="线形标注 1 9"/>
          <p:cNvSpPr/>
          <p:nvPr/>
        </p:nvSpPr>
        <p:spPr>
          <a:xfrm>
            <a:off x="3327400" y="795338"/>
            <a:ext cx="655638" cy="534987"/>
          </a:xfrm>
          <a:prstGeom prst="borderCallout1">
            <a:avLst>
              <a:gd name="adj1" fmla="val 101548"/>
              <a:gd name="adj2" fmla="val 65793"/>
              <a:gd name="adj3" fmla="val 209306"/>
              <a:gd name="adj4" fmla="val -45603"/>
            </a:avLst>
          </a:prstGeom>
          <a:solidFill>
            <a:srgbClr val="000000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这</a:t>
            </a:r>
          </a:p>
        </p:txBody>
      </p:sp>
      <p:sp>
        <p:nvSpPr>
          <p:cNvPr id="6" name="线形标注 1 5"/>
          <p:cNvSpPr/>
          <p:nvPr/>
        </p:nvSpPr>
        <p:spPr>
          <a:xfrm>
            <a:off x="8023225" y="889000"/>
            <a:ext cx="850900" cy="534988"/>
          </a:xfrm>
          <a:prstGeom prst="borderCallout1">
            <a:avLst>
              <a:gd name="adj1" fmla="val 99648"/>
              <a:gd name="adj2" fmla="val 42218"/>
              <a:gd name="adj3" fmla="val 275709"/>
              <a:gd name="adj4" fmla="val -135147"/>
            </a:avLst>
          </a:prstGeom>
          <a:solidFill>
            <a:srgbClr val="000000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完成</a:t>
            </a:r>
          </a:p>
        </p:txBody>
      </p:sp>
      <p:sp>
        <p:nvSpPr>
          <p:cNvPr id="5" name="椭圆 4"/>
          <p:cNvSpPr/>
          <p:nvPr/>
        </p:nvSpPr>
        <p:spPr>
          <a:xfrm>
            <a:off x="2517775" y="1946275"/>
            <a:ext cx="469900" cy="436563"/>
          </a:xfrm>
          <a:prstGeom prst="ellipse">
            <a:avLst/>
          </a:prstGeom>
          <a:noFill/>
          <a:ln w="38100">
            <a:solidFill>
              <a:srgbClr val="E042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6600825" y="2382838"/>
            <a:ext cx="458788" cy="490537"/>
          </a:xfrm>
          <a:prstGeom prst="ellipse">
            <a:avLst/>
          </a:prstGeom>
          <a:noFill/>
          <a:ln w="38100">
            <a:solidFill>
              <a:srgbClr val="E042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ldLvl="0" animBg="1"/>
      <p:bldP spid="10" grpId="0" bldLvl="0" animBg="1"/>
      <p:bldP spid="6" grpId="0" bldLvl="0" animBg="1"/>
      <p:bldP spid="5" grpId="0" bldLvl="0" animBg="1"/>
      <p:bldP spid="8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文本框 99"/>
          <p:cNvSpPr txBox="1">
            <a:spLocks noChangeArrowheads="1"/>
          </p:cNvSpPr>
          <p:nvPr/>
        </p:nvSpPr>
        <p:spPr bwMode="auto">
          <a:xfrm>
            <a:off x="1560513" y="2081213"/>
            <a:ext cx="9317037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6700">
              <a:lnSpc>
                <a:spcPct val="180000"/>
              </a:lnSpc>
            </a:pPr>
            <a:r>
              <a:rPr lang="en-US" altLang="zh-CN" sz="2800" b="1">
                <a:solidFill>
                  <a:srgbClr val="000000"/>
                </a:solidFill>
                <a:latin typeface="Calibri" pitchFamily="34" charset="0"/>
              </a:rPr>
              <a:t>       </a:t>
            </a:r>
            <a:r>
              <a:rPr lang="zh-CN" altLang="en-US" sz="2800" b="1">
                <a:solidFill>
                  <a:srgbClr val="000000"/>
                </a:solidFill>
                <a:latin typeface="Calibri" pitchFamily="34" charset="0"/>
              </a:rPr>
              <a:t>磨针溪，在</a:t>
            </a:r>
            <a:r>
              <a:rPr lang="en-US" sz="2800" b="1" u="sng">
                <a:solidFill>
                  <a:srgbClr val="000000"/>
                </a:solidFill>
                <a:latin typeface="宋体" charset="-122"/>
              </a:rPr>
              <a:t>         </a:t>
            </a:r>
            <a:r>
              <a:rPr lang="zh-CN" altLang="en-US" sz="2800" b="1">
                <a:solidFill>
                  <a:srgbClr val="000000"/>
                </a:solidFill>
                <a:latin typeface="Calibri" pitchFamily="34" charset="0"/>
              </a:rPr>
              <a:t>。世传</a:t>
            </a:r>
            <a:r>
              <a:rPr lang="en-US" sz="2800" b="1" u="sng">
                <a:solidFill>
                  <a:srgbClr val="000000"/>
                </a:solidFill>
                <a:latin typeface="宋体" charset="-122"/>
              </a:rPr>
              <a:t>             </a:t>
            </a:r>
            <a:r>
              <a:rPr lang="zh-CN" altLang="en-US" sz="2800" b="1">
                <a:solidFill>
                  <a:srgbClr val="000000"/>
                </a:solidFill>
                <a:latin typeface="Calibri" pitchFamily="34" charset="0"/>
              </a:rPr>
              <a:t>，未成，</a:t>
            </a:r>
            <a:r>
              <a:rPr lang="en-US" sz="2800" b="1" u="sng">
                <a:solidFill>
                  <a:srgbClr val="000000"/>
                </a:solidFill>
                <a:latin typeface="宋体" charset="-122"/>
              </a:rPr>
              <a:t>      </a:t>
            </a:r>
            <a:r>
              <a:rPr lang="zh-CN" altLang="en-US" sz="2800" b="1">
                <a:solidFill>
                  <a:srgbClr val="000000"/>
                </a:solidFill>
                <a:latin typeface="Calibri" pitchFamily="34" charset="0"/>
              </a:rPr>
              <a:t>。过</a:t>
            </a:r>
            <a:r>
              <a:rPr lang="en-US" sz="2800" b="1" u="sng">
                <a:solidFill>
                  <a:srgbClr val="000000"/>
                </a:solidFill>
                <a:latin typeface="宋体" charset="-122"/>
              </a:rPr>
              <a:t>      </a:t>
            </a:r>
            <a:r>
              <a:rPr lang="zh-CN" altLang="en-US" sz="2800" b="1">
                <a:solidFill>
                  <a:srgbClr val="000000"/>
                </a:solidFill>
                <a:latin typeface="Calibri" pitchFamily="34" charset="0"/>
              </a:rPr>
              <a:t>，逢老媪</a:t>
            </a:r>
            <a:r>
              <a:rPr lang="en-US" sz="2800" b="1" u="sng">
                <a:solidFill>
                  <a:srgbClr val="000000"/>
                </a:solidFill>
                <a:latin typeface="宋体" charset="-122"/>
              </a:rPr>
              <a:t>            </a:t>
            </a:r>
            <a:r>
              <a:rPr lang="zh-CN" altLang="en-US" sz="2800" b="1">
                <a:solidFill>
                  <a:srgbClr val="000000"/>
                </a:solidFill>
                <a:latin typeface="Calibri" pitchFamily="34" charset="0"/>
              </a:rPr>
              <a:t>，问之，曰：</a:t>
            </a:r>
            <a:r>
              <a:rPr lang="en-US" sz="2800" b="1">
                <a:solidFill>
                  <a:srgbClr val="000000"/>
                </a:solidFill>
                <a:latin typeface="宋体" charset="-122"/>
              </a:rPr>
              <a:t>“</a:t>
            </a:r>
            <a:r>
              <a:rPr lang="en-US" sz="2800" b="1" u="sng">
                <a:solidFill>
                  <a:srgbClr val="000000"/>
                </a:solidFill>
                <a:latin typeface="宋体" charset="-122"/>
              </a:rPr>
              <a:t>           </a:t>
            </a:r>
            <a:r>
              <a:rPr lang="zh-CN" altLang="en-US" sz="2800" b="1">
                <a:solidFill>
                  <a:srgbClr val="000000"/>
                </a:solidFill>
                <a:latin typeface="Calibri" pitchFamily="34" charset="0"/>
              </a:rPr>
              <a:t>。”太白</a:t>
            </a:r>
            <a:r>
              <a:rPr lang="en-US" sz="2800" b="1" u="sng">
                <a:solidFill>
                  <a:srgbClr val="000000"/>
                </a:solidFill>
                <a:latin typeface="宋体" charset="-122"/>
              </a:rPr>
              <a:t>            </a:t>
            </a:r>
            <a:r>
              <a:rPr lang="zh-CN" altLang="en-US" sz="2800" b="1">
                <a:solidFill>
                  <a:srgbClr val="000000"/>
                </a:solidFill>
                <a:latin typeface="Calibri" pitchFamily="34" charset="0"/>
              </a:rPr>
              <a:t>，</a:t>
            </a:r>
            <a:r>
              <a:rPr lang="en-US" sz="2800" b="1" u="sng">
                <a:solidFill>
                  <a:srgbClr val="000000"/>
                </a:solidFill>
                <a:latin typeface="宋体" charset="-122"/>
              </a:rPr>
              <a:t>         </a:t>
            </a:r>
            <a:r>
              <a:rPr lang="en-US" sz="2800" b="1">
                <a:solidFill>
                  <a:srgbClr val="000000"/>
                </a:solidFill>
                <a:latin typeface="宋体" charset="-122"/>
              </a:rPr>
              <a:t> </a:t>
            </a:r>
            <a:r>
              <a:rPr lang="zh-CN" altLang="en-US" sz="2800" b="1">
                <a:solidFill>
                  <a:srgbClr val="000000"/>
                </a:solidFill>
                <a:latin typeface="Calibri" pitchFamily="34" charset="0"/>
              </a:rPr>
              <a:t>。</a:t>
            </a:r>
            <a:r>
              <a:rPr lang="en-US" sz="2800" b="1">
                <a:solidFill>
                  <a:srgbClr val="000000"/>
                </a:solidFill>
                <a:latin typeface="宋体" charset="-122"/>
              </a:rPr>
              <a:t> </a:t>
            </a:r>
            <a:endParaRPr lang="zh-CN" altLang="en-US" sz="2800" b="1">
              <a:latin typeface="Calibri" pitchFamily="34" charset="0"/>
            </a:endParaRPr>
          </a:p>
        </p:txBody>
      </p:sp>
      <p:sp>
        <p:nvSpPr>
          <p:cNvPr id="40962" name="文本框 1"/>
          <p:cNvSpPr txBox="1">
            <a:spLocks noChangeArrowheads="1"/>
          </p:cNvSpPr>
          <p:nvPr/>
        </p:nvSpPr>
        <p:spPr bwMode="auto">
          <a:xfrm>
            <a:off x="1274763" y="1123950"/>
            <a:ext cx="22558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尝试背诵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线形标注 1 11"/>
          <p:cNvSpPr/>
          <p:nvPr/>
        </p:nvSpPr>
        <p:spPr>
          <a:xfrm>
            <a:off x="669925" y="3414713"/>
            <a:ext cx="5483225" cy="1954212"/>
          </a:xfrm>
          <a:prstGeom prst="borderCallout1">
            <a:avLst>
              <a:gd name="adj1" fmla="val 100568"/>
              <a:gd name="adj2" fmla="val 30856"/>
              <a:gd name="adj3" fmla="val 100752"/>
              <a:gd name="adj4" fmla="val 30645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      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做任何事情，只要有毅力，肯下苦功，事情就能成功。</a:t>
            </a:r>
          </a:p>
        </p:txBody>
      </p:sp>
      <p:grpSp>
        <p:nvGrpSpPr>
          <p:cNvPr id="41986" name="组合 4"/>
          <p:cNvGrpSpPr>
            <a:grpSpLocks/>
          </p:cNvGrpSpPr>
          <p:nvPr/>
        </p:nvGrpSpPr>
        <p:grpSpPr bwMode="auto">
          <a:xfrm>
            <a:off x="669925" y="949325"/>
            <a:ext cx="4710113" cy="1590675"/>
            <a:chOff x="-182938" y="1158327"/>
            <a:chExt cx="5630778" cy="2432098"/>
          </a:xfrm>
        </p:grpSpPr>
        <p:sp>
          <p:nvSpPr>
            <p:cNvPr id="7" name="云形标注 6"/>
            <p:cNvSpPr/>
            <p:nvPr/>
          </p:nvSpPr>
          <p:spPr>
            <a:xfrm>
              <a:off x="-182938" y="1158327"/>
              <a:ext cx="5630778" cy="2432098"/>
            </a:xfrm>
            <a:prstGeom prst="cloudCallout">
              <a:avLst>
                <a:gd name="adj1" fmla="val 12578"/>
                <a:gd name="adj2" fmla="val 101308"/>
              </a:avLst>
            </a:prstGeom>
            <a:solidFill>
              <a:schemeClr val="bg1"/>
            </a:solidFill>
            <a:ln>
              <a:solidFill>
                <a:srgbClr val="E042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1989" name="文本框 12"/>
            <p:cNvSpPr txBox="1">
              <a:spLocks noChangeArrowheads="1"/>
            </p:cNvSpPr>
            <p:nvPr/>
          </p:nvSpPr>
          <p:spPr bwMode="auto">
            <a:xfrm>
              <a:off x="282854" y="1657594"/>
              <a:ext cx="4698084" cy="1457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     《</a:t>
              </a:r>
              <a:r>
                <a:rPr lang="zh-CN" altLang="en-US" sz="280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铁杵成针</a:t>
              </a:r>
              <a:r>
                <a:rPr lang="en-US" altLang="zh-CN" sz="280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》</a:t>
              </a:r>
              <a:r>
                <a:rPr lang="zh-CN" altLang="en-US" sz="280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告诉了我们一个什么道理？</a:t>
              </a:r>
            </a:p>
          </p:txBody>
        </p:sp>
      </p:grpSp>
      <p:pic>
        <p:nvPicPr>
          <p:cNvPr id="53250" name="Picture 2" descr="http://cdnimg103.lizhi.fm/audio_cover/2015/07/03/21195057039355527_320x3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3540" y="1207135"/>
            <a:ext cx="4396105" cy="4396105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内容占位符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zh-CN" altLang="en-US"/>
          </a:p>
          <a:p>
            <a:pPr marL="0" indent="0" algn="ctr">
              <a:buFontTx/>
              <a:buNone/>
            </a:pPr>
            <a:endParaRPr lang="zh-CN" altLang="en-US"/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4000" b="1"/>
              <a:t>铁杵磨成针，功到自然成。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4000" b="1"/>
              <a:t>只要功夫深，铁杵磨成针。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虚尾箭头 6"/>
          <p:cNvSpPr/>
          <p:nvPr/>
        </p:nvSpPr>
        <p:spPr>
          <a:xfrm>
            <a:off x="517525" y="295275"/>
            <a:ext cx="2728913" cy="1173163"/>
          </a:xfrm>
          <a:prstGeom prst="strip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034" name="文本框 8"/>
          <p:cNvSpPr txBox="1">
            <a:spLocks noChangeArrowheads="1"/>
          </p:cNvSpPr>
          <p:nvPr/>
        </p:nvSpPr>
        <p:spPr bwMode="auto">
          <a:xfrm>
            <a:off x="754063" y="531813"/>
            <a:ext cx="2255837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板书设计</a:t>
            </a:r>
          </a:p>
        </p:txBody>
      </p:sp>
      <p:sp>
        <p:nvSpPr>
          <p:cNvPr id="44035" name="文本框 1"/>
          <p:cNvSpPr txBox="1">
            <a:spLocks noChangeArrowheads="1"/>
          </p:cNvSpPr>
          <p:nvPr/>
        </p:nvSpPr>
        <p:spPr bwMode="auto">
          <a:xfrm>
            <a:off x="754063" y="1697038"/>
            <a:ext cx="949960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>
                <a:latin typeface="宋体" charset="-122"/>
              </a:rPr>
              <a:t>22  </a:t>
            </a:r>
            <a:r>
              <a:rPr lang="zh-CN" altLang="en-US" sz="4000" b="1">
                <a:latin typeface="宋体" charset="-122"/>
              </a:rPr>
              <a:t>文言文二则</a:t>
            </a:r>
            <a:endParaRPr lang="en-US" altLang="zh-CN" sz="4000" b="1">
              <a:latin typeface="宋体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>
                <a:latin typeface="楷体" pitchFamily="49" charset="-122"/>
                <a:ea typeface="楷体" pitchFamily="49" charset="-122"/>
              </a:rPr>
              <a:t> 铁杵成针</a:t>
            </a:r>
          </a:p>
          <a:p>
            <a:pPr algn="ctr">
              <a:lnSpc>
                <a:spcPct val="150000"/>
              </a:lnSpc>
            </a:pPr>
            <a:r>
              <a:rPr lang="zh-CN" altLang="en-US" sz="3600" b="1">
                <a:latin typeface="楷体" pitchFamily="49" charset="-122"/>
                <a:ea typeface="楷体" pitchFamily="49" charset="-122"/>
              </a:rPr>
              <a:t>有决心</a:t>
            </a:r>
          </a:p>
          <a:p>
            <a:pPr algn="ctr">
              <a:lnSpc>
                <a:spcPct val="150000"/>
              </a:lnSpc>
            </a:pPr>
            <a:r>
              <a:rPr lang="zh-CN" altLang="en-US" sz="3600" b="1">
                <a:latin typeface="楷体" pitchFamily="49" charset="-122"/>
                <a:ea typeface="楷体" pitchFamily="49" charset="-122"/>
              </a:rPr>
              <a:t>做事情</a:t>
            </a:r>
            <a:r>
              <a:rPr lang="en-US" altLang="zh-CN" sz="3600" b="1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sz="3600" b="1">
                <a:latin typeface="楷体" pitchFamily="49" charset="-122"/>
                <a:ea typeface="楷体" pitchFamily="49" charset="-122"/>
              </a:rPr>
              <a:t>成功</a:t>
            </a:r>
          </a:p>
          <a:p>
            <a:pPr algn="ctr">
              <a:lnSpc>
                <a:spcPct val="150000"/>
              </a:lnSpc>
            </a:pPr>
            <a:r>
              <a:rPr lang="zh-CN" altLang="en-US" sz="3600" b="1">
                <a:latin typeface="楷体" pitchFamily="49" charset="-122"/>
                <a:ea typeface="楷体" pitchFamily="49" charset="-122"/>
              </a:rPr>
              <a:t>下苦功</a:t>
            </a:r>
            <a:endParaRPr lang="zh-CN" altLang="en-US" sz="4000" b="1">
              <a:latin typeface="楷体" pitchFamily="49" charset="-122"/>
              <a:ea typeface="楷体" pitchFamily="49" charset="-122"/>
            </a:endParaRPr>
          </a:p>
          <a:p>
            <a:pPr algn="ctr">
              <a:lnSpc>
                <a:spcPct val="150000"/>
              </a:lnSpc>
            </a:pPr>
            <a:endParaRPr lang="zh-CN" altLang="en-US" sz="4000" b="1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虚尾箭头 6"/>
          <p:cNvSpPr/>
          <p:nvPr/>
        </p:nvSpPr>
        <p:spPr>
          <a:xfrm>
            <a:off x="517525" y="295275"/>
            <a:ext cx="2728913" cy="1173163"/>
          </a:xfrm>
          <a:prstGeom prst="strip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627" name="文本框 8"/>
          <p:cNvSpPr txBox="1">
            <a:spLocks noChangeArrowheads="1"/>
          </p:cNvSpPr>
          <p:nvPr/>
        </p:nvSpPr>
        <p:spPr bwMode="auto">
          <a:xfrm>
            <a:off x="754063" y="531813"/>
            <a:ext cx="2255837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课时目标</a:t>
            </a:r>
          </a:p>
        </p:txBody>
      </p:sp>
      <p:sp>
        <p:nvSpPr>
          <p:cNvPr id="26628" name="文本框 9"/>
          <p:cNvSpPr txBox="1">
            <a:spLocks noChangeArrowheads="1"/>
          </p:cNvSpPr>
          <p:nvPr/>
        </p:nvSpPr>
        <p:spPr bwMode="auto">
          <a:xfrm>
            <a:off x="517525" y="1709738"/>
            <a:ext cx="11325225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70000"/>
              </a:lnSpc>
            </a:pPr>
            <a:r>
              <a:rPr lang="en-US" altLang="zh-CN" sz="3200" b="1">
                <a:latin typeface="宋体" charset="-122"/>
              </a:rPr>
              <a:t>1.</a:t>
            </a:r>
            <a:r>
              <a:rPr lang="zh-CN" altLang="en-US" sz="3200" b="1">
                <a:latin typeface="宋体" charset="-122"/>
              </a:rPr>
              <a:t>会认</a:t>
            </a:r>
            <a:r>
              <a:rPr lang="en-US" sz="3200" b="1">
                <a:latin typeface="宋体" charset="-122"/>
              </a:rPr>
              <a:t>“</a:t>
            </a:r>
            <a:r>
              <a:rPr lang="zh-CN" altLang="en-US" sz="3200" b="1">
                <a:latin typeface="宋体" charset="-122"/>
              </a:rPr>
              <a:t>卒</a:t>
            </a:r>
            <a:r>
              <a:rPr lang="en-US" sz="3200" b="1">
                <a:latin typeface="宋体" charset="-122"/>
              </a:rPr>
              <a:t>”</a:t>
            </a:r>
            <a:r>
              <a:rPr lang="zh-CN" altLang="en-US" sz="3200" b="1">
                <a:latin typeface="宋体" charset="-122"/>
              </a:rPr>
              <a:t>字，会写</a:t>
            </a:r>
            <a:r>
              <a:rPr lang="en-US" sz="3200" b="1">
                <a:latin typeface="宋体" charset="-122"/>
              </a:rPr>
              <a:t>“</a:t>
            </a:r>
            <a:r>
              <a:rPr lang="zh-CN" altLang="en-US" sz="3200" b="1">
                <a:latin typeface="宋体" charset="-122"/>
              </a:rPr>
              <a:t>逢、卒</a:t>
            </a:r>
            <a:r>
              <a:rPr lang="en-US" sz="3200" b="1">
                <a:latin typeface="宋体" charset="-122"/>
              </a:rPr>
              <a:t>”</a:t>
            </a:r>
            <a:r>
              <a:rPr lang="zh-CN" altLang="en-US" sz="3200" b="1">
                <a:latin typeface="宋体" charset="-122"/>
              </a:rPr>
              <a:t>二字。</a:t>
            </a:r>
          </a:p>
          <a:p>
            <a:pPr>
              <a:lnSpc>
                <a:spcPct val="170000"/>
              </a:lnSpc>
            </a:pPr>
            <a:r>
              <a:rPr lang="zh-CN" altLang="zh-CN" sz="3200" b="1">
                <a:latin typeface="宋体" charset="-122"/>
              </a:rPr>
              <a:t>2.读准字音，在朗读中学会停顿，初步掌握诵读文言的方法。</a:t>
            </a:r>
            <a:endParaRPr lang="zh-CN" altLang="en-US" sz="3200" b="1">
              <a:solidFill>
                <a:srgbClr val="FF0000"/>
              </a:solidFill>
              <a:latin typeface="宋体" charset="-122"/>
            </a:endParaRPr>
          </a:p>
          <a:p>
            <a:pPr>
              <a:lnSpc>
                <a:spcPct val="170000"/>
              </a:lnSpc>
            </a:pPr>
            <a:r>
              <a:rPr lang="zh-CN" altLang="zh-CN" sz="3200" b="1">
                <a:latin typeface="宋体" charset="-122"/>
              </a:rPr>
              <a:t>3.理解部分文言字词的意思，初步感受文言文的精致与典雅。体会做事只有努力坚持，才能有所收获的道理。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虚尾箭头 6"/>
          <p:cNvSpPr/>
          <p:nvPr/>
        </p:nvSpPr>
        <p:spPr>
          <a:xfrm>
            <a:off x="517525" y="295275"/>
            <a:ext cx="2728913" cy="1173163"/>
          </a:xfrm>
          <a:prstGeom prst="strip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5058" name="文本框 8"/>
          <p:cNvSpPr txBox="1">
            <a:spLocks noChangeArrowheads="1"/>
          </p:cNvSpPr>
          <p:nvPr/>
        </p:nvSpPr>
        <p:spPr bwMode="auto">
          <a:xfrm>
            <a:off x="754063" y="531813"/>
            <a:ext cx="2255837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课时作业</a:t>
            </a:r>
          </a:p>
        </p:txBody>
      </p:sp>
      <p:sp>
        <p:nvSpPr>
          <p:cNvPr id="10" name="矩形 9"/>
          <p:cNvSpPr/>
          <p:nvPr/>
        </p:nvSpPr>
        <p:spPr>
          <a:xfrm>
            <a:off x="257175" y="1231900"/>
            <a:ext cx="11180763" cy="5078413"/>
          </a:xfrm>
          <a:prstGeom prst="rect">
            <a:avLst/>
          </a:prstGeom>
          <a:solidFill>
            <a:schemeClr val="accent6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800" b="1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一、解释下列字词。</a:t>
            </a:r>
          </a:p>
          <a:p>
            <a:pPr indent="2667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altLang="zh-CN" sz="2800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世传：</a:t>
            </a:r>
            <a:r>
              <a:rPr altLang="zh-CN" sz="2800" u="sng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世间相传。</a:t>
            </a:r>
            <a:r>
              <a:rPr altLang="zh-CN" sz="2800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    弃去：</a:t>
            </a:r>
            <a:r>
              <a:rPr altLang="zh-CN" sz="2800" u="sng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放弃离开。</a:t>
            </a:r>
            <a:r>
              <a:rPr altLang="zh-CN" sz="2800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    </a:t>
            </a:r>
          </a:p>
          <a:p>
            <a:pPr indent="2667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altLang="zh-CN" sz="2800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是：</a:t>
            </a:r>
            <a:r>
              <a:rPr altLang="zh-CN" sz="2800" u="sng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这。</a:t>
            </a:r>
            <a:r>
              <a:rPr altLang="zh-CN" sz="2800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            逢：</a:t>
            </a:r>
            <a:r>
              <a:rPr altLang="zh-CN" sz="2800" u="sng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看见，遇见。 </a:t>
            </a:r>
            <a:r>
              <a:rPr altLang="zh-CN" sz="2800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 </a:t>
            </a:r>
          </a:p>
          <a:p>
            <a:pPr indent="2667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altLang="zh-CN" sz="2800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方：</a:t>
            </a:r>
            <a:r>
              <a:rPr altLang="zh-CN" sz="2800" u="sng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正在。</a:t>
            </a:r>
            <a:r>
              <a:rPr altLang="zh-CN" sz="2800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          老媪：</a:t>
            </a:r>
            <a:r>
              <a:rPr altLang="zh-CN" sz="2800" u="sng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老婆婆。</a:t>
            </a:r>
            <a:r>
              <a:rPr altLang="zh-CN" sz="2800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     </a:t>
            </a:r>
          </a:p>
          <a:p>
            <a:pPr indent="2667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altLang="zh-CN" sz="2800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之：</a:t>
            </a:r>
            <a:r>
              <a:rPr altLang="zh-CN" sz="2800" u="sng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代</a:t>
            </a:r>
            <a:r>
              <a:rPr lang="zh-CN" sz="2800" u="sng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指</a:t>
            </a:r>
            <a:r>
              <a:rPr altLang="zh-CN" sz="2800" u="sng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老婆婆。</a:t>
            </a:r>
            <a:r>
              <a:rPr altLang="zh-CN" sz="2800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    其：</a:t>
            </a:r>
            <a:r>
              <a:rPr altLang="zh-CN" sz="2800" u="sng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代老婆婆。</a:t>
            </a:r>
            <a:r>
              <a:rPr altLang="zh-CN" sz="2800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    </a:t>
            </a:r>
          </a:p>
          <a:p>
            <a:pPr indent="2667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altLang="zh-CN" sz="2800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卒业：</a:t>
            </a:r>
            <a:r>
              <a:rPr altLang="zh-CN" sz="2800" u="sng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完成学业。</a:t>
            </a:r>
            <a:endParaRPr altLang="zh-CN" sz="2800" kern="5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indent="2667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800" b="1" kern="5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Arial" panose="020B0604020202020204" pitchFamily="34" charset="0"/>
            </a:endParaRPr>
          </a:p>
          <a:p>
            <a:pPr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800" b="1" kern="5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Arial" panose="020B0604020202020204" pitchFamily="34" charset="0"/>
              </a:rPr>
              <a:t>二、《铁杵成针》这则故事带给你什么启示？ </a:t>
            </a:r>
            <a:endParaRPr lang="en-US" altLang="zh-CN" sz="2800" b="1" kern="5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Arial" panose="020B0604020202020204" pitchFamily="34" charset="0"/>
            </a:endParaRPr>
          </a:p>
          <a:p>
            <a:pPr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8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   目标专一而不三心二意，持之以恒而不半途而废，就能实现我们美好的理想。（答案不唯一）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文本框 5"/>
          <p:cNvSpPr txBox="1">
            <a:spLocks noChangeArrowheads="1"/>
          </p:cNvSpPr>
          <p:nvPr/>
        </p:nvSpPr>
        <p:spPr bwMode="auto">
          <a:xfrm>
            <a:off x="6537325" y="2414588"/>
            <a:ext cx="4022725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6000" b="1">
                <a:latin typeface="楷体" pitchFamily="49" charset="-122"/>
                <a:ea typeface="楷体" pitchFamily="49" charset="-122"/>
              </a:rPr>
              <a:t> 第二课时</a:t>
            </a:r>
          </a:p>
        </p:txBody>
      </p:sp>
      <p:pic>
        <p:nvPicPr>
          <p:cNvPr id="25603" name="Picture 3" descr="http://p7.qhimg.com/t018b8780022664f9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7180" y="1137285"/>
            <a:ext cx="4498340" cy="458343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虚尾箭头 6"/>
          <p:cNvSpPr/>
          <p:nvPr/>
        </p:nvSpPr>
        <p:spPr>
          <a:xfrm>
            <a:off x="517525" y="295275"/>
            <a:ext cx="3106738" cy="1173163"/>
          </a:xfrm>
          <a:prstGeom prst="strip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674" name="文本框 8"/>
          <p:cNvSpPr txBox="1">
            <a:spLocks noChangeArrowheads="1"/>
          </p:cNvSpPr>
          <p:nvPr/>
        </p:nvSpPr>
        <p:spPr bwMode="auto">
          <a:xfrm>
            <a:off x="754063" y="531813"/>
            <a:ext cx="232092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温故知新</a:t>
            </a:r>
          </a:p>
        </p:txBody>
      </p:sp>
      <p:pic>
        <p:nvPicPr>
          <p:cNvPr id="28675" name="图片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1288" y="1919288"/>
            <a:ext cx="5130800" cy="33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文本框 3"/>
          <p:cNvSpPr txBox="1">
            <a:spLocks noChangeArrowheads="1"/>
          </p:cNvSpPr>
          <p:nvPr/>
        </p:nvSpPr>
        <p:spPr bwMode="auto">
          <a:xfrm>
            <a:off x="7216775" y="2890838"/>
            <a:ext cx="37465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  <a:latin typeface="Calibri" pitchFamily="34" charset="0"/>
              </a:rPr>
              <a:t>回忆李白的诗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timgsa.baidu.com/timg?image&amp;quality=80&amp;size=b9999_10000&amp;sec=1565071739405&amp;di=5fb244b4c1461f37dc53b0ed4b4ca42b&amp;imgtype=0&amp;src=http%3A%2F%2Fbpic.588ku.com%2Felement_origin_min_pic%2F16%2F10%2F20%2F1058082753d44a1.jpg%2521%2Ffwfh%2F804x537%2Fquality%2F90%2Funsharp%2Ftrue%2Fcompress%2Ftru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50110" y="1181735"/>
            <a:ext cx="6784975" cy="4031615"/>
          </a:xfrm>
          <a:prstGeom prst="roundRect">
            <a:avLst/>
          </a:prstGeom>
          <a:noFill/>
        </p:spPr>
      </p:pic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057525" y="5213350"/>
            <a:ext cx="6445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0000"/>
                </a:solidFill>
                <a:latin typeface="宋体" charset="-122"/>
              </a:rPr>
              <a:t>铁杵：用来舂米或捣衣的铁棒。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虚尾箭头 6"/>
          <p:cNvSpPr/>
          <p:nvPr/>
        </p:nvSpPr>
        <p:spPr>
          <a:xfrm>
            <a:off x="517525" y="295275"/>
            <a:ext cx="3024188" cy="1173163"/>
          </a:xfrm>
          <a:prstGeom prst="strip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22" name="文本框 8"/>
          <p:cNvSpPr txBox="1">
            <a:spLocks noChangeArrowheads="1"/>
          </p:cNvSpPr>
          <p:nvPr/>
        </p:nvSpPr>
        <p:spPr bwMode="auto">
          <a:xfrm>
            <a:off x="754063" y="531813"/>
            <a:ext cx="225107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检查预习</a:t>
            </a:r>
          </a:p>
        </p:txBody>
      </p:sp>
      <p:pic>
        <p:nvPicPr>
          <p:cNvPr id="30723" name="Picture 61" descr="图片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4363" y="2408238"/>
            <a:ext cx="125253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62" descr="图片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0388" y="2417763"/>
            <a:ext cx="125888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73"/>
          <p:cNvSpPr>
            <a:spLocks noChangeArrowheads="1"/>
          </p:cNvSpPr>
          <p:nvPr/>
        </p:nvSpPr>
        <p:spPr bwMode="auto">
          <a:xfrm>
            <a:off x="4483100" y="2551113"/>
            <a:ext cx="1022350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7200" b="1">
                <a:latin typeface="楷体" pitchFamily="49" charset="-122"/>
                <a:ea typeface="楷体" pitchFamily="49" charset="-122"/>
              </a:rPr>
              <a:t>逢</a:t>
            </a:r>
          </a:p>
        </p:txBody>
      </p:sp>
      <p:sp>
        <p:nvSpPr>
          <p:cNvPr id="30726" name="Rectangle 74"/>
          <p:cNvSpPr>
            <a:spLocks noChangeArrowheads="1"/>
          </p:cNvSpPr>
          <p:nvPr/>
        </p:nvSpPr>
        <p:spPr bwMode="auto">
          <a:xfrm>
            <a:off x="5676900" y="2574925"/>
            <a:ext cx="102235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7200" b="1">
                <a:latin typeface="楷体" pitchFamily="49" charset="-122"/>
                <a:ea typeface="楷体" pitchFamily="49" charset="-122"/>
              </a:rPr>
              <a:t>卒</a:t>
            </a:r>
          </a:p>
        </p:txBody>
      </p:sp>
      <p:sp>
        <p:nvSpPr>
          <p:cNvPr id="35" name="虚尾箭头 34"/>
          <p:cNvSpPr/>
          <p:nvPr/>
        </p:nvSpPr>
        <p:spPr>
          <a:xfrm>
            <a:off x="503238" y="280988"/>
            <a:ext cx="3022600" cy="1173162"/>
          </a:xfrm>
          <a:prstGeom prst="strip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28" name="文本框 35"/>
          <p:cNvSpPr txBox="1">
            <a:spLocks noChangeArrowheads="1"/>
          </p:cNvSpPr>
          <p:nvPr/>
        </p:nvSpPr>
        <p:spPr bwMode="auto">
          <a:xfrm>
            <a:off x="739775" y="517525"/>
            <a:ext cx="224948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学习生字</a:t>
            </a:r>
          </a:p>
        </p:txBody>
      </p:sp>
      <p:sp>
        <p:nvSpPr>
          <p:cNvPr id="30729" name="Rectangle 5"/>
          <p:cNvSpPr>
            <a:spLocks noChangeArrowheads="1"/>
          </p:cNvSpPr>
          <p:nvPr/>
        </p:nvSpPr>
        <p:spPr bwMode="auto">
          <a:xfrm>
            <a:off x="4616450" y="1825625"/>
            <a:ext cx="11858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800"/>
              <a:t>féng</a:t>
            </a:r>
            <a:r>
              <a:rPr lang="en-US" altLang="zh-CN" sz="900"/>
              <a:t> </a:t>
            </a:r>
            <a:endParaRPr lang="en-US" altLang="zh-CN" sz="2000"/>
          </a:p>
        </p:txBody>
      </p:sp>
      <p:sp>
        <p:nvSpPr>
          <p:cNvPr id="30730" name="Rectangle 5"/>
          <p:cNvSpPr>
            <a:spLocks noChangeArrowheads="1"/>
          </p:cNvSpPr>
          <p:nvPr/>
        </p:nvSpPr>
        <p:spPr bwMode="auto">
          <a:xfrm>
            <a:off x="5924550" y="1825625"/>
            <a:ext cx="11842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800"/>
              <a:t>zú</a:t>
            </a:r>
            <a:r>
              <a:rPr lang="en-US" altLang="zh-CN" sz="900"/>
              <a:t> </a:t>
            </a:r>
            <a:endParaRPr lang="en-US" altLang="zh-CN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文本框 1"/>
          <p:cNvSpPr txBox="1">
            <a:spLocks noChangeArrowheads="1"/>
          </p:cNvSpPr>
          <p:nvPr/>
        </p:nvSpPr>
        <p:spPr bwMode="auto">
          <a:xfrm>
            <a:off x="2738438" y="2136775"/>
            <a:ext cx="6075362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5400" b="1">
                <a:latin typeface="楷体" pitchFamily="49" charset="-122"/>
                <a:ea typeface="楷体" pitchFamily="49" charset="-122"/>
              </a:rPr>
              <a:t>铁杵  磨针  溪逢 </a:t>
            </a:r>
          </a:p>
          <a:p>
            <a:pPr>
              <a:lnSpc>
                <a:spcPct val="150000"/>
              </a:lnSpc>
            </a:pPr>
            <a:r>
              <a:rPr lang="zh-CN" altLang="en-US" sz="5400" b="1">
                <a:latin typeface="楷体" pitchFamily="49" charset="-122"/>
                <a:ea typeface="楷体" pitchFamily="49" charset="-122"/>
              </a:rPr>
              <a:t>老媪  还卒业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2925763" y="1446213"/>
            <a:ext cx="34417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7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28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36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铁杵成针</a:t>
            </a:r>
            <a:endParaRPr lang="zh-CN" altLang="en-US" sz="3600" b="1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宋体" charset="-122"/>
            </a:endParaRPr>
          </a:p>
        </p:txBody>
      </p:sp>
      <p:sp>
        <p:nvSpPr>
          <p:cNvPr id="6" name="文本框 63"/>
          <p:cNvSpPr txBox="1">
            <a:spLocks noChangeArrowheads="1"/>
          </p:cNvSpPr>
          <p:nvPr/>
        </p:nvSpPr>
        <p:spPr bwMode="auto">
          <a:xfrm>
            <a:off x="488950" y="2263775"/>
            <a:ext cx="7258050" cy="376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en-US" altLang="zh-CN" sz="28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32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磨针溪，在/象耳山下。世传/李太白读书山中，未成，弃去。过/是溪，逢/老媪（</a:t>
            </a:r>
            <a:r>
              <a:rPr lang="zh-CN" altLang="en-US" sz="3200">
                <a:solidFill>
                  <a:srgbClr val="000000"/>
                </a:solidFill>
                <a:latin typeface="宋体" charset="-122"/>
                <a:ea typeface="楷体" pitchFamily="49" charset="-122"/>
              </a:rPr>
              <a:t>ǎo</a:t>
            </a:r>
            <a:r>
              <a:rPr lang="zh-CN" altLang="en-US" sz="32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）/方磨铁杵。问之，曰（</a:t>
            </a:r>
            <a:r>
              <a:rPr lang="zh-CN" altLang="en-US" sz="3200">
                <a:solidFill>
                  <a:srgbClr val="000000"/>
                </a:solidFill>
                <a:latin typeface="宋体" charset="-122"/>
                <a:ea typeface="楷体" pitchFamily="49" charset="-122"/>
              </a:rPr>
              <a:t>yuē</a:t>
            </a:r>
            <a:r>
              <a:rPr lang="zh-CN" altLang="en-US" sz="32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）：“欲作针。”太白/感其意，还（</a:t>
            </a:r>
            <a:r>
              <a:rPr lang="zh-CN" altLang="en-US" sz="3200">
                <a:solidFill>
                  <a:srgbClr val="000000"/>
                </a:solidFill>
                <a:latin typeface="宋体" charset="-122"/>
                <a:ea typeface="楷体" pitchFamily="49" charset="-122"/>
              </a:rPr>
              <a:t>huán</a:t>
            </a:r>
            <a:r>
              <a:rPr lang="zh-CN" altLang="en-US" sz="32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）/卒（</a:t>
            </a:r>
            <a:r>
              <a:rPr lang="zh-CN" altLang="en-US" sz="3200">
                <a:solidFill>
                  <a:srgbClr val="000000"/>
                </a:solidFill>
                <a:latin typeface="宋体" charset="-122"/>
                <a:ea typeface="楷体" pitchFamily="49" charset="-122"/>
              </a:rPr>
              <a:t>zú</a:t>
            </a:r>
            <a:r>
              <a:rPr lang="zh-CN" altLang="en-US" sz="32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）业。 </a:t>
            </a:r>
          </a:p>
        </p:txBody>
      </p:sp>
      <p:pic>
        <p:nvPicPr>
          <p:cNvPr id="20482" name="Picture 2" descr="https://timgsa.baidu.com/timg?image&amp;quality=80&amp;size=b9999_10000&amp;sec=1565067154749&amp;di=5e05c690f0239cffcc60c05c9cda20af&amp;imgtype=0&amp;src=http%3A%2F%2Fwww.23book.com%2Fupload%2F2016%2F01%2F28%2Fe35eb297-182c-4ddd-a620-d5f51586649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80375" y="993140"/>
            <a:ext cx="3813810" cy="519176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内容占位符 2"/>
          <p:cNvSpPr>
            <a:spLocks noGrp="1"/>
          </p:cNvSpPr>
          <p:nvPr>
            <p:ph idx="4294967295"/>
          </p:nvPr>
        </p:nvSpPr>
        <p:spPr>
          <a:xfrm>
            <a:off x="330200" y="3457575"/>
            <a:ext cx="11531600" cy="2268538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/>
              <a:t>         </a:t>
            </a:r>
            <a:r>
              <a:rPr lang="zh-CN" altLang="en-US"/>
              <a:t>外框是个口字，里面一横代表舌头，表示舌头在动。在说话，所以“</a:t>
            </a:r>
            <a:r>
              <a:rPr lang="zh-CN" altLang="en-US">
                <a:sym typeface="+mn-ea"/>
              </a:rPr>
              <a:t>曰</a:t>
            </a:r>
            <a:r>
              <a:rPr lang="zh-CN" altLang="en-US"/>
              <a:t>”就是说的意思</a:t>
            </a:r>
          </a:p>
        </p:txBody>
      </p:sp>
      <p:sp>
        <p:nvSpPr>
          <p:cNvPr id="33794" name="文本框 3"/>
          <p:cNvSpPr txBox="1">
            <a:spLocks noChangeArrowheads="1"/>
          </p:cNvSpPr>
          <p:nvPr/>
        </p:nvSpPr>
        <p:spPr bwMode="auto">
          <a:xfrm>
            <a:off x="4916488" y="1282700"/>
            <a:ext cx="1958975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1500" b="1">
                <a:latin typeface="楷体" pitchFamily="49" charset="-122"/>
                <a:ea typeface="楷体" pitchFamily="49" charset="-122"/>
              </a:rPr>
              <a:t>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691</Words>
  <PresentationFormat>宽屏</PresentationFormat>
  <Paragraphs>69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2018-08-23T14:55:00Z</dcterms:created>
  <dcterms:modified xsi:type="dcterms:W3CDTF">2020-04-07T23:57:36Z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