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ADA07-5486-4F43-8AB5-29D92FCA4372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B8FF2-2734-465D-BDFC-83DFF55C24B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741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22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60CF2-6C3B-464F-9D8F-18F7955F5B41}" type="slidenum">
              <a:rPr lang="zh-CN" altLang="en-US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167F908-61C2-4B94-9657-C55D8F35DB1B}" type="slidenum">
              <a:rPr lang="zh-CN" altLang="en-US"/>
              <a:pPr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FE721B-0DFF-4D1B-A4CC-05F4E5A13A47}" type="slidenum">
              <a:rPr lang="zh-CN" altLang="en-US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D12ECB-B6BA-42CD-90D0-E209856341C3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pPr lvl="0"/>
            <a:r>
              <a:rPr lang="zh-CN" altLang="en-US" dirty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标题</a:t>
            </a:r>
          </a:p>
        </p:txBody>
      </p:sp>
    </p:spTree>
    <p:extLst>
      <p:ext uri="{BB962C8B-B14F-4D97-AF65-F5344CB8AC3E}">
        <p14:creationId xmlns:p14="http://schemas.microsoft.com/office/powerpoint/2010/main" val="288465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994077356"/>
      </p:ext>
    </p:extLst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B872C91-B27D-4745-98F4-E86E599227E8}" type="datetimeFigureOut">
              <a:rPr lang="zh-CN" altLang="en-US" smtClean="0"/>
              <a:pPr/>
              <a:t>2020/4/8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7D85D3D-9B1E-42A8-9063-B188A11A786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/>
              <a:t>谢    谢</a:t>
            </a:r>
          </a:p>
        </p:txBody>
      </p:sp>
    </p:spTree>
    <p:extLst>
      <p:ext uri="{BB962C8B-B14F-4D97-AF65-F5344CB8AC3E}">
        <p14:creationId xmlns:p14="http://schemas.microsoft.com/office/powerpoint/2010/main" val="90779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4846928"/>
      </p:ext>
    </p:extLst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小</a:t>
            </a:r>
          </a:p>
        </p:txBody>
      </p:sp>
    </p:spTree>
    <p:extLst>
      <p:ext uri="{BB962C8B-B14F-4D97-AF65-F5344CB8AC3E}">
        <p14:creationId xmlns:p14="http://schemas.microsoft.com/office/powerpoint/2010/main" val="114973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checker dir="vert"/>
  </p:transition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545579" cy="1325880"/>
          </a:xfrm>
        </p:spPr>
        <p:txBody>
          <a:bodyPr/>
          <a:lstStyle/>
          <a:p>
            <a:r>
              <a:rPr lang="zh-CN" altLang="en-US" dirty="0"/>
              <a:t>墨梅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8812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42988" y="3789363"/>
            <a:ext cx="72009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我家洗砚池边有一棵梅树，朵朵开放的梅花都显出淡淡的墨痕。</a:t>
            </a:r>
            <a:endParaRPr lang="zh-CN" sz="36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2531" name="矩形 2"/>
          <p:cNvSpPr>
            <a:spLocks noChangeArrowheads="1"/>
          </p:cNvSpPr>
          <p:nvPr/>
        </p:nvSpPr>
        <p:spPr bwMode="auto">
          <a:xfrm>
            <a:off x="2816225" y="1773238"/>
            <a:ext cx="3654425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我家洗砚池边树，</a:t>
            </a:r>
            <a:endParaRPr lang="en-US" altLang="zh-CN" sz="3600" b="1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朵朵花开淡墨痕。</a:t>
            </a:r>
          </a:p>
        </p:txBody>
      </p:sp>
    </p:spTree>
    <p:extLst>
      <p:ext uri="{BB962C8B-B14F-4D97-AF65-F5344CB8AC3E}">
        <p14:creationId xmlns:p14="http://schemas.microsoft.com/office/powerpoint/2010/main" val="10021145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195513" y="1412875"/>
            <a:ext cx="5643562" cy="1502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不要人夸好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颜色</a:t>
            </a:r>
            <a:r>
              <a:rPr lang="zh-CN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36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只留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清气</a:t>
            </a: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满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乾坤</a:t>
            </a:r>
            <a:r>
              <a:rPr lang="zh-CN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3713" y="3500438"/>
            <a:ext cx="6553200" cy="5794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384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颜色：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指水墨画梅花的淡淡的墨色。</a:t>
            </a:r>
            <a:endParaRPr lang="zh-CN" altLang="en-US" sz="3200" b="1" kern="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1766888" y="4292600"/>
            <a:ext cx="41021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384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清气：</a:t>
            </a:r>
            <a:r>
              <a:rPr lang="zh-CN" altLang="en-US" sz="32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清香的气味。</a:t>
            </a:r>
          </a:p>
        </p:txBody>
      </p:sp>
      <p:sp>
        <p:nvSpPr>
          <p:cNvPr id="5" name="TextBox 6"/>
          <p:cNvSpPr txBox="1"/>
          <p:nvPr/>
        </p:nvSpPr>
        <p:spPr>
          <a:xfrm>
            <a:off x="1762125" y="5016500"/>
            <a:ext cx="3170238" cy="581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384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乾坤：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天地。</a:t>
            </a:r>
            <a:endParaRPr lang="zh-CN" altLang="en-US" sz="3200" b="1" kern="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86332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116013" y="3573463"/>
            <a:ext cx="7200900" cy="1933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5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不</a:t>
            </a:r>
            <a:r>
              <a:rPr lang="en-US" altLang="zh-CN" sz="3600" b="1" dirty="0" err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需要别人夸赞它的颜色好看，只愿留下清香的气味弥漫在天地之间</a:t>
            </a:r>
            <a:r>
              <a:rPr lang="en-US" altLang="zh-CN" sz="36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sz="36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195513" y="1412875"/>
            <a:ext cx="5643562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不要人夸好颜色</a:t>
            </a:r>
            <a:r>
              <a:rPr lang="zh-CN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</a:t>
            </a:r>
            <a:endParaRPr lang="en-US" altLang="zh-CN" sz="3600" b="1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只留清气满乾坤</a:t>
            </a:r>
            <a:r>
              <a:rPr lang="zh-CN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696850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矩形 6"/>
          <p:cNvSpPr>
            <a:spLocks noChangeArrowheads="1"/>
          </p:cNvSpPr>
          <p:nvPr/>
        </p:nvSpPr>
        <p:spPr bwMode="auto">
          <a:xfrm>
            <a:off x="0" y="0"/>
            <a:ext cx="2071688" cy="79375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品读赏析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105150" y="1360488"/>
            <a:ext cx="3438525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我家洗砚池边树</a:t>
            </a:r>
            <a:r>
              <a:rPr lang="zh-CN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</a:t>
            </a:r>
            <a:endParaRPr lang="en-US" altLang="zh-CN" sz="3600" b="1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朵朵花开淡墨痕</a:t>
            </a:r>
            <a:r>
              <a:rPr lang="zh-CN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755650" y="3429000"/>
            <a:ext cx="813752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4325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这两句运用白描手法表现梅花的形态，一个</a:t>
            </a:r>
            <a:r>
              <a:rPr lang="en-US" altLang="zh-CN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</a:t>
            </a:r>
            <a:r>
              <a:rPr lang="en-US" altLang="zh-CN" sz="3200" b="1" dirty="0" err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淡”字，既道出画梅花的技法，又写出梅花朴素淡雅、傲立于严寒的风骨，令人耳目一新</a:t>
            </a:r>
            <a:r>
              <a:rPr lang="en-US" altLang="zh-CN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69730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076450" y="1268413"/>
            <a:ext cx="5643563" cy="150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不要人夸好颜色</a:t>
            </a:r>
            <a:r>
              <a:rPr lang="zh-CN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</a:t>
            </a:r>
            <a:endParaRPr lang="en-US" altLang="zh-CN" sz="3600" b="1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 algn="ctr" eaLnBrk="1" hangingPunct="1">
              <a:lnSpc>
                <a:spcPts val="5500"/>
              </a:lnSpc>
            </a:pPr>
            <a:r>
              <a:rPr lang="zh-CN" altLang="en-US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只留清气满乾坤</a:t>
            </a:r>
            <a:r>
              <a:rPr lang="zh-CN" sz="36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。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0" y="0"/>
            <a:ext cx="2071688" cy="79375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品读赏析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28675" y="3235325"/>
            <a:ext cx="8137525" cy="229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4325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这两句借梅花表达自己宁可清苦自守，也不同流合污的思想感情。一个</a:t>
            </a:r>
            <a:r>
              <a:rPr lang="en-US" altLang="zh-CN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“</a:t>
            </a:r>
            <a:r>
              <a:rPr lang="en-US" altLang="zh-CN" sz="3200" b="1" dirty="0" err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满”字，不仅传神地写出了梅香的充盈激荡，而且也凸显了诗人的人格魅力</a:t>
            </a:r>
            <a:r>
              <a:rPr lang="en-US" altLang="zh-CN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095835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900113" y="2643182"/>
            <a:ext cx="7723187" cy="13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ts val="5500"/>
              </a:lnSpc>
            </a:pP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王冕自学成才，鄙视权贵，在素洁的梅花身上寄寓了怎样的情操？</a:t>
            </a:r>
          </a:p>
        </p:txBody>
      </p:sp>
    </p:spTree>
    <p:extLst>
      <p:ext uri="{BB962C8B-B14F-4D97-AF65-F5344CB8AC3E}">
        <p14:creationId xmlns:p14="http://schemas.microsoft.com/office/powerpoint/2010/main" val="3059701429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6"/>
          <p:cNvSpPr>
            <a:spLocks noChangeArrowheads="1"/>
          </p:cNvSpPr>
          <p:nvPr/>
        </p:nvSpPr>
        <p:spPr bwMode="auto">
          <a:xfrm>
            <a:off x="3535363" y="765175"/>
            <a:ext cx="2073275" cy="79375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36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拓展学习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771775" y="2060575"/>
            <a:ext cx="381635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梅花</a:t>
            </a: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墙角数枝梅，</a:t>
            </a: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凌寒独自开。</a:t>
            </a: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遥知不是雪，</a:t>
            </a: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为有暗香来。</a:t>
            </a:r>
          </a:p>
        </p:txBody>
      </p:sp>
    </p:spTree>
    <p:extLst>
      <p:ext uri="{BB962C8B-B14F-4D97-AF65-F5344CB8AC3E}">
        <p14:creationId xmlns:p14="http://schemas.microsoft.com/office/powerpoint/2010/main" val="2663441124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/>
              <a:t>谢    谢</a:t>
            </a:r>
          </a:p>
        </p:txBody>
      </p:sp>
    </p:spTree>
    <p:extLst>
      <p:ext uri="{BB962C8B-B14F-4D97-AF65-F5344CB8AC3E}">
        <p14:creationId xmlns:p14="http://schemas.microsoft.com/office/powerpoint/2010/main" val="287236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6768752" cy="45125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4423452"/>
      </p:ext>
    </p:extLst>
  </p:cSld>
  <p:clrMapOvr>
    <a:masterClrMapping/>
  </p:clrMapOvr>
  <p:transition>
    <p:checke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5" b="6172"/>
          <a:stretch/>
        </p:blipFill>
        <p:spPr>
          <a:xfrm>
            <a:off x="1763688" y="1628800"/>
            <a:ext cx="5760640" cy="41044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303056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1357298"/>
            <a:ext cx="6908448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6509609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>
          <a:xfrm>
            <a:off x="3348038" y="836613"/>
            <a:ext cx="2879725" cy="720725"/>
          </a:xfrm>
        </p:spPr>
        <p:txBody>
          <a:bodyPr/>
          <a:lstStyle/>
          <a:p>
            <a:pPr algn="ctr" eaLnBrk="1" hangingPunct="1"/>
            <a:r>
              <a:rPr lang="zh-CN" altLang="en-US" sz="440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学习目标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1077913" y="1989138"/>
            <a:ext cx="7526337" cy="3671887"/>
          </a:xfrm>
        </p:spPr>
        <p:txBody>
          <a:bodyPr/>
          <a:lstStyle/>
          <a:p>
            <a:pPr marL="0" indent="0" eaLnBrk="1" hangingPunct="1">
              <a:lnSpc>
                <a:spcPts val="5000"/>
              </a:lnSpc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1.</a:t>
            </a:r>
            <a:r>
              <a:rPr lang="zh-CN" sz="3200" b="1" dirty="0">
                <a:latin typeface="楷体" pitchFamily="49" charset="-122"/>
                <a:ea typeface="楷体" pitchFamily="49" charset="-122"/>
              </a:rPr>
              <a:t>认识</a:t>
            </a: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sz="3200" b="1" dirty="0">
                <a:latin typeface="楷体" pitchFamily="49" charset="-122"/>
                <a:ea typeface="楷体" pitchFamily="49" charset="-122"/>
              </a:rPr>
              <a:t>个生字。</a:t>
            </a:r>
          </a:p>
          <a:p>
            <a:pPr marL="0" indent="0" eaLnBrk="1" hangingPunct="1">
              <a:lnSpc>
                <a:spcPts val="5000"/>
              </a:lnSpc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2.</a:t>
            </a:r>
            <a:r>
              <a:rPr lang="zh-CN" sz="3200" b="1" dirty="0">
                <a:latin typeface="楷体" pitchFamily="49" charset="-122"/>
                <a:ea typeface="楷体" pitchFamily="49" charset="-122"/>
              </a:rPr>
              <a:t>准确、流利、有感情地朗读古诗，并背诵古诗。</a:t>
            </a:r>
          </a:p>
          <a:p>
            <a:pPr marL="0" indent="0" eaLnBrk="1" hangingPunct="1">
              <a:lnSpc>
                <a:spcPts val="5000"/>
              </a:lnSpc>
            </a:pPr>
            <a:r>
              <a:rPr lang="en-US" altLang="zh-CN" sz="3200" b="1" dirty="0">
                <a:latin typeface="楷体" pitchFamily="49" charset="-122"/>
                <a:ea typeface="楷体" pitchFamily="49" charset="-122"/>
              </a:rPr>
              <a:t>3.</a:t>
            </a:r>
            <a:r>
              <a:rPr lang="zh-CN" sz="3200" b="1" dirty="0">
                <a:latin typeface="楷体" pitchFamily="49" charset="-122"/>
                <a:ea typeface="楷体" pitchFamily="49" charset="-122"/>
              </a:rPr>
              <a:t>借助注释、结合图画，展开想象，理解诗句的意思。</a:t>
            </a:r>
          </a:p>
          <a:p>
            <a:pPr marL="0" indent="0" eaLnBrk="1" hangingPunct="1">
              <a:lnSpc>
                <a:spcPts val="5000"/>
              </a:lnSpc>
            </a:pPr>
            <a:endParaRPr lang="zh-CN" altLang="zh-CN" sz="3200" b="1" dirty="0">
              <a:latin typeface="楷体" pitchFamily="49" charset="-122"/>
              <a:ea typeface="楷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3075040"/>
      </p:ext>
    </p:extLst>
  </p:cSld>
  <p:clrMapOvr>
    <a:masterClrMapping/>
  </p:clrMapOvr>
  <p:transition>
    <p:checke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21"/>
          <p:cNvSpPr txBox="1">
            <a:spLocks noChangeArrowheads="1"/>
          </p:cNvSpPr>
          <p:nvPr/>
        </p:nvSpPr>
        <p:spPr bwMode="auto">
          <a:xfrm>
            <a:off x="3929063" y="3406775"/>
            <a:ext cx="132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4000" b="1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砚</a:t>
            </a:r>
            <a:r>
              <a:rPr lang="zh-CN" altLang="en-US" sz="4000" b="1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台</a:t>
            </a:r>
            <a:endParaRPr lang="en-US" altLang="zh-CN" sz="4000" b="1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40163" y="2663825"/>
            <a:ext cx="1500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4000" b="1" dirty="0" err="1">
                <a:solidFill>
                  <a:srgbClr val="FF0000"/>
                </a:solidFill>
                <a:latin typeface="宋体" pitchFamily="2" charset="-122"/>
              </a:rPr>
              <a:t>yàn</a:t>
            </a:r>
            <a:endParaRPr lang="en-US" altLang="zh-CN" sz="4000" b="1" dirty="0">
              <a:solidFill>
                <a:srgbClr val="FF000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89709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08000" y="1744663"/>
            <a:ext cx="45339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>
              <a:lnSpc>
                <a:spcPts val="5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32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王冕</a:t>
            </a:r>
            <a:r>
              <a:rPr lang="zh-CN" altLang="en-US" sz="32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1287</a:t>
            </a:r>
            <a:r>
              <a:rPr lang="zh-CN" altLang="en-US" sz="32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－</a:t>
            </a:r>
            <a:r>
              <a:rPr lang="en-US" altLang="zh-CN" sz="32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1359</a:t>
            </a:r>
            <a:r>
              <a:rPr lang="zh-CN" altLang="en-US" sz="3200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年），字元章。元代著名画家、诗人、书法家。他是元代画苑中以画墨梅开创写意新风的花鸟画家。</a:t>
            </a:r>
          </a:p>
        </p:txBody>
      </p:sp>
      <p:pic>
        <p:nvPicPr>
          <p:cNvPr id="19459" name="图片 2"/>
          <p:cNvPicPr>
            <a:picLocks noChangeAspect="1"/>
          </p:cNvPicPr>
          <p:nvPr/>
        </p:nvPicPr>
        <p:blipFill>
          <a:blip r:embed="rId3" cstate="print"/>
          <a:srcRect r="-291" b="1299"/>
          <a:stretch>
            <a:fillRect/>
          </a:stretch>
        </p:blipFill>
        <p:spPr bwMode="auto">
          <a:xfrm>
            <a:off x="5076825" y="1773238"/>
            <a:ext cx="3382963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321843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2916238" y="1142984"/>
            <a:ext cx="381635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墨梅</a:t>
            </a:r>
            <a:endParaRPr lang="zh-CN" sz="3600" b="1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28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（元）王冕</a:t>
            </a:r>
            <a:endParaRPr lang="zh-CN" sz="2800" b="1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我家洗砚池边树</a:t>
            </a:r>
            <a:r>
              <a:rPr lang="zh-CN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3600" b="1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朵朵花开淡墨痕</a:t>
            </a:r>
            <a:r>
              <a:rPr lang="zh-CN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不要人夸好颜色</a:t>
            </a:r>
            <a:r>
              <a:rPr lang="zh-CN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3600" b="1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只留清气满乾坤</a:t>
            </a:r>
            <a:r>
              <a:rPr lang="zh-CN" sz="3600" b="1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417622860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14563" y="765175"/>
            <a:ext cx="5643562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墨梅</a:t>
            </a:r>
            <a:endParaRPr lang="zh-CN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（唐）王冕</a:t>
            </a:r>
            <a:endParaRPr lang="zh-CN" sz="2800" b="1" dirty="0">
              <a:solidFill>
                <a:schemeClr val="tx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我家</a:t>
            </a:r>
            <a:r>
              <a:rPr lang="zh-CN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洗砚池</a:t>
            </a: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边树</a:t>
            </a:r>
            <a:r>
              <a:rPr lang="zh-CN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</a:t>
            </a:r>
            <a:endParaRPr lang="en-US" altLang="zh-CN" sz="36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 eaLnBrk="1" hangingPunct="1">
              <a:lnSpc>
                <a:spcPts val="5500"/>
              </a:lnSpc>
              <a:defRPr/>
            </a:pPr>
            <a:r>
              <a:rPr lang="zh-CN" altLang="en-US" sz="36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朵朵花开淡墨痕</a:t>
            </a:r>
            <a:r>
              <a:rPr lang="zh-CN" sz="3600" b="1" dirty="0">
                <a:solidFill>
                  <a:schemeClr val="tx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375" y="3933825"/>
            <a:ext cx="5929313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ts val="384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墨梅：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水墨画的梅花</a:t>
            </a:r>
            <a:r>
              <a:rPr lang="zh-CN" altLang="en-US" sz="3200" b="1" kern="0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11300" y="4638675"/>
            <a:ext cx="74326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洗砚池：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写字、画画后洗笔洗砚的池子。</a:t>
            </a:r>
            <a:endParaRPr lang="zh-CN" altLang="en-US" sz="3200" b="1" kern="0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455601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中文母版（无彩条）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中文母版（无彩条）" id="{8A35B2EB-4278-46DA-8BB2-9716240BD2B0}" vid="{602B83E2-E722-40B1-95DC-79F5699F09E8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古诗诵读 墨梅_课件1</Template>
  <TotalTime>1</TotalTime>
  <Words>390</Words>
  <PresentationFormat>全屏显示(4:3)</PresentationFormat>
  <Paragraphs>64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楷体</vt:lpstr>
      <vt:lpstr>宋体</vt:lpstr>
      <vt:lpstr>Arial</vt:lpstr>
      <vt:lpstr>Calibri</vt:lpstr>
      <vt:lpstr>Calibri Light</vt:lpstr>
      <vt:lpstr>中文母版（无彩条）</vt:lpstr>
      <vt:lpstr>墨梅 </vt:lpstr>
      <vt:lpstr>PowerPoint 演示文稿</vt:lpstr>
      <vt:lpstr>PowerPoint 演示文稿</vt:lpstr>
      <vt:lpstr>PowerPoint 演示文稿</vt:lpstr>
      <vt:lpstr>学习目标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2020-02-09T04:39:46Z</dcterms:created>
  <dcterms:modified xsi:type="dcterms:W3CDTF">2020-04-07T23:48:39Z</dcterms:modified>
</cp:coreProperties>
</file>