
<file path=[Content_Types].xml><?xml version="1.0" encoding="utf-8"?>
<Types xmlns="http://schemas.openxmlformats.org/package/2006/content-types">
  <Default Extension="png" ContentType="image/png"/>
  <Default Extension="jpeg" ContentType="image/jpe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handoutMasterIdLst>
    <p:handoutMasterId r:id="rId37"/>
  </p:handoutMasterIdLst>
  <p:sldIdLst>
    <p:sldId id="1348" r:id="rId3"/>
    <p:sldId id="1351" r:id="rId5"/>
    <p:sldId id="1352" r:id="rId6"/>
    <p:sldId id="1340" r:id="rId7"/>
    <p:sldId id="1341" r:id="rId8"/>
    <p:sldId id="1349" r:id="rId9"/>
    <p:sldId id="1350" r:id="rId10"/>
    <p:sldId id="1353" r:id="rId11"/>
    <p:sldId id="1354" r:id="rId12"/>
    <p:sldId id="1355" r:id="rId13"/>
    <p:sldId id="1356" r:id="rId14"/>
    <p:sldId id="1357" r:id="rId15"/>
    <p:sldId id="1358" r:id="rId16"/>
    <p:sldId id="1359" r:id="rId17"/>
    <p:sldId id="1360" r:id="rId18"/>
    <p:sldId id="1361" r:id="rId19"/>
    <p:sldId id="1362" r:id="rId20"/>
    <p:sldId id="1364" r:id="rId21"/>
    <p:sldId id="1365" r:id="rId22"/>
    <p:sldId id="1366" r:id="rId23"/>
    <p:sldId id="1367" r:id="rId24"/>
    <p:sldId id="1368" r:id="rId25"/>
    <p:sldId id="1369" r:id="rId26"/>
    <p:sldId id="1370" r:id="rId27"/>
    <p:sldId id="1371" r:id="rId28"/>
    <p:sldId id="1415" r:id="rId29"/>
    <p:sldId id="1374" r:id="rId30"/>
    <p:sldId id="1375" r:id="rId31"/>
    <p:sldId id="1376" r:id="rId32"/>
    <p:sldId id="1377" r:id="rId33"/>
    <p:sldId id="1378" r:id="rId34"/>
    <p:sldId id="1379" r:id="rId35"/>
    <p:sldId id="1380" r:id="rId36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42"/>
    </p:embeddedFont>
    <p:embeddedFont>
      <p:font typeface="Calibri" panose="020F0502020204030204" charset="0"/>
      <p:regular r:id="rId43"/>
      <p:bold r:id="rId44"/>
      <p:italic r:id="rId45"/>
      <p:boldItalic r:id="rId46"/>
    </p:embeddedFont>
    <p:embeddedFont>
      <p:font typeface="华文彩云" panose="02010800040101010101" charset="-122"/>
      <p:regular r:id="rId47"/>
    </p:embeddedFont>
    <p:embeddedFont>
      <p:font typeface="幼圆" panose="02010509060101010101" pitchFamily="49" charset="-122"/>
      <p:regular r:id="rId48"/>
    </p:embeddedFont>
    <p:embeddedFont>
      <p:font typeface="楷体" panose="02010609060101010101" pitchFamily="49" charset="-122"/>
      <p:regular r:id="rId49"/>
    </p:embeddedFont>
    <p:embeddedFont>
      <p:font typeface="仿宋" panose="02010609060101010101" pitchFamily="49" charset="-122"/>
      <p:regular r:id="rId50"/>
    </p:embeddedFont>
    <p:embeddedFont>
      <p:font typeface="Calibri Light" panose="020F0302020204030204" charset="0"/>
      <p:regular r:id="rId51"/>
      <p:italic r:id="rId52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D60093"/>
    <a:srgbClr val="A38302"/>
    <a:srgbClr val="0066FF"/>
    <a:srgbClr val="FEFCDE"/>
    <a:srgbClr val="00B050"/>
    <a:srgbClr val="FF00FF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9814" autoAdjust="0"/>
  </p:normalViewPr>
  <p:slideViewPr>
    <p:cSldViewPr>
      <p:cViewPr varScale="1">
        <p:scale>
          <a:sx n="166" d="100"/>
          <a:sy n="166" d="100"/>
        </p:scale>
        <p:origin x="-96" y="-150"/>
      </p:cViewPr>
      <p:guideLst>
        <p:guide orient="horz" pos="3319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3127"/>
        <p:guide pos="22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2" Type="http://schemas.openxmlformats.org/officeDocument/2006/relationships/font" Target="fonts/font11.fntdata"/><Relationship Id="rId51" Type="http://schemas.openxmlformats.org/officeDocument/2006/relationships/font" Target="fonts/font10.fntdata"/><Relationship Id="rId50" Type="http://schemas.openxmlformats.org/officeDocument/2006/relationships/font" Target="fonts/font9.fntdata"/><Relationship Id="rId5" Type="http://schemas.openxmlformats.org/officeDocument/2006/relationships/slide" Target="slides/slide2.xml"/><Relationship Id="rId49" Type="http://schemas.openxmlformats.org/officeDocument/2006/relationships/font" Target="fonts/font8.fntdata"/><Relationship Id="rId48" Type="http://schemas.openxmlformats.org/officeDocument/2006/relationships/font" Target="fonts/font7.fntdata"/><Relationship Id="rId47" Type="http://schemas.openxmlformats.org/officeDocument/2006/relationships/font" Target="fonts/font6.fntdata"/><Relationship Id="rId46" Type="http://schemas.openxmlformats.org/officeDocument/2006/relationships/font" Target="fonts/font5.fntdata"/><Relationship Id="rId45" Type="http://schemas.openxmlformats.org/officeDocument/2006/relationships/font" Target="fonts/font4.fntdata"/><Relationship Id="rId44" Type="http://schemas.openxmlformats.org/officeDocument/2006/relationships/font" Target="fonts/font3.fntdata"/><Relationship Id="rId43" Type="http://schemas.openxmlformats.org/officeDocument/2006/relationships/font" Target="fonts/font2.fntdata"/><Relationship Id="rId42" Type="http://schemas.openxmlformats.org/officeDocument/2006/relationships/font" Target="fonts/font1.fntdata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1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  <a:endParaRPr lang="zh-CN" altLang="en-US" dirty="0"/>
          </a:p>
          <a:p>
            <a:r>
              <a:rPr lang="zh-CN" altLang="en-US" dirty="0"/>
              <a:t>    以配上好看的图画，看看谁制作的海报最吸引人。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  <a:endParaRPr lang="zh-CN" altLang="en-US" dirty="0"/>
          </a:p>
          <a:p>
            <a:r>
              <a:rPr lang="zh-CN" altLang="en-US" dirty="0"/>
              <a:t>    以配上好看的图画，看看谁制作的海报最吸引人。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  <a:endParaRPr lang="zh-CN" altLang="en-US" dirty="0"/>
          </a:p>
          <a:p>
            <a:r>
              <a:rPr lang="zh-CN" altLang="en-US" dirty="0"/>
              <a:t>    以配上好看的图画，看看谁制作的海报最吸引人。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Administrator\Desktop\未标题-2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332163"/>
            <a:ext cx="9145588" cy="192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 userDrawn="1"/>
        </p:nvSpPr>
        <p:spPr>
          <a:xfrm>
            <a:off x="0" y="3460750"/>
            <a:ext cx="9144000" cy="17018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00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9B106E5E-93E4-4E00-A6B4-288AF17FBD93}" type="datetimeFigureOut">
              <a:rPr lang="zh-CN" altLang="en-US" sz="14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56689A2-8639-4030-8423-EB1B3D95EDE0}" type="slidenum">
              <a:rPr lang="zh-CN" altLang="en-US" sz="14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9B106E5E-93E4-4E00-A6B4-288AF17FBD93}" type="datetimeFigureOut">
              <a:rPr lang="zh-CN" altLang="en-US" sz="14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56689A2-8639-4030-8423-EB1B3D95EDE0}" type="slidenum">
              <a:rPr lang="zh-CN" altLang="en-US" sz="14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en-US" altLang="zh-C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2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9B106E5E-93E4-4E00-A6B4-288AF17FBD93}" type="datetimeFigureOut">
              <a:rPr lang="zh-CN" altLang="en-US" sz="14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56689A2-8639-4030-8423-EB1B3D95EDE0}" type="slidenum">
              <a:rPr lang="zh-CN" altLang="en-US" sz="14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副标题 2"/>
          <p:cNvSpPr txBox="1"/>
          <p:nvPr/>
        </p:nvSpPr>
        <p:spPr>
          <a:xfrm>
            <a:off x="1881188" y="2747963"/>
            <a:ext cx="5381625" cy="4381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r>
              <a:rPr lang="zh-CN" altLang="en-US" sz="20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部编 </a:t>
            </a:r>
            <a:r>
              <a:rPr lang="en-US" altLang="zh-CN" sz="20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RJ·</a:t>
            </a:r>
            <a:r>
              <a:rPr lang="zh-CN" altLang="en-US" sz="20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六年级下册</a:t>
            </a:r>
            <a:endParaRPr lang="zh-CN" altLang="en-US" sz="2000" b="1" noProof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8" name="标题 1"/>
          <p:cNvSpPr txBox="1"/>
          <p:nvPr/>
        </p:nvSpPr>
        <p:spPr>
          <a:xfrm>
            <a:off x="1275715" y="1794510"/>
            <a:ext cx="6593840" cy="777240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/>
          <a:p>
            <a:pPr algn="ctr"/>
            <a:r>
              <a:rPr sz="40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综合性学习：难忘小学生活</a:t>
            </a:r>
            <a:endParaRPr sz="4000" b="1" noProof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73835" y="2571750"/>
            <a:ext cx="623824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4"/>
          <p:cNvSpPr txBox="1"/>
          <p:nvPr/>
        </p:nvSpPr>
        <p:spPr>
          <a:xfrm>
            <a:off x="518795" y="456565"/>
            <a:ext cx="4587875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 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作文上的红双圈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706" y="1203598"/>
            <a:ext cx="79447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这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篇课文主要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讲述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1972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月，“我”参加了学校举办的“红五月”征文比賽，语文老师给“我”的参赛作文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补考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打了九十八个红双圈，使“我”的作文发表在刊物上，“我”受到了激励，走上了文学创作的道路，成为知名作家的事，体现了老师对学生人生的影响，表达了“我”对恩师的无限感激。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9502" y="483518"/>
            <a:ext cx="7528881" cy="1174750"/>
          </a:xfrm>
          <a:prstGeom prst="rect">
            <a:avLst/>
          </a:prstGeom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成长的道路上，一点小小的鼓励，一个淡淡的微笑，往往能给人无穷的力量。类似于文中作者的事情，你经历过吗？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5410" name="Picture 2" descr="http://s1.sinaimg.cn/mw690/001keIkczy6VjI9N1zq60&amp;690"/>
          <p:cNvPicPr>
            <a:picLocks noChangeAspect="1" noChangeArrowheads="1"/>
          </p:cNvPicPr>
          <p:nvPr/>
        </p:nvPicPr>
        <p:blipFill>
          <a:blip r:embed="rId1" cstate="print">
            <a:lum contrast="40000"/>
          </a:blip>
          <a:srcRect/>
          <a:stretch>
            <a:fillRect/>
          </a:stretch>
        </p:blipFill>
        <p:spPr bwMode="auto">
          <a:xfrm>
            <a:off x="553089" y="1669018"/>
            <a:ext cx="3514855" cy="19507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782" y="3832011"/>
            <a:ext cx="1875492" cy="546735"/>
          </a:xfrm>
          <a:prstGeom prst="rect">
            <a:avLst/>
          </a:prstGeom>
          <a:noFill/>
        </p:spPr>
        <p:txBody>
          <a:bodyPr wrap="square" lIns="68573" tIns="34286" rIns="68573" bIns="34286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老师的夸奖：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6179" y="3867894"/>
            <a:ext cx="1071710" cy="546735"/>
          </a:xfrm>
          <a:prstGeom prst="rect">
            <a:avLst/>
          </a:prstGeom>
          <a:noFill/>
        </p:spPr>
        <p:txBody>
          <a:bodyPr wrap="square" lIns="68573" tIns="34286" rIns="68573" bIns="34286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你真棒！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5412" name="Picture 4" descr="http://imgsrc.baidu.com/imgad/pic/item/dc54564e9258d10931548489da58ccbf6c814d51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6249"/>
          <a:stretch>
            <a:fillRect/>
          </a:stretch>
        </p:blipFill>
        <p:spPr bwMode="auto">
          <a:xfrm>
            <a:off x="4541803" y="1660755"/>
            <a:ext cx="3382693" cy="18745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70605" y="3844560"/>
            <a:ext cx="1875492" cy="546735"/>
          </a:xfrm>
          <a:prstGeom prst="rect">
            <a:avLst/>
          </a:prstGeom>
          <a:noFill/>
        </p:spPr>
        <p:txBody>
          <a:bodyPr wrap="square" lIns="68573" tIns="34286" rIns="68573" bIns="34286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老师的鼓励：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2789" y="3832011"/>
            <a:ext cx="2089834" cy="546735"/>
          </a:xfrm>
          <a:prstGeom prst="rect">
            <a:avLst/>
          </a:prstGeom>
          <a:noFill/>
        </p:spPr>
        <p:txBody>
          <a:bodyPr wrap="square" lIns="68573" tIns="34286" rIns="68573" bIns="34286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点亮我的心灯！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3125" y="989330"/>
            <a:ext cx="7083251" cy="18148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 smtClean="0">
                <a:ln>
                  <a:solidFill>
                    <a:sysClr val="windowText" lastClr="000000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 smtClean="0">
                <a:ln>
                  <a:solidFill>
                    <a:sysClr val="windowText" lastClr="000000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</a:rPr>
              <a:t>这两篇文章勾起了我们对恩师、对一些对我们有积极影响的事情的回忆。我们也可以拿起手中笔，把对这些人事的感恩之情写出来</a:t>
            </a:r>
            <a:r>
              <a:rPr lang="zh-CN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  <a:endParaRPr lang="zh-CN" altLang="en-US" sz="28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 descr="C:\Users\123\Pictures\1\101.png10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7744460" y="2012950"/>
            <a:ext cx="1154430" cy="25774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79662" y="3118675"/>
            <a:ext cx="5291455" cy="9531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温馨提示：</a:t>
            </a:r>
            <a:endParaRPr lang="zh-CN" altLang="en-US" sz="2800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文不在长，贵有真情实感。</a:t>
            </a:r>
            <a:endParaRPr lang="zh-CN" altLang="en-US" sz="2800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8155" y="1366635"/>
            <a:ext cx="6462395" cy="1568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 smtClean="0">
                <a:ln>
                  <a:solidFill>
                    <a:sysClr val="windowText" lastClr="000000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dirty="0" smtClean="0">
                <a:ln>
                  <a:solidFill>
                    <a:sysClr val="windowText" lastClr="000000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</a:rPr>
              <a:t>文字有温度，声音传真情，小组内交流一下我们对这些美好的怀念和感恩之情吧</a:t>
            </a:r>
            <a:r>
              <a:rPr lang="zh-CN" alt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  <a:endParaRPr lang="zh-CN" altLang="en-US" sz="3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C:\Users\123\Pictures\1\101.png10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 flipH="1">
            <a:off x="398780" y="1753235"/>
            <a:ext cx="1154430" cy="2577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12265" y="2308225"/>
            <a:ext cx="6191250" cy="2557780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2360930" y="339502"/>
            <a:ext cx="4693920" cy="1835435"/>
          </a:xfrm>
          <a:prstGeom prst="cloudCallout">
            <a:avLst>
              <a:gd name="adj1" fmla="val -25933"/>
              <a:gd name="adj2" fmla="val 685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ea typeface="黑体" panose="02010609060101010101" pitchFamily="49" charset="-122"/>
              </a:rPr>
              <a:t>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我先来吧，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我来读一下《我的启蒙老师》……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3528" y="1150754"/>
            <a:ext cx="8568952" cy="3323987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继续完善修改自己写的作品。</a:t>
            </a:r>
            <a:endParaRPr kumimoji="0" lang="zh-CN" altLang="en-US" sz="2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继续回忆往事，可以翻看自己的日记、照片，或者别人送的纪念品等，还可以跟亲友一起回忆，把印象最深的人或事写在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时间轴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相应的时间点上，也可以把照片贴在旁边。</a:t>
            </a:r>
            <a:endParaRPr kumimoji="0" lang="en-US" altLang="zh-CN" sz="2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483518"/>
            <a:ext cx="302165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实践活动作业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123\Pictures\1\5905a6a85170a_610.jpg5905a6a85170a_610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197543" y="-20538"/>
            <a:ext cx="3192780" cy="4920615"/>
          </a:xfrm>
          <a:prstGeom prst="rect">
            <a:avLst/>
          </a:prstGeom>
        </p:spPr>
      </p:pic>
      <p:sp>
        <p:nvSpPr>
          <p:cNvPr id="4" name="左箭头标注 3"/>
          <p:cNvSpPr/>
          <p:nvPr/>
        </p:nvSpPr>
        <p:spPr>
          <a:xfrm>
            <a:off x="4879340" y="4265930"/>
            <a:ext cx="1619250" cy="619125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7" name="左箭头标注 6"/>
          <p:cNvSpPr/>
          <p:nvPr/>
        </p:nvSpPr>
        <p:spPr>
          <a:xfrm>
            <a:off x="5302250" y="3289300"/>
            <a:ext cx="1619250" cy="619125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8" name="左箭头标注 7"/>
          <p:cNvSpPr/>
          <p:nvPr/>
        </p:nvSpPr>
        <p:spPr>
          <a:xfrm>
            <a:off x="6018530" y="1199515"/>
            <a:ext cx="1619250" cy="619125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9" name="左箭头标注 8"/>
          <p:cNvSpPr/>
          <p:nvPr/>
        </p:nvSpPr>
        <p:spPr>
          <a:xfrm>
            <a:off x="6018530" y="2409190"/>
            <a:ext cx="1619250" cy="619125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左箭头标注 9"/>
          <p:cNvSpPr/>
          <p:nvPr/>
        </p:nvSpPr>
        <p:spPr>
          <a:xfrm>
            <a:off x="5937250" y="359410"/>
            <a:ext cx="1619250" cy="619125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1" name="右箭头标注 10"/>
          <p:cNvSpPr/>
          <p:nvPr/>
        </p:nvSpPr>
        <p:spPr>
          <a:xfrm>
            <a:off x="2433320" y="4338320"/>
            <a:ext cx="1927225" cy="546735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a typeface="黑体" panose="02010609060101010101" pitchFamily="49" charset="-122"/>
              </a:rPr>
              <a:t>一年级</a:t>
            </a:r>
            <a:endParaRPr lang="zh-CN" altLang="en-US" sz="2400" dirty="0">
              <a:ea typeface="黑体" panose="02010609060101010101" pitchFamily="49" charset="-122"/>
            </a:endParaRPr>
          </a:p>
        </p:txBody>
      </p:sp>
      <p:sp>
        <p:nvSpPr>
          <p:cNvPr id="13" name="右箭头标注 12"/>
          <p:cNvSpPr/>
          <p:nvPr/>
        </p:nvSpPr>
        <p:spPr>
          <a:xfrm>
            <a:off x="2672080" y="3439795"/>
            <a:ext cx="1563370" cy="546735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4" name="右箭头标注 13"/>
          <p:cNvSpPr/>
          <p:nvPr/>
        </p:nvSpPr>
        <p:spPr>
          <a:xfrm>
            <a:off x="2299970" y="2629535"/>
            <a:ext cx="1563370" cy="546735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5" name="右箭头标注 14"/>
          <p:cNvSpPr/>
          <p:nvPr/>
        </p:nvSpPr>
        <p:spPr>
          <a:xfrm>
            <a:off x="1974850" y="1818640"/>
            <a:ext cx="1563370" cy="546735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6" name="右箭头标注 15"/>
          <p:cNvSpPr/>
          <p:nvPr/>
        </p:nvSpPr>
        <p:spPr>
          <a:xfrm>
            <a:off x="1974850" y="652780"/>
            <a:ext cx="1563370" cy="546735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7830" y="532765"/>
            <a:ext cx="736600" cy="146304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zh-CN" altLang="en-US" sz="3600" dirty="0">
                <a:ea typeface="黑体" panose="02010609060101010101" pitchFamily="49" charset="-122"/>
              </a:rPr>
              <a:t>时间轴</a:t>
            </a:r>
            <a:endParaRPr lang="zh-CN" altLang="en-US" sz="3600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7335" y="1447165"/>
            <a:ext cx="7256145" cy="18148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 smtClean="0">
                <a:ln>
                  <a:solidFill>
                    <a:sysClr val="windowText" lastClr="000000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 smtClean="0">
                <a:ln>
                  <a:solidFill>
                    <a:sysClr val="windowText" lastClr="000000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</a:rPr>
              <a:t>请大家根据自己整理的时间轴，选取有代表性内容与小组内同学分享，如令人难忘的集体活动、有特别意义的纪念品、舍不得的人等。</a:t>
            </a:r>
            <a:endParaRPr lang="zh-CN" altLang="en-US" sz="28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C:\Users\123\Pictures\1\101.png10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 flipH="1">
            <a:off x="398780" y="1753235"/>
            <a:ext cx="1154430" cy="2577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9370" y="822960"/>
            <a:ext cx="71735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小组内可以推荐一两个同学跟大家共享感动与美好！</a:t>
            </a:r>
            <a:endParaRPr lang="zh-CN" altLang="en-US" sz="32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C:\Users\123\Pictures\1\101.png10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 flipH="1">
            <a:off x="398780" y="1753235"/>
            <a:ext cx="1154430" cy="2577465"/>
          </a:xfrm>
          <a:prstGeom prst="rect">
            <a:avLst/>
          </a:prstGeom>
        </p:spPr>
      </p:pic>
      <p:pic>
        <p:nvPicPr>
          <p:cNvPr id="6" name="图片 5" descr="0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5785" y="3191510"/>
            <a:ext cx="982980" cy="1908175"/>
          </a:xfrm>
          <a:prstGeom prst="rect">
            <a:avLst/>
          </a:prstGeom>
        </p:spPr>
      </p:pic>
      <p:sp>
        <p:nvSpPr>
          <p:cNvPr id="9" name="矩形标注 8"/>
          <p:cNvSpPr/>
          <p:nvPr/>
        </p:nvSpPr>
        <p:spPr>
          <a:xfrm>
            <a:off x="3883660" y="1890395"/>
            <a:ext cx="3573780" cy="1157605"/>
          </a:xfrm>
          <a:prstGeom prst="wedgeRectCallout">
            <a:avLst>
              <a:gd name="adj1" fmla="val 37800"/>
              <a:gd name="adj2" fmla="val 80115"/>
            </a:avLst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我来分享一下三年级时那次难忘的路队比赛……</a:t>
            </a:r>
            <a:endParaRPr lang="zh-CN" altLang="en-US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标注 7"/>
          <p:cNvSpPr/>
          <p:nvPr/>
        </p:nvSpPr>
        <p:spPr>
          <a:xfrm>
            <a:off x="1494155" y="565150"/>
            <a:ext cx="3133725" cy="1478915"/>
          </a:xfrm>
          <a:prstGeom prst="wedgeRectCallout">
            <a:avLst>
              <a:gd name="adj1" fmla="val -27507"/>
              <a:gd name="adj2" fmla="val 75504"/>
            </a:avLst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我跟大家分享这张照片背后的故事，这是我在二年级时照的……</a:t>
            </a:r>
            <a:endParaRPr lang="zh-CN" altLang="en-US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3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8825" y="2480310"/>
            <a:ext cx="1387475" cy="2056765"/>
          </a:xfrm>
          <a:prstGeom prst="rect">
            <a:avLst/>
          </a:prstGeom>
        </p:spPr>
      </p:pic>
      <p:pic>
        <p:nvPicPr>
          <p:cNvPr id="4" name="图片 3" descr="0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0280" y="2628900"/>
            <a:ext cx="982980" cy="1908175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4888230" y="670560"/>
            <a:ext cx="3300095" cy="1157605"/>
          </a:xfrm>
          <a:prstGeom prst="wedgeRectCallout">
            <a:avLst>
              <a:gd name="adj1" fmla="val 28625"/>
              <a:gd name="adj2" fmla="val 114998"/>
            </a:avLst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猜猜我手里拿的什么礼物？这是五年级时数学老师送给我的……</a:t>
            </a:r>
            <a:endParaRPr lang="zh-CN" altLang="en-US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1-160923105345y2 (1)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85950" y="567690"/>
            <a:ext cx="6048375" cy="4591685"/>
          </a:xfrm>
          <a:prstGeom prst="ellipse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740" y="1640205"/>
            <a:ext cx="18218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播放歌曲《童年》，一起演唱。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316" name="组合 11"/>
          <p:cNvGrpSpPr/>
          <p:nvPr/>
        </p:nvGrpSpPr>
        <p:grpSpPr>
          <a:xfrm>
            <a:off x="344488" y="223838"/>
            <a:ext cx="2630487" cy="644525"/>
            <a:chOff x="541" y="351"/>
            <a:chExt cx="4145" cy="1018"/>
          </a:xfrm>
        </p:grpSpPr>
        <p:sp>
          <p:nvSpPr>
            <p:cNvPr id="7170" name="文本框 1"/>
            <p:cNvSpPr txBox="1"/>
            <p:nvPr/>
          </p:nvSpPr>
          <p:spPr>
            <a:xfrm>
              <a:off x="1517" y="351"/>
              <a:ext cx="3169" cy="10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3600" noProof="1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华文彩云" panose="02010800040101010101" charset="-122"/>
                  <a:ea typeface="华文彩云" panose="02010800040101010101" charset="-122"/>
                  <a:cs typeface="+mn-cs"/>
                </a:rPr>
                <a:t>导入新课</a:t>
              </a:r>
              <a:endParaRPr lang="zh-CN" altLang="en-US" sz="360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彩云" panose="02010800040101010101" charset="-122"/>
                <a:ea typeface="华文彩云" panose="02010800040101010101" charset="-122"/>
              </a:endParaRPr>
            </a:p>
          </p:txBody>
        </p:sp>
        <p:sp>
          <p:nvSpPr>
            <p:cNvPr id="5" name="五边形 4"/>
            <p:cNvSpPr/>
            <p:nvPr/>
          </p:nvSpPr>
          <p:spPr>
            <a:xfrm>
              <a:off x="541" y="519"/>
              <a:ext cx="820" cy="684"/>
            </a:xfrm>
            <a:prstGeom prst="homePlate">
              <a:avLst/>
            </a:prstGeom>
            <a:solidFill>
              <a:schemeClr val="accent6"/>
            </a:solidFill>
            <a:ln w="28575" cmpd="sng">
              <a:solidFill>
                <a:srgbClr val="7030A0"/>
              </a:solidFill>
              <a:prstDash val="soli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pic>
        <p:nvPicPr>
          <p:cNvPr id="7" name="Tg0DAFUJQh6AaQGZADYrwMbz-nc609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13385" y="3108960"/>
            <a:ext cx="1152525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218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47664" y="843558"/>
            <a:ext cx="6768752" cy="30460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大家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的分享都很精彩！这又勾起了我们太多的回忆。我们的时间轴还可以再丰富些。写不开也可以只记录关键词。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C:\Users\123\Pictures\1\101.png10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 flipH="1">
            <a:off x="398780" y="1753235"/>
            <a:ext cx="1154430" cy="2577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  <p:bldLst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23\Pictures\1\5905a6a85170a_610.jpg5905a6a85170a_610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197543" y="-20538"/>
            <a:ext cx="3192780" cy="4920615"/>
          </a:xfrm>
          <a:prstGeom prst="rect">
            <a:avLst/>
          </a:prstGeom>
        </p:spPr>
      </p:pic>
      <p:sp>
        <p:nvSpPr>
          <p:cNvPr id="6" name="左箭头标注 5"/>
          <p:cNvSpPr/>
          <p:nvPr/>
        </p:nvSpPr>
        <p:spPr>
          <a:xfrm>
            <a:off x="4879340" y="4265930"/>
            <a:ext cx="1619250" cy="619125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2" name="左箭头标注 11"/>
          <p:cNvSpPr/>
          <p:nvPr/>
        </p:nvSpPr>
        <p:spPr>
          <a:xfrm>
            <a:off x="5302250" y="3289300"/>
            <a:ext cx="1619250" cy="619125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7" name="左箭头标注 16"/>
          <p:cNvSpPr/>
          <p:nvPr/>
        </p:nvSpPr>
        <p:spPr>
          <a:xfrm>
            <a:off x="6018530" y="1199515"/>
            <a:ext cx="1619250" cy="619125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8" name="左箭头标注 17"/>
          <p:cNvSpPr/>
          <p:nvPr/>
        </p:nvSpPr>
        <p:spPr>
          <a:xfrm>
            <a:off x="6018530" y="2409190"/>
            <a:ext cx="1619250" cy="619125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9" name="左箭头标注 18"/>
          <p:cNvSpPr/>
          <p:nvPr/>
        </p:nvSpPr>
        <p:spPr>
          <a:xfrm>
            <a:off x="5937250" y="359410"/>
            <a:ext cx="1619250" cy="619125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0" name="右箭头标注 19"/>
          <p:cNvSpPr/>
          <p:nvPr/>
        </p:nvSpPr>
        <p:spPr>
          <a:xfrm>
            <a:off x="2433320" y="4338320"/>
            <a:ext cx="1927225" cy="546735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a typeface="黑体" panose="02010609060101010101" pitchFamily="49" charset="-122"/>
              </a:rPr>
              <a:t>一年级</a:t>
            </a:r>
            <a:endParaRPr lang="zh-CN" altLang="en-US" sz="2400" dirty="0">
              <a:ea typeface="黑体" panose="02010609060101010101" pitchFamily="49" charset="-122"/>
            </a:endParaRPr>
          </a:p>
        </p:txBody>
      </p:sp>
      <p:sp>
        <p:nvSpPr>
          <p:cNvPr id="21" name="右箭头标注 20"/>
          <p:cNvSpPr/>
          <p:nvPr/>
        </p:nvSpPr>
        <p:spPr>
          <a:xfrm>
            <a:off x="2672080" y="3439795"/>
            <a:ext cx="1563370" cy="546735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2" name="右箭头标注 21"/>
          <p:cNvSpPr/>
          <p:nvPr/>
        </p:nvSpPr>
        <p:spPr>
          <a:xfrm>
            <a:off x="2299970" y="2629535"/>
            <a:ext cx="1563370" cy="546735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3" name="右箭头标注 22"/>
          <p:cNvSpPr/>
          <p:nvPr/>
        </p:nvSpPr>
        <p:spPr>
          <a:xfrm>
            <a:off x="1974850" y="1818640"/>
            <a:ext cx="1563370" cy="546735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4" name="右箭头标注 23"/>
          <p:cNvSpPr/>
          <p:nvPr/>
        </p:nvSpPr>
        <p:spPr>
          <a:xfrm>
            <a:off x="1974850" y="652780"/>
            <a:ext cx="1563370" cy="546735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7830" y="532765"/>
            <a:ext cx="736600" cy="146304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zh-CN" altLang="en-US" sz="3600" dirty="0">
                <a:ea typeface="黑体" panose="02010609060101010101" pitchFamily="49" charset="-122"/>
              </a:rPr>
              <a:t>时间轴</a:t>
            </a:r>
            <a:endParaRPr lang="zh-CN" altLang="en-US" sz="3600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58775" y="915670"/>
            <a:ext cx="7154545" cy="20300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我们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借助时间轴回忆了六年的小学生活。现在我们筛选出最能反映你小学生活的、有代表性的资料，作为制作成长纪念册的内容。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C:\Users\123\Pictures\1\101.png10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7513320" y="1983740"/>
            <a:ext cx="1154430" cy="2577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  <p:bldLst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23\Pictures\1\2323.png2323"/>
          <p:cNvPicPr>
            <a:picLocks noChangeAspect="1" noChangeArrowheads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6796" y="789196"/>
            <a:ext cx="424847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成长纪念册</a:t>
            </a:r>
            <a:endParaRPr lang="zh-CN" altLang="en-US" sz="54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7544" y="3810347"/>
            <a:ext cx="8352928" cy="52197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让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我们选择自己喜欢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的方式给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筛选出的材料分类吧！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96096" y="705524"/>
            <a:ext cx="6316263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想想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怎样给收集的资料分类，才能更好地呈现在成长纪念册</a:t>
            </a:r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中？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316075" y="1824126"/>
            <a:ext cx="6676304" cy="181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可以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采用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编年体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的方式制作成长纪念册，把小学六年的学习生活一年一年展示出来；也可以采用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栏目式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，按照不同的栏目把内容分成几个部分。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C:\Users\123\Pictures\1\101.png10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 flipH="1">
            <a:off x="305435" y="590550"/>
            <a:ext cx="1154430" cy="2577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15616" y="757555"/>
            <a:ext cx="3544570" cy="3291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编年体</a:t>
            </a:r>
            <a:endParaRPr lang="zh-CN" altLang="en-US" sz="40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一年级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我上学了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二年级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我进步了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三年级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我长大了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四年级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我学会了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五年级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我做到了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六年级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我毕业了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04406" y="771550"/>
            <a:ext cx="2453640" cy="2861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栏目式</a:t>
            </a:r>
            <a:endParaRPr lang="zh-CN" altLang="en-US" sz="40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发展足迹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多彩生活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才艺集萃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班级之最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毕业赠言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76595" y="2541905"/>
            <a:ext cx="982980" cy="1908175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2089150" y="685800"/>
            <a:ext cx="3905250" cy="1358900"/>
          </a:xfrm>
          <a:prstGeom prst="wedgeRectCallout">
            <a:avLst>
              <a:gd name="adj1" fmla="val 28625"/>
              <a:gd name="adj2" fmla="val 114998"/>
            </a:avLst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你也可以按照自己的想法从其他角度进行分类……</a:t>
            </a:r>
            <a:endParaRPr lang="zh-CN" altLang="en-US" sz="28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23\Pictures\1\33873.jpg33873"/>
          <p:cNvPicPr>
            <a:picLocks noChangeAspect="1" noChangeArrowheads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 bwMode="auto">
          <a:xfrm>
            <a:off x="0" y="0"/>
            <a:ext cx="9143365" cy="526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987574"/>
            <a:ext cx="130556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封面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1" name="Picture 3" descr="C:\Users\123\Pictures\1\144746671_ifrtintdg5qtanjrhazdambqhayde_750x1017.jpg_750x999.jpg144746671_ifrtintdg5qtanjrhazdambqhayde_750x1017.jpg_750x999"/>
          <p:cNvPicPr>
            <a:picLocks noChangeAspect="1" noChangeArrowheads="1"/>
          </p:cNvPicPr>
          <p:nvPr/>
        </p:nvPicPr>
        <p:blipFill>
          <a:blip r:embed="rId1" cstate="print"/>
          <a:srcRect t="52675"/>
          <a:stretch>
            <a:fillRect/>
          </a:stretch>
        </p:blipFill>
        <p:spPr bwMode="auto">
          <a:xfrm>
            <a:off x="2266315" y="640715"/>
            <a:ext cx="6359525" cy="408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67544" y="1995686"/>
            <a:ext cx="130556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扉页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5875" y="3003798"/>
            <a:ext cx="130556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正文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5370" y="1347614"/>
            <a:ext cx="8243847" cy="3421137"/>
          </a:xfrm>
          <a:prstGeom prst="rect">
            <a:avLst/>
          </a:prstGeom>
          <a:blipFill>
            <a:blip r:embed="rId1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400" b="1" dirty="0" smtClean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给成长纪念册取一个贴切的名字，设计个性化的封面。</a:t>
            </a:r>
            <a:endParaRPr lang="zh-CN" altLang="en-US" sz="2400" b="1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en-US" altLang="zh-CN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2.</a:t>
            </a:r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扉页为</a:t>
            </a:r>
            <a:r>
              <a:rPr lang="en-US" altLang="zh-CN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卷首语</a:t>
            </a:r>
            <a:r>
              <a:rPr lang="en-US" altLang="zh-CN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成长感言</a:t>
            </a:r>
            <a:r>
              <a:rPr lang="en-US" altLang="zh-CN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，可以自己写，也可以请老师和家长写。</a:t>
            </a:r>
            <a:endParaRPr lang="zh-CN" altLang="en-US" sz="2400" b="1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en-US" altLang="zh-CN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3.</a:t>
            </a:r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正文内容按照一定顺序编排，呈现的方式多种多样，如，每张照片配以简短、有趣的文字介绍，每个部分加一个合适的小标题。</a:t>
            </a:r>
            <a:endParaRPr lang="zh-CN" altLang="en-US" sz="2400" b="1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有的资料不能直接拿来就用，还需要进行修改，如有的文章太长，可以从中节选一段最有价值的。</a:t>
            </a:r>
            <a:endParaRPr lang="zh-CN" altLang="en-US" sz="2400" b="1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制作成长纪念册，最好能表现出你的独特个性和创意。</a:t>
            </a:r>
            <a:endParaRPr lang="zh-CN" altLang="en-US" sz="2400" b="1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83518"/>
            <a:ext cx="748883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怎样编排成长纪念册呢？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8e9d58b2a16ba801219c77e006d8 (1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5570" y="-71755"/>
            <a:ext cx="9365615" cy="5215255"/>
          </a:xfrm>
          <a:prstGeom prst="rect">
            <a:avLst/>
          </a:prstGeom>
        </p:spPr>
      </p:pic>
      <p:sp>
        <p:nvSpPr>
          <p:cNvPr id="4098" name="标题 1"/>
          <p:cNvSpPr txBox="1"/>
          <p:nvPr/>
        </p:nvSpPr>
        <p:spPr>
          <a:xfrm>
            <a:off x="1275715" y="1005205"/>
            <a:ext cx="6593840" cy="777240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/>
          <a:p>
            <a:pPr algn="ctr"/>
            <a:r>
              <a:rPr lang="zh-CN" sz="48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回忆往事</a:t>
            </a:r>
            <a:endParaRPr lang="zh-CN" sz="4800" b="1" noProof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10540" y="864235"/>
            <a:ext cx="6898640" cy="30460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现在同学们开始编排自己的成长纪念册吧！在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编排的过程中，大家可以互相协助，老师也愿意随时为你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服务！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C:\Users\123\Pictures\1\101.png10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7744460" y="2012950"/>
            <a:ext cx="1154430" cy="2577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  <p:bldLst>
      <p:bldP spid="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34510" y="2073910"/>
            <a:ext cx="1287145" cy="2498725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1955800" y="598170"/>
            <a:ext cx="4212590" cy="1157605"/>
          </a:xfrm>
          <a:prstGeom prst="wedgeRectCallout">
            <a:avLst>
              <a:gd name="adj1" fmla="val -5441"/>
              <a:gd name="adj2" fmla="val 88672"/>
            </a:avLst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我们先自己编排，之后互相欣赏，互相提建议，编一本完美的成长纪念册！</a:t>
            </a:r>
            <a:endParaRPr lang="zh-CN" altLang="en-US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23\Pictures\1\33873.jpg33873"/>
          <p:cNvPicPr>
            <a:picLocks noChangeAspect="1" noChangeArrowheads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 bwMode="auto">
          <a:xfrm>
            <a:off x="-635" y="0"/>
            <a:ext cx="9144635" cy="526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016" y="962442"/>
            <a:ext cx="4464496" cy="2584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和大家分享你的成长纪念册。</a:t>
            </a:r>
            <a:endParaRPr lang="zh-CN" alt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1050" y="843280"/>
            <a:ext cx="6628130" cy="30460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这段时间我们用各种方式回忆了小学生活，让我们永远记住美好，感恩生活！课下同学们继续编排自己的纪念册吧。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C:\Users\123\Pictures\1\101.png10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7731760" y="2012950"/>
            <a:ext cx="1154430" cy="2577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  <p:bldLst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 noChangeArrowheads="1"/>
          </p:cNvSpPr>
          <p:nvPr/>
        </p:nvSpPr>
        <p:spPr bwMode="auto">
          <a:xfrm>
            <a:off x="450850" y="1339850"/>
            <a:ext cx="4567238" cy="14636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4572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活动主题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难忘小学生活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5540187" y="1299820"/>
            <a:ext cx="2787555" cy="140496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75" y="3108325"/>
            <a:ext cx="2441575" cy="162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 txBox="1">
            <a:spLocks noChangeArrowheads="1"/>
          </p:cNvSpPr>
          <p:nvPr/>
        </p:nvSpPr>
        <p:spPr bwMode="auto">
          <a:xfrm>
            <a:off x="3092450" y="3313113"/>
            <a:ext cx="5530850" cy="14636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4572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活动目的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向师友、向母校告别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693988" y="0"/>
            <a:ext cx="4138612" cy="1025525"/>
            <a:chOff x="2694616" y="32655"/>
            <a:chExt cx="4141900" cy="1221594"/>
          </a:xfrm>
        </p:grpSpPr>
        <p:grpSp>
          <p:nvGrpSpPr>
            <p:cNvPr id="8199" name="组合 11"/>
            <p:cNvGrpSpPr/>
            <p:nvPr/>
          </p:nvGrpSpPr>
          <p:grpSpPr>
            <a:xfrm>
              <a:off x="2694616" y="362498"/>
              <a:ext cx="4141900" cy="891751"/>
              <a:chOff x="1198709" y="471168"/>
              <a:chExt cx="3588622" cy="772630"/>
            </a:xfrm>
          </p:grpSpPr>
          <p:grpSp>
            <p:nvGrpSpPr>
              <p:cNvPr id="8203" name="组合 9"/>
              <p:cNvGrpSpPr/>
              <p:nvPr/>
            </p:nvGrpSpPr>
            <p:grpSpPr>
              <a:xfrm>
                <a:off x="1198709" y="471168"/>
                <a:ext cx="3588622" cy="772630"/>
                <a:chOff x="1198709" y="471168"/>
                <a:chExt cx="3588622" cy="772630"/>
              </a:xfrm>
            </p:grpSpPr>
            <p:sp>
              <p:nvSpPr>
                <p:cNvPr id="9" name="六边形 8"/>
                <p:cNvSpPr/>
                <p:nvPr/>
              </p:nvSpPr>
              <p:spPr>
                <a:xfrm>
                  <a:off x="1198709" y="470469"/>
                  <a:ext cx="3539067" cy="734007"/>
                </a:xfrm>
                <a:prstGeom prst="roundRect">
                  <a:avLst/>
                </a:prstGeom>
                <a:solidFill>
                  <a:srgbClr val="EBFFFD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六边形 12"/>
                <p:cNvSpPr/>
                <p:nvPr/>
              </p:nvSpPr>
              <p:spPr>
                <a:xfrm>
                  <a:off x="1248264" y="509791"/>
                  <a:ext cx="3539067" cy="73400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椭圆 10"/>
              <p:cNvSpPr/>
              <p:nvPr/>
            </p:nvSpPr>
            <p:spPr>
              <a:xfrm>
                <a:off x="2158152" y="550752"/>
                <a:ext cx="77086" cy="9338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376385" y="598265"/>
                <a:ext cx="78462" cy="933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8200" name="标题 1"/>
            <p:cNvSpPr/>
            <p:nvPr/>
          </p:nvSpPr>
          <p:spPr>
            <a:xfrm>
              <a:off x="2814333" y="424596"/>
              <a:ext cx="3960293" cy="767611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</a:ln>
          </p:spPr>
          <p:txBody>
            <a:bodyPr/>
            <a:lstStyle/>
            <a:p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制订整体活动计划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3849645" y="36437"/>
              <a:ext cx="0" cy="487881"/>
            </a:xfrm>
            <a:prstGeom prst="line">
              <a:avLst/>
            </a:prstGeom>
            <a:ln w="38100">
              <a:solidFill>
                <a:srgbClr val="7DF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5258877" y="32655"/>
              <a:ext cx="0" cy="544612"/>
            </a:xfrm>
            <a:prstGeom prst="line">
              <a:avLst/>
            </a:prstGeom>
            <a:ln w="38100">
              <a:solidFill>
                <a:srgbClr val="7DF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287078" y="0"/>
            <a:ext cx="3382858" cy="1012825"/>
            <a:chOff x="2755823" y="32655"/>
            <a:chExt cx="3670918" cy="1307463"/>
          </a:xfrm>
        </p:grpSpPr>
        <p:grpSp>
          <p:nvGrpSpPr>
            <p:cNvPr id="9231" name="组合 11"/>
            <p:cNvGrpSpPr/>
            <p:nvPr/>
          </p:nvGrpSpPr>
          <p:grpSpPr>
            <a:xfrm>
              <a:off x="2755823" y="362497"/>
              <a:ext cx="3598678" cy="960751"/>
              <a:chOff x="1251743" y="471167"/>
              <a:chExt cx="3117964" cy="832413"/>
            </a:xfrm>
          </p:grpSpPr>
          <p:grpSp>
            <p:nvGrpSpPr>
              <p:cNvPr id="9235" name="组合 15"/>
              <p:cNvGrpSpPr/>
              <p:nvPr/>
            </p:nvGrpSpPr>
            <p:grpSpPr>
              <a:xfrm>
                <a:off x="1251743" y="471167"/>
                <a:ext cx="3117964" cy="832413"/>
                <a:chOff x="1251743" y="471167"/>
                <a:chExt cx="3117964" cy="832413"/>
              </a:xfrm>
            </p:grpSpPr>
            <p:sp>
              <p:nvSpPr>
                <p:cNvPr id="19" name="六边形 8"/>
                <p:cNvSpPr/>
                <p:nvPr/>
              </p:nvSpPr>
              <p:spPr>
                <a:xfrm>
                  <a:off x="1251743" y="471252"/>
                  <a:ext cx="3067217" cy="793677"/>
                </a:xfrm>
                <a:prstGeom prst="hexagon">
                  <a:avLst/>
                </a:prstGeom>
                <a:solidFill>
                  <a:srgbClr val="EBFFFD"/>
                </a:solidFill>
                <a:ln>
                  <a:solidFill>
                    <a:srgbClr val="FF71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六边形 12"/>
                <p:cNvSpPr/>
                <p:nvPr/>
              </p:nvSpPr>
              <p:spPr>
                <a:xfrm>
                  <a:off x="1302490" y="510314"/>
                  <a:ext cx="3067217" cy="793677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solidFill>
                    <a:srgbClr val="FF71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椭圆 16"/>
              <p:cNvSpPr/>
              <p:nvPr/>
            </p:nvSpPr>
            <p:spPr>
              <a:xfrm>
                <a:off x="2157728" y="563581"/>
                <a:ext cx="83584" cy="8522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377153" y="611521"/>
                <a:ext cx="83584" cy="8345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232" name="标题 1"/>
            <p:cNvSpPr txBox="1"/>
            <p:nvPr/>
          </p:nvSpPr>
          <p:spPr>
            <a:xfrm>
              <a:off x="3180574" y="492943"/>
              <a:ext cx="3246167" cy="847175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r>
                <a:rPr lang="zh-CN" altLang="en-US" sz="3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填写时间轴</a:t>
              </a:r>
              <a:endParaRPr lang="zh-CN" altLang="en-US" sz="3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V="1">
              <a:off x="3849724" y="34705"/>
              <a:ext cx="0" cy="489786"/>
            </a:xfrm>
            <a:prstGeom prst="line">
              <a:avLst/>
            </a:prstGeom>
            <a:ln w="38100">
              <a:solidFill>
                <a:srgbClr val="FF71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5258877" y="32655"/>
              <a:ext cx="0" cy="545118"/>
            </a:xfrm>
            <a:prstGeom prst="line">
              <a:avLst/>
            </a:prstGeom>
            <a:ln w="38100">
              <a:solidFill>
                <a:srgbClr val="FF71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1200" y="1443038"/>
            <a:ext cx="1492250" cy="3249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9702" name="组合 29701"/>
          <p:cNvGrpSpPr/>
          <p:nvPr/>
        </p:nvGrpSpPr>
        <p:grpSpPr>
          <a:xfrm>
            <a:off x="2673350" y="1912938"/>
            <a:ext cx="5902325" cy="2417762"/>
            <a:chOff x="2653530" y="1835331"/>
            <a:chExt cx="5902642" cy="2416629"/>
          </a:xfrm>
        </p:grpSpPr>
        <p:grpSp>
          <p:nvGrpSpPr>
            <p:cNvPr id="9225" name="组合 27"/>
            <p:cNvGrpSpPr/>
            <p:nvPr/>
          </p:nvGrpSpPr>
          <p:grpSpPr>
            <a:xfrm>
              <a:off x="2653530" y="1835331"/>
              <a:ext cx="5654448" cy="2416629"/>
              <a:chOff x="2653529" y="1894113"/>
              <a:chExt cx="5941123" cy="2460922"/>
            </a:xfrm>
          </p:grpSpPr>
          <p:sp>
            <p:nvSpPr>
              <p:cNvPr id="31" name="流程图: 可选过程 22"/>
              <p:cNvSpPr/>
              <p:nvPr/>
            </p:nvSpPr>
            <p:spPr>
              <a:xfrm rot="213168">
                <a:off x="2691895" y="1982984"/>
                <a:ext cx="5903315" cy="2313881"/>
              </a:xfrm>
              <a:prstGeom prst="doubleWave">
                <a:avLst>
                  <a:gd name="adj1" fmla="val 3340"/>
                  <a:gd name="adj2" fmla="val 111"/>
                </a:avLst>
              </a:prstGeom>
              <a:solidFill>
                <a:schemeClr val="bg1"/>
              </a:solidFill>
              <a:ln>
                <a:solidFill>
                  <a:srgbClr val="E467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流程图: 可选过程 22"/>
              <p:cNvSpPr/>
              <p:nvPr/>
            </p:nvSpPr>
            <p:spPr>
              <a:xfrm>
                <a:off x="2653529" y="1894113"/>
                <a:ext cx="5903316" cy="2460922"/>
              </a:xfrm>
              <a:prstGeom prst="doubleWave">
                <a:avLst>
                  <a:gd name="adj1" fmla="val 5685"/>
                  <a:gd name="adj2" fmla="val -238"/>
                </a:avLst>
              </a:prstGeom>
              <a:solidFill>
                <a:schemeClr val="bg1"/>
              </a:solidFill>
              <a:ln>
                <a:solidFill>
                  <a:srgbClr val="E467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226" name="组合 29700"/>
            <p:cNvGrpSpPr/>
            <p:nvPr/>
          </p:nvGrpSpPr>
          <p:grpSpPr>
            <a:xfrm>
              <a:off x="2714548" y="2067662"/>
              <a:ext cx="5841624" cy="1922065"/>
              <a:chOff x="2714348" y="2067662"/>
              <a:chExt cx="5931162" cy="1922065"/>
            </a:xfrm>
          </p:grpSpPr>
          <p:sp>
            <p:nvSpPr>
              <p:cNvPr id="9227" name="文本框 3"/>
              <p:cNvSpPr txBox="1"/>
              <p:nvPr/>
            </p:nvSpPr>
            <p:spPr>
              <a:xfrm>
                <a:off x="3167745" y="2067662"/>
                <a:ext cx="5477765" cy="19220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32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借助时间轴</a:t>
                </a:r>
                <a:r>
                  <a:rPr lang="zh-CN" altLang="en-US" sz="3200" b="1" dirty="0">
                    <a:solidFill>
                      <a:srgbClr val="FF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回忆</a:t>
                </a:r>
                <a:r>
                  <a:rPr lang="zh-CN" altLang="en-US" sz="32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六年的小学生活，选取有代表性的内容与同学</a:t>
                </a:r>
                <a:r>
                  <a:rPr lang="zh-CN" altLang="en-US" sz="3200" b="1" dirty="0">
                    <a:solidFill>
                      <a:srgbClr val="FF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分享</a:t>
                </a:r>
                <a:r>
                  <a:rPr lang="zh-CN" altLang="en-US" sz="32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。</a:t>
                </a:r>
                <a:endPara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pic>
            <p:nvPicPr>
              <p:cNvPr id="9228" name="图片 29696"/>
              <p:cNvPicPr>
                <a:picLocks noChangeAspect="1"/>
              </p:cNvPicPr>
              <p:nvPr/>
            </p:nvPicPr>
            <p:blipFill>
              <a:blip r:embed="rId2" cstate="print"/>
              <a:srcRect l="8131" t="7494" r="4492" b="13438"/>
              <a:stretch>
                <a:fillRect/>
              </a:stretch>
            </p:blipFill>
            <p:spPr>
              <a:xfrm>
                <a:off x="2714348" y="2246014"/>
                <a:ext cx="551167" cy="39758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3316" name="组合 11"/>
          <p:cNvGrpSpPr/>
          <p:nvPr/>
        </p:nvGrpSpPr>
        <p:grpSpPr>
          <a:xfrm>
            <a:off x="344488" y="223838"/>
            <a:ext cx="2631122" cy="645158"/>
            <a:chOff x="541" y="351"/>
            <a:chExt cx="4146" cy="1019"/>
          </a:xfrm>
        </p:grpSpPr>
        <p:sp>
          <p:nvSpPr>
            <p:cNvPr id="7170" name="文本框 1"/>
            <p:cNvSpPr txBox="1"/>
            <p:nvPr/>
          </p:nvSpPr>
          <p:spPr>
            <a:xfrm>
              <a:off x="1517" y="351"/>
              <a:ext cx="3170" cy="10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3600" noProof="1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华文彩云" panose="02010800040101010101" charset="-122"/>
                  <a:ea typeface="华文彩云" panose="02010800040101010101" charset="-122"/>
                  <a:cs typeface="+mn-cs"/>
                </a:rPr>
                <a:t>活动建议</a:t>
              </a:r>
              <a:endParaRPr lang="zh-CN" altLang="en-US" sz="360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彩云" panose="02010800040101010101" charset="-122"/>
                <a:ea typeface="华文彩云" panose="02010800040101010101" charset="-122"/>
              </a:endParaRPr>
            </a:p>
          </p:txBody>
        </p:sp>
        <p:sp>
          <p:nvSpPr>
            <p:cNvPr id="5" name="五边形 4"/>
            <p:cNvSpPr/>
            <p:nvPr/>
          </p:nvSpPr>
          <p:spPr>
            <a:xfrm>
              <a:off x="541" y="519"/>
              <a:ext cx="820" cy="684"/>
            </a:xfrm>
            <a:prstGeom prst="homePlate">
              <a:avLst/>
            </a:prstGeom>
            <a:solidFill>
              <a:schemeClr val="accent6"/>
            </a:solidFill>
            <a:ln w="28575" cmpd="sng">
              <a:solidFill>
                <a:srgbClr val="7030A0"/>
              </a:solidFill>
              <a:prstDash val="soli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287078" y="0"/>
            <a:ext cx="3316287" cy="1012825"/>
            <a:chOff x="2755823" y="32655"/>
            <a:chExt cx="3598678" cy="1307463"/>
          </a:xfrm>
        </p:grpSpPr>
        <p:grpSp>
          <p:nvGrpSpPr>
            <p:cNvPr id="9231" name="组合 11"/>
            <p:cNvGrpSpPr/>
            <p:nvPr/>
          </p:nvGrpSpPr>
          <p:grpSpPr>
            <a:xfrm>
              <a:off x="2755823" y="362497"/>
              <a:ext cx="3598678" cy="960751"/>
              <a:chOff x="1251743" y="471167"/>
              <a:chExt cx="3117964" cy="832413"/>
            </a:xfrm>
          </p:grpSpPr>
          <p:grpSp>
            <p:nvGrpSpPr>
              <p:cNvPr id="9235" name="组合 15"/>
              <p:cNvGrpSpPr/>
              <p:nvPr/>
            </p:nvGrpSpPr>
            <p:grpSpPr>
              <a:xfrm>
                <a:off x="1251743" y="471167"/>
                <a:ext cx="3117964" cy="832413"/>
                <a:chOff x="1251743" y="471167"/>
                <a:chExt cx="3117964" cy="832413"/>
              </a:xfrm>
            </p:grpSpPr>
            <p:sp>
              <p:nvSpPr>
                <p:cNvPr id="19" name="六边形 8"/>
                <p:cNvSpPr/>
                <p:nvPr/>
              </p:nvSpPr>
              <p:spPr>
                <a:xfrm>
                  <a:off x="1251743" y="471252"/>
                  <a:ext cx="3067217" cy="793677"/>
                </a:xfrm>
                <a:prstGeom prst="hexagon">
                  <a:avLst/>
                </a:prstGeom>
                <a:solidFill>
                  <a:srgbClr val="EBFFFD"/>
                </a:solidFill>
                <a:ln>
                  <a:solidFill>
                    <a:srgbClr val="FF71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六边形 12"/>
                <p:cNvSpPr/>
                <p:nvPr/>
              </p:nvSpPr>
              <p:spPr>
                <a:xfrm>
                  <a:off x="1302490" y="510314"/>
                  <a:ext cx="3067217" cy="793677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solidFill>
                    <a:srgbClr val="FF71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椭圆 16"/>
              <p:cNvSpPr/>
              <p:nvPr/>
            </p:nvSpPr>
            <p:spPr>
              <a:xfrm>
                <a:off x="2157728" y="563581"/>
                <a:ext cx="83584" cy="8522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377153" y="611521"/>
                <a:ext cx="83584" cy="8345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232" name="标题 1"/>
            <p:cNvSpPr txBox="1"/>
            <p:nvPr/>
          </p:nvSpPr>
          <p:spPr>
            <a:xfrm>
              <a:off x="3102709" y="492943"/>
              <a:ext cx="3246167" cy="847175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r>
                <a:rPr lang="zh-CN" altLang="en-US" sz="3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分享难忘回忆</a:t>
              </a:r>
              <a:endParaRPr lang="zh-CN" altLang="en-US" sz="3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V="1">
              <a:off x="3849724" y="34705"/>
              <a:ext cx="0" cy="489786"/>
            </a:xfrm>
            <a:prstGeom prst="line">
              <a:avLst/>
            </a:prstGeom>
            <a:ln w="38100">
              <a:solidFill>
                <a:srgbClr val="FF71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5258877" y="32655"/>
              <a:ext cx="0" cy="545118"/>
            </a:xfrm>
            <a:prstGeom prst="line">
              <a:avLst/>
            </a:prstGeom>
            <a:ln w="38100">
              <a:solidFill>
                <a:srgbClr val="FF71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1200" y="1443038"/>
            <a:ext cx="1492250" cy="3249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9702" name="组合 29701"/>
          <p:cNvGrpSpPr/>
          <p:nvPr/>
        </p:nvGrpSpPr>
        <p:grpSpPr>
          <a:xfrm>
            <a:off x="2673350" y="1912938"/>
            <a:ext cx="5902325" cy="2417762"/>
            <a:chOff x="2653530" y="1835331"/>
            <a:chExt cx="5902642" cy="2416629"/>
          </a:xfrm>
        </p:grpSpPr>
        <p:grpSp>
          <p:nvGrpSpPr>
            <p:cNvPr id="9225" name="组合 27"/>
            <p:cNvGrpSpPr/>
            <p:nvPr/>
          </p:nvGrpSpPr>
          <p:grpSpPr>
            <a:xfrm>
              <a:off x="2653530" y="1835331"/>
              <a:ext cx="5654448" cy="2416629"/>
              <a:chOff x="2653529" y="1894113"/>
              <a:chExt cx="5941123" cy="2460922"/>
            </a:xfrm>
          </p:grpSpPr>
          <p:sp>
            <p:nvSpPr>
              <p:cNvPr id="31" name="流程图: 可选过程 22"/>
              <p:cNvSpPr/>
              <p:nvPr/>
            </p:nvSpPr>
            <p:spPr>
              <a:xfrm rot="213168">
                <a:off x="2691895" y="1982984"/>
                <a:ext cx="5903315" cy="2313881"/>
              </a:xfrm>
              <a:prstGeom prst="doubleWave">
                <a:avLst>
                  <a:gd name="adj1" fmla="val 3340"/>
                  <a:gd name="adj2" fmla="val 111"/>
                </a:avLst>
              </a:prstGeom>
              <a:solidFill>
                <a:schemeClr val="bg1"/>
              </a:solidFill>
              <a:ln>
                <a:solidFill>
                  <a:srgbClr val="E467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流程图: 可选过程 22"/>
              <p:cNvSpPr/>
              <p:nvPr/>
            </p:nvSpPr>
            <p:spPr>
              <a:xfrm>
                <a:off x="2653529" y="1894113"/>
                <a:ext cx="5903316" cy="2460922"/>
              </a:xfrm>
              <a:prstGeom prst="doubleWave">
                <a:avLst>
                  <a:gd name="adj1" fmla="val 5685"/>
                  <a:gd name="adj2" fmla="val -238"/>
                </a:avLst>
              </a:prstGeom>
              <a:solidFill>
                <a:schemeClr val="bg1"/>
              </a:solidFill>
              <a:ln>
                <a:solidFill>
                  <a:srgbClr val="E467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226" name="组合 29700"/>
            <p:cNvGrpSpPr/>
            <p:nvPr/>
          </p:nvGrpSpPr>
          <p:grpSpPr>
            <a:xfrm>
              <a:off x="2714548" y="2067662"/>
              <a:ext cx="5841624" cy="1922065"/>
              <a:chOff x="2714348" y="2067662"/>
              <a:chExt cx="5931162" cy="1922065"/>
            </a:xfrm>
          </p:grpSpPr>
          <p:sp>
            <p:nvSpPr>
              <p:cNvPr id="9227" name="文本框 3"/>
              <p:cNvSpPr txBox="1"/>
              <p:nvPr/>
            </p:nvSpPr>
            <p:spPr>
              <a:xfrm>
                <a:off x="3167745" y="2067662"/>
                <a:ext cx="5477765" cy="19220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32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借助时间轴</a:t>
                </a:r>
                <a:r>
                  <a:rPr lang="zh-CN" altLang="en-US" sz="3200" b="1" dirty="0">
                    <a:solidFill>
                      <a:srgbClr val="FF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回忆</a:t>
                </a:r>
                <a:r>
                  <a:rPr lang="zh-CN" altLang="en-US" sz="32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六年的小学生活，选取有代表性的内容与同学</a:t>
                </a:r>
                <a:r>
                  <a:rPr lang="zh-CN" altLang="en-US" sz="3200" b="1" dirty="0">
                    <a:solidFill>
                      <a:srgbClr val="FF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分享</a:t>
                </a:r>
                <a:r>
                  <a:rPr lang="zh-CN" altLang="en-US" sz="32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。</a:t>
                </a:r>
                <a:endPara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pic>
            <p:nvPicPr>
              <p:cNvPr id="9228" name="图片 29696"/>
              <p:cNvPicPr>
                <a:picLocks noChangeAspect="1"/>
              </p:cNvPicPr>
              <p:nvPr/>
            </p:nvPicPr>
            <p:blipFill>
              <a:blip r:embed="rId2" cstate="print"/>
              <a:srcRect l="8131" t="7494" r="4492" b="13438"/>
              <a:stretch>
                <a:fillRect/>
              </a:stretch>
            </p:blipFill>
            <p:spPr>
              <a:xfrm>
                <a:off x="2714348" y="2246014"/>
                <a:ext cx="551167" cy="39758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287078" y="0"/>
            <a:ext cx="3401060" cy="1012825"/>
            <a:chOff x="2755823" y="32655"/>
            <a:chExt cx="3690670" cy="1307463"/>
          </a:xfrm>
        </p:grpSpPr>
        <p:grpSp>
          <p:nvGrpSpPr>
            <p:cNvPr id="9231" name="组合 11"/>
            <p:cNvGrpSpPr/>
            <p:nvPr/>
          </p:nvGrpSpPr>
          <p:grpSpPr>
            <a:xfrm>
              <a:off x="2755823" y="362497"/>
              <a:ext cx="3598678" cy="960751"/>
              <a:chOff x="1251743" y="471167"/>
              <a:chExt cx="3117964" cy="832413"/>
            </a:xfrm>
          </p:grpSpPr>
          <p:grpSp>
            <p:nvGrpSpPr>
              <p:cNvPr id="9235" name="组合 15"/>
              <p:cNvGrpSpPr/>
              <p:nvPr/>
            </p:nvGrpSpPr>
            <p:grpSpPr>
              <a:xfrm>
                <a:off x="1251743" y="471167"/>
                <a:ext cx="3117964" cy="832413"/>
                <a:chOff x="1251743" y="471167"/>
                <a:chExt cx="3117964" cy="832413"/>
              </a:xfrm>
            </p:grpSpPr>
            <p:sp>
              <p:nvSpPr>
                <p:cNvPr id="19" name="六边形 8"/>
                <p:cNvSpPr/>
                <p:nvPr/>
              </p:nvSpPr>
              <p:spPr>
                <a:xfrm>
                  <a:off x="1251743" y="471252"/>
                  <a:ext cx="3067217" cy="793677"/>
                </a:xfrm>
                <a:prstGeom prst="hexagon">
                  <a:avLst/>
                </a:prstGeom>
                <a:solidFill>
                  <a:srgbClr val="EBFFFD"/>
                </a:solidFill>
                <a:ln>
                  <a:solidFill>
                    <a:srgbClr val="FF71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六边形 12"/>
                <p:cNvSpPr/>
                <p:nvPr/>
              </p:nvSpPr>
              <p:spPr>
                <a:xfrm>
                  <a:off x="1302490" y="510314"/>
                  <a:ext cx="3067217" cy="793677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solidFill>
                    <a:srgbClr val="FF71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椭圆 16"/>
              <p:cNvSpPr/>
              <p:nvPr/>
            </p:nvSpPr>
            <p:spPr>
              <a:xfrm>
                <a:off x="2157728" y="563581"/>
                <a:ext cx="83584" cy="8522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377153" y="611521"/>
                <a:ext cx="83584" cy="8345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232" name="标题 1"/>
            <p:cNvSpPr txBox="1"/>
            <p:nvPr/>
          </p:nvSpPr>
          <p:spPr>
            <a:xfrm>
              <a:off x="2849537" y="493341"/>
              <a:ext cx="3596956" cy="846777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r>
                <a:rPr lang="zh-CN" altLang="en-US" sz="3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制作成长纪念册</a:t>
              </a:r>
              <a:endParaRPr lang="zh-CN" altLang="en-US" sz="3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V="1">
              <a:off x="3849724" y="34705"/>
              <a:ext cx="0" cy="489786"/>
            </a:xfrm>
            <a:prstGeom prst="line">
              <a:avLst/>
            </a:prstGeom>
            <a:ln w="38100">
              <a:solidFill>
                <a:srgbClr val="FF71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5258877" y="32655"/>
              <a:ext cx="0" cy="545118"/>
            </a:xfrm>
            <a:prstGeom prst="line">
              <a:avLst/>
            </a:prstGeom>
            <a:ln w="38100">
              <a:solidFill>
                <a:srgbClr val="FF71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2" name="图片 1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8225" y="1991995"/>
            <a:ext cx="2195513" cy="2451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3" name="组合 22"/>
          <p:cNvGrpSpPr/>
          <p:nvPr/>
        </p:nvGrpSpPr>
        <p:grpSpPr>
          <a:xfrm>
            <a:off x="3521075" y="1180783"/>
            <a:ext cx="4884738" cy="3779837"/>
            <a:chOff x="3065929" y="555822"/>
            <a:chExt cx="4883679" cy="3778762"/>
          </a:xfrm>
        </p:grpSpPr>
        <p:pic>
          <p:nvPicPr>
            <p:cNvPr id="10244" name="图片 2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5929" y="555822"/>
              <a:ext cx="4787153" cy="359808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245" name="组合 19"/>
            <p:cNvGrpSpPr/>
            <p:nvPr/>
          </p:nvGrpSpPr>
          <p:grpSpPr>
            <a:xfrm>
              <a:off x="3922993" y="1182747"/>
              <a:ext cx="4026615" cy="3151837"/>
              <a:chOff x="3358310" y="1300782"/>
              <a:chExt cx="4026615" cy="3151837"/>
            </a:xfrm>
          </p:grpSpPr>
          <p:sp>
            <p:nvSpPr>
              <p:cNvPr id="9" name="文本框 3"/>
              <p:cNvSpPr txBox="1">
                <a:spLocks noChangeArrowheads="1"/>
              </p:cNvSpPr>
              <p:nvPr/>
            </p:nvSpPr>
            <p:spPr bwMode="auto">
              <a:xfrm>
                <a:off x="3358310" y="1300741"/>
                <a:ext cx="3583798" cy="26186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0" fontAlgn="base" latinLnBrk="0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    搜集、整理</a:t>
                </a:r>
                <a:r>
                  <a:rPr kumimoji="0" lang="zh-CN" altLang="en-US" sz="3400" b="1" i="0" u="none" strike="noStrike" kern="1200" cap="none" spc="-13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自己的成长经历</a:t>
                </a:r>
                <a:r>
                  <a:rPr kumimoji="0" lang="zh-CN" alt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，用心</a:t>
                </a:r>
                <a:r>
                  <a:rPr kumimoji="0" lang="zh-CN" alt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制作</a:t>
                </a:r>
                <a:r>
                  <a:rPr kumimoji="0" lang="zh-CN" alt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一本成长</a:t>
                </a:r>
                <a:r>
                  <a:rPr kumimoji="0" lang="zh-CN" alt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纪念册</a:t>
                </a:r>
                <a:r>
                  <a:rPr kumimoji="0" lang="zh-CN" alt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。</a:t>
                </a:r>
                <a:endParaRPr kumimoji="0" lang="zh-CN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pic>
            <p:nvPicPr>
              <p:cNvPr id="10247" name="图片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652945">
                <a:off x="6225656" y="3612606"/>
                <a:ext cx="1159269" cy="8400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18666" y="1258807"/>
            <a:ext cx="8157790" cy="2652395"/>
          </a:xfrm>
          <a:prstGeom prst="rect">
            <a:avLst/>
          </a:prstGeom>
        </p:spPr>
        <p:txBody>
          <a:bodyPr wrap="square" lIns="68573" tIns="34286" rIns="68573" bIns="3428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课文先写“我”读小学时遇到了位口才 、文笔都很好的田老师，再写田老师每讲课都会演绎一个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引人入胜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的故事，为“我”从事文学创作打下了基础，表达了“我”对田老师的深深感激之情。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14"/>
          <p:cNvSpPr txBox="1"/>
          <p:nvPr/>
        </p:nvSpPr>
        <p:spPr>
          <a:xfrm>
            <a:off x="395536" y="456573"/>
            <a:ext cx="2830965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 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老师领进门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标注 7"/>
          <p:cNvSpPr/>
          <p:nvPr/>
        </p:nvSpPr>
        <p:spPr>
          <a:xfrm>
            <a:off x="1494155" y="565150"/>
            <a:ext cx="3133725" cy="1478915"/>
          </a:xfrm>
          <a:prstGeom prst="wedgeRectCallout">
            <a:avLst>
              <a:gd name="adj1" fmla="val -27507"/>
              <a:gd name="adj2" fmla="val 75504"/>
            </a:avLst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《老师领进门》这篇文章让我感受到启蒙老师对我们一生的影响可真大呀！</a:t>
            </a:r>
            <a:endParaRPr lang="zh-CN" altLang="en-US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3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8825" y="2480310"/>
            <a:ext cx="1387475" cy="2056765"/>
          </a:xfrm>
          <a:prstGeom prst="rect">
            <a:avLst/>
          </a:prstGeom>
        </p:spPr>
      </p:pic>
      <p:pic>
        <p:nvPicPr>
          <p:cNvPr id="4" name="图片 3" descr="0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0280" y="2628900"/>
            <a:ext cx="982980" cy="1908175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4888230" y="670560"/>
            <a:ext cx="3300095" cy="1157605"/>
          </a:xfrm>
          <a:prstGeom prst="wedgeRectCallout">
            <a:avLst>
              <a:gd name="adj1" fmla="val 28625"/>
              <a:gd name="adj2" fmla="val 114998"/>
            </a:avLst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是呀，我也想起了自己的启蒙老师……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</p:bldLst>
  </p:timing>
</p:sld>
</file>

<file path=ppt/theme/theme1.xml><?xml version="1.0" encoding="utf-8"?>
<a:theme xmlns:a="http://schemas.openxmlformats.org/drawingml/2006/main" name="2_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1739</Words>
  <Application>WPS 演示</Application>
  <PresentationFormat>全屏显示(16:9)</PresentationFormat>
  <Paragraphs>137</Paragraphs>
  <Slides>33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Arial</vt:lpstr>
      <vt:lpstr>宋体</vt:lpstr>
      <vt:lpstr>Wingdings</vt:lpstr>
      <vt:lpstr>黑体</vt:lpstr>
      <vt:lpstr>Calibri</vt:lpstr>
      <vt:lpstr>华文彩云</vt:lpstr>
      <vt:lpstr>幼圆</vt:lpstr>
      <vt:lpstr>微软雅黑</vt:lpstr>
      <vt:lpstr>Arial Unicode MS</vt:lpstr>
      <vt:lpstr>楷体</vt:lpstr>
      <vt:lpstr>仿宋</vt:lpstr>
      <vt:lpstr>Calibri Light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Administrator</cp:lastModifiedBy>
  <cp:revision>129</cp:revision>
  <dcterms:created xsi:type="dcterms:W3CDTF">2017-03-17T02:28:00Z</dcterms:created>
  <dcterms:modified xsi:type="dcterms:W3CDTF">2020-04-21T10:46:04Z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