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6"/>
  </p:handoutMasterIdLst>
  <p:sldIdLst>
    <p:sldId id="258" r:id="rId3"/>
    <p:sldId id="382" r:id="rId5"/>
    <p:sldId id="386" r:id="rId6"/>
    <p:sldId id="498" r:id="rId7"/>
    <p:sldId id="499" r:id="rId8"/>
    <p:sldId id="500" r:id="rId9"/>
    <p:sldId id="501" r:id="rId10"/>
    <p:sldId id="502" r:id="rId11"/>
    <p:sldId id="503" r:id="rId12"/>
    <p:sldId id="504" r:id="rId13"/>
    <p:sldId id="506" r:id="rId14"/>
    <p:sldId id="507" r:id="rId15"/>
    <p:sldId id="460" r:id="rId16"/>
    <p:sldId id="508" r:id="rId17"/>
    <p:sldId id="390" r:id="rId18"/>
    <p:sldId id="509" r:id="rId19"/>
    <p:sldId id="393" r:id="rId20"/>
    <p:sldId id="395" r:id="rId21"/>
    <p:sldId id="511" r:id="rId22"/>
    <p:sldId id="342" r:id="rId23"/>
    <p:sldId id="512" r:id="rId24"/>
    <p:sldId id="368" r:id="rId25"/>
    <p:sldId id="427" r:id="rId26"/>
    <p:sldId id="370" r:id="rId27"/>
    <p:sldId id="513" r:id="rId28"/>
    <p:sldId id="343" r:id="rId29"/>
    <p:sldId id="374" r:id="rId30"/>
    <p:sldId id="514" r:id="rId31"/>
    <p:sldId id="344" r:id="rId32"/>
    <p:sldId id="442" r:id="rId33"/>
    <p:sldId id="443" r:id="rId34"/>
    <p:sldId id="444" r:id="rId35"/>
    <p:sldId id="452" r:id="rId36"/>
    <p:sldId id="517" r:id="rId37"/>
    <p:sldId id="455" r:id="rId38"/>
    <p:sldId id="456" r:id="rId39"/>
    <p:sldId id="516" r:id="rId40"/>
    <p:sldId id="457" r:id="rId41"/>
    <p:sldId id="515" r:id="rId42"/>
    <p:sldId id="458" r:id="rId43"/>
    <p:sldId id="459" r:id="rId44"/>
    <p:sldId id="268" r:id="rId45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-228" y="-68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9" Type="http://schemas.openxmlformats.org/officeDocument/2006/relationships/tableStyles" Target="tableStyles.xml"/><Relationship Id="rId48" Type="http://schemas.openxmlformats.org/officeDocument/2006/relationships/viewProps" Target="viewProps.xml"/><Relationship Id="rId47" Type="http://schemas.openxmlformats.org/officeDocument/2006/relationships/presProps" Target="presProps.xml"/><Relationship Id="rId46" Type="http://schemas.openxmlformats.org/officeDocument/2006/relationships/handoutMaster" Target="handoutMasters/handoutMaster1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charset="-122"/>
                <a:ea typeface="微软雅黑" panose="020B0503020204020204" charset="-122"/>
              </a:rPr>
            </a:fld>
            <a:endParaRPr lang="zh-CN" altLang="en-US" smtClean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1AC49D05-6128-4D0D-A32A-06A5E73B386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6280" y="1143000"/>
            <a:ext cx="548544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charset="-122"/>
                <a:ea typeface="微软雅黑" panose="020B0503020204020204" charset="-122"/>
              </a:defRPr>
            </a:lvl1pPr>
          </a:lstStyle>
          <a:p>
            <a:fld id="{5849F42C-2DAE-424C-A4B8-3140182C3E9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charset="-122"/>
        <a:ea typeface="微软雅黑" panose="020B050302020402020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23554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23555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algn="r"/>
            <a:fld id="{9A0DB2DC-4C9A-4742-B13C-FB6460FD3503}" type="slidenum">
              <a:rPr lang="zh-CN" altLang="en-US" sz="1200">
                <a:latin typeface="Calibri" panose="020F0502020204030204"/>
                <a:ea typeface="宋体" panose="02010600030101010101" pitchFamily="2" charset="-122"/>
              </a:rPr>
            </a:fld>
            <a:endParaRPr lang="zh-CN" altLang="en-US" sz="1200"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9"/>
          <p:cNvPicPr>
            <a:picLocks noChangeAspect="1"/>
          </p:cNvPicPr>
          <p:nvPr userDrawn="1"/>
        </p:nvPicPr>
        <p:blipFill>
          <a:blip r:embed="rId2" cstate="print"/>
          <a:srcRect l="35432" t="6931" r="13818" b="58780"/>
          <a:stretch>
            <a:fillRect/>
          </a:stretch>
        </p:blipFill>
        <p:spPr>
          <a:xfrm rot="2963407">
            <a:off x="-992981" y="-502532"/>
            <a:ext cx="2326481" cy="2357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5" name="图片 20"/>
          <p:cNvPicPr>
            <a:picLocks noChangeAspect="1"/>
          </p:cNvPicPr>
          <p:nvPr userDrawn="1"/>
        </p:nvPicPr>
        <p:blipFill>
          <a:blip r:embed="rId2" cstate="print"/>
          <a:srcRect l="32651" t="6931" r="13818" b="58780"/>
          <a:stretch>
            <a:fillRect/>
          </a:stretch>
        </p:blipFill>
        <p:spPr>
          <a:xfrm rot="2963407" flipH="1">
            <a:off x="7233047" y="3537966"/>
            <a:ext cx="2253853" cy="23590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76" name="图片 21"/>
          <p:cNvPicPr>
            <a:picLocks noChangeAspect="1"/>
          </p:cNvPicPr>
          <p:nvPr userDrawn="1"/>
        </p:nvPicPr>
        <p:blipFill>
          <a:blip r:embed="rId3" cstate="print"/>
          <a:srcRect l="11545" t="62979" r="6584" b="10429"/>
          <a:stretch>
            <a:fillRect/>
          </a:stretch>
        </p:blipFill>
        <p:spPr>
          <a:xfrm>
            <a:off x="-139303" y="3409356"/>
            <a:ext cx="3564731" cy="1737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19"/>
          <p:cNvPicPr>
            <a:picLocks noChangeAspect="1"/>
          </p:cNvPicPr>
          <p:nvPr userDrawn="1"/>
        </p:nvPicPr>
        <p:blipFill>
          <a:blip r:embed="rId2" cstate="print"/>
          <a:srcRect l="35432" t="6931" r="13818" b="58780"/>
          <a:stretch>
            <a:fillRect/>
          </a:stretch>
        </p:blipFill>
        <p:spPr>
          <a:xfrm rot="3563407">
            <a:off x="-483870" y="-301995"/>
            <a:ext cx="1165622" cy="118130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图片 20"/>
          <p:cNvPicPr>
            <a:picLocks noChangeAspect="1"/>
          </p:cNvPicPr>
          <p:nvPr userDrawn="1"/>
        </p:nvPicPr>
        <p:blipFill>
          <a:blip r:embed="rId3" cstate="print"/>
          <a:srcRect l="32651" t="6931" r="13818" b="58780"/>
          <a:stretch>
            <a:fillRect/>
          </a:stretch>
        </p:blipFill>
        <p:spPr>
          <a:xfrm rot="2963407" flipH="1">
            <a:off x="8291751" y="3797329"/>
            <a:ext cx="1864519" cy="195177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auto"/>
            <a:fld id="{0276747B-C934-4A29-B9D2-0B4A2BD73C3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auto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auto"/>
            <a:fld id="{98AC0BC9-B0E5-477C-8980-057E56B69FA0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>
          <a:xfrm>
            <a:off x="457200" y="206015"/>
            <a:ext cx="8229600" cy="857400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ctr"/>
          <a:lstStyle/>
          <a:p>
            <a:pPr lvl="0" fontAlgn="auto"/>
            <a:r>
              <a:rPr lang="zh-CN" altLang="en-US" sz="5865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1027" name="文本占位符 2"/>
          <p:cNvSpPr>
            <a:spLocks noGrp="1"/>
          </p:cNvSpPr>
          <p:nvPr>
            <p:ph type="body"/>
          </p:nvPr>
        </p:nvSpPr>
        <p:spPr>
          <a:xfrm>
            <a:off x="457200" y="1200360"/>
            <a:ext cx="8229600" cy="3395066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 indent="-342900" fontAlgn="auto"/>
            <a:r>
              <a:rPr lang="zh-CN" altLang="en-US" sz="4265" strike="noStrike" noProof="1"/>
              <a:t>单击此处编辑母版文本样式</a:t>
            </a:r>
            <a:endParaRPr lang="zh-CN" altLang="en-US" strike="noStrike" noProof="1"/>
          </a:p>
          <a:p>
            <a:pPr lvl="1" indent="-285750" fontAlgn="auto"/>
            <a:r>
              <a:rPr lang="zh-CN" altLang="en-US" sz="3735" strike="noStrike" noProof="1"/>
              <a:t>第二级</a:t>
            </a:r>
            <a:endParaRPr lang="zh-CN" altLang="en-US" strike="noStrike" noProof="1"/>
          </a:p>
          <a:p>
            <a:pPr lvl="2" indent="-228600" fontAlgn="auto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indent="-228600" fontAlgn="auto"/>
            <a:r>
              <a:rPr lang="zh-CN" altLang="en-US" sz="2665" strike="noStrike" noProof="1"/>
              <a:t>第四级</a:t>
            </a:r>
            <a:endParaRPr lang="zh-CN" altLang="en-US" strike="noStrike" noProof="1"/>
          </a:p>
          <a:p>
            <a:pPr lvl="4" indent="-228600" fontAlgn="auto"/>
            <a:r>
              <a:rPr lang="zh-CN" altLang="en-US" sz="2665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8096"/>
            <a:ext cx="2133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0276747B-C934-4A29-B9D2-0B4A2BD73C3B}" type="datetimeFigureOut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8096"/>
            <a:ext cx="2895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8096"/>
            <a:ext cx="2133600" cy="2727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/>
            <a:fld id="{98AC0BC9-B0E5-477C-8980-057E56B69FA0}" type="slidenum">
              <a:rPr lang="zh-CN" altLang="en-US" strike="noStrike" noProof="1" smtClean="0">
                <a:latin typeface="+mn-lt"/>
                <a:ea typeface="+mn-ea"/>
                <a:cs typeface="+mn-cs"/>
              </a:rPr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 spd="slow">
    <p:fade/>
  </p:transition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80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94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6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tags" Target="../tags/tag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文本框 6"/>
          <p:cNvSpPr txBox="1"/>
          <p:nvPr/>
        </p:nvSpPr>
        <p:spPr>
          <a:xfrm>
            <a:off x="3082767" y="1201738"/>
            <a:ext cx="2976880" cy="93726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/>
            <a:r>
              <a:rPr lang="zh-CN" altLang="en-US" sz="5500" dirty="0">
                <a:latin typeface="黑体" panose="02010609060101010101" charset="-122"/>
                <a:ea typeface="黑体" panose="02010609060101010101" charset="-122"/>
              </a:rPr>
              <a:t>第六单元</a:t>
            </a:r>
            <a:endParaRPr lang="zh-CN" altLang="en-US" sz="55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12" name="TextBox 5"/>
          <p:cNvSpPr txBox="1"/>
          <p:nvPr/>
        </p:nvSpPr>
        <p:spPr>
          <a:xfrm>
            <a:off x="1493520" y="2400300"/>
            <a:ext cx="6497955" cy="668655"/>
          </a:xfrm>
          <a:prstGeom prst="rect">
            <a:avLst/>
          </a:prstGeom>
          <a:noFill/>
          <a:ln w="9525">
            <a:noFill/>
          </a:ln>
        </p:spPr>
        <p:txBody>
          <a:bodyPr wrap="square" lIns="54415" tIns="27207" rIns="54415" bIns="27207" anchor="t">
            <a:spAutoFit/>
          </a:bodyPr>
          <a:lstStyle/>
          <a:p>
            <a:pPr algn="ctr"/>
            <a:r>
              <a:rPr lang="zh-CN" altLang="en-US" sz="4000" dirty="0">
                <a:latin typeface="新宋体" panose="02010609030101010101" charset="-122"/>
                <a:ea typeface="新宋体" panose="02010609030101010101" charset="-122"/>
              </a:rPr>
              <a:t>综合性学习：难忘小学生活</a:t>
            </a:r>
            <a:endParaRPr lang="zh-CN" altLang="en-US" sz="4000" dirty="0">
              <a:latin typeface="新宋体" panose="02010609030101010101" charset="-122"/>
              <a:ea typeface="新宋体" panose="02010609030101010101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/>
          </p:cNvSpPr>
          <p:nvPr>
            <p:ph type="ctrTitle" idx="4294967295"/>
          </p:nvPr>
        </p:nvSpPr>
        <p:spPr>
          <a:xfrm>
            <a:off x="1143000" y="1180465"/>
            <a:ext cx="6339205" cy="952500"/>
          </a:xfrm>
        </p:spPr>
        <p:txBody>
          <a:bodyPr vert="horz" wrap="square" anchor="ctr"/>
          <a:lstStyle>
            <a:lvl1pPr lvl="0">
              <a:buClrTx/>
              <a:buSzTx/>
              <a:buFontTx/>
              <a:defRPr/>
            </a:lvl1pPr>
          </a:lstStyle>
          <a:p>
            <a:pPr lvl="0" algn="l" eaLnBrk="1" hangingPunct="1">
              <a:lnSpc>
                <a:spcPct val="11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用自己喜欢的方式读课文，读完后小组内完成表格：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graphicFrame>
        <p:nvGraphicFramePr>
          <p:cNvPr id="7171" name="表格 7170"/>
          <p:cNvGraphicFramePr/>
          <p:nvPr>
            <p:custDataLst>
              <p:tags r:id="rId1"/>
            </p:custDataLst>
          </p:nvPr>
        </p:nvGraphicFramePr>
        <p:xfrm>
          <a:off x="267335" y="2132965"/>
          <a:ext cx="8609965" cy="2589530"/>
        </p:xfrm>
        <a:graphic>
          <a:graphicData uri="http://schemas.openxmlformats.org/drawingml/2006/table">
            <a:tbl>
              <a:tblPr/>
              <a:tblGrid>
                <a:gridCol w="3374390"/>
                <a:gridCol w="1101725"/>
                <a:gridCol w="2066925"/>
                <a:gridCol w="2066925"/>
              </a:tblGrid>
              <a:tr h="101473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2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="1">
                          <a:solidFill>
                            <a:srgbClr val="FFFFFF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    课文题目</a:t>
                      </a:r>
                      <a:endParaRPr lang="zh-CN" altLang="en-US" sz="2800" b="1">
                        <a:solidFill>
                          <a:srgbClr val="FFFFFF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199" marR="76199" marT="38099" marB="38099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2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="1">
                          <a:solidFill>
                            <a:srgbClr val="FFFFFF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事例</a:t>
                      </a:r>
                      <a:endParaRPr lang="zh-CN" altLang="en-US" sz="2800" b="1">
                        <a:solidFill>
                          <a:srgbClr val="FFFFFF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199" marR="76199" marT="38099" marB="38099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2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="1">
                          <a:solidFill>
                            <a:srgbClr val="FFFFFF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表现了老师怎样的品质</a:t>
                      </a:r>
                      <a:endParaRPr lang="zh-CN" altLang="en-US" sz="2800" b="1">
                        <a:solidFill>
                          <a:srgbClr val="FFFFFF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199" marR="76199" marT="38099" marB="38099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2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zh-CN" altLang="en-US" sz="2800" b="1">
                          <a:solidFill>
                            <a:srgbClr val="FFFFFF"/>
                          </a:solidFill>
                          <a:latin typeface="黑体" panose="02010609060101010101" charset="-122"/>
                          <a:ea typeface="黑体" panose="02010609060101010101" charset="-122"/>
                          <a:cs typeface="黑体" panose="02010609060101010101" charset="-122"/>
                        </a:rPr>
                        <a:t>表达作者怎样的情感</a:t>
                      </a:r>
                      <a:endParaRPr lang="zh-CN" altLang="en-US" sz="2800" b="1">
                        <a:solidFill>
                          <a:srgbClr val="FFFFFF"/>
                        </a:solidFill>
                        <a:latin typeface="黑体" panose="02010609060101010101" charset="-122"/>
                        <a:ea typeface="黑体" panose="02010609060101010101" charset="-122"/>
                        <a:cs typeface="黑体" panose="02010609060101010101" charset="-122"/>
                      </a:endParaRPr>
                    </a:p>
                  </a:txBody>
                  <a:tcPr marL="76199" marR="76199" marT="38099" marB="38099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 cap="rnd">
                      <a:solidFill>
                        <a:srgbClr val="144D73"/>
                      </a:solidFill>
                      <a:prstDash val="solid"/>
                    </a:lnT>
                    <a:lnB w="19050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44D73"/>
                    </a:solidFill>
                  </a:tcPr>
                </a:tc>
              </a:tr>
              <a:tr h="81153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2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 b="1" dirty="0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</a:t>
                      </a:r>
                      <a:r>
                        <a:rPr lang="zh-CN" altLang="en-US" sz="2800" b="1" dirty="0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老师领进门</a:t>
                      </a:r>
                      <a:r>
                        <a:rPr lang="en-US" altLang="zh-CN" sz="2800" b="1" dirty="0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》</a:t>
                      </a:r>
                      <a:endParaRPr lang="en-US" altLang="zh-CN" sz="2800" b="1" dirty="0">
                        <a:solidFill>
                          <a:srgbClr val="40404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76199" marR="76199" marT="38099" marB="38099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2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endParaRPr lang="zh-CN" altLang="en-US" sz="2335" b="1">
                        <a:solidFill>
                          <a:srgbClr val="404040"/>
                        </a:solidFill>
                      </a:endParaRPr>
                    </a:p>
                  </a:txBody>
                  <a:tcPr marL="76199" marR="76199" marT="38099" marB="38099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2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endParaRPr lang="zh-CN" altLang="en-US" sz="2335" b="1">
                        <a:solidFill>
                          <a:srgbClr val="404040"/>
                        </a:solidFill>
                      </a:endParaRPr>
                    </a:p>
                  </a:txBody>
                  <a:tcPr marL="76199" marR="76199" marT="38099" marB="38099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2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endParaRPr lang="zh-CN" altLang="en-US" sz="2335" b="1">
                        <a:solidFill>
                          <a:srgbClr val="404040"/>
                        </a:solidFill>
                      </a:endParaRPr>
                    </a:p>
                  </a:txBody>
                  <a:tcPr marL="76199" marR="76199" marT="38099" marB="38099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19050">
                      <a:solidFill>
                        <a:srgbClr val="144D73"/>
                      </a:solidFill>
                      <a:prstDash val="solid"/>
                    </a:lnT>
                    <a:lnB w="3175">
                      <a:solidFill>
                        <a:srgbClr val="144D73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763270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2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algn="l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r>
                        <a:rPr lang="en-US" altLang="zh-CN" sz="2800" b="1" dirty="0">
                          <a:solidFill>
                            <a:srgbClr val="404040"/>
                          </a:solidFill>
                          <a:latin typeface="楷体" panose="02010609060101010101" charset="-122"/>
                          <a:ea typeface="楷体" panose="02010609060101010101" charset="-122"/>
                        </a:rPr>
                        <a:t>《作文上的红双圈》</a:t>
                      </a:r>
                      <a:endParaRPr lang="en-US" altLang="zh-CN" sz="2800" b="1" dirty="0">
                        <a:solidFill>
                          <a:srgbClr val="404040"/>
                        </a:solidFill>
                        <a:latin typeface="楷体" panose="02010609060101010101" charset="-122"/>
                        <a:ea typeface="楷体" panose="02010609060101010101" charset="-122"/>
                      </a:endParaRPr>
                    </a:p>
                  </a:txBody>
                  <a:tcPr marL="76199" marR="76199" marT="38099" marB="38099">
                    <a:lnL w="19050" cap="rnd">
                      <a:solidFill>
                        <a:srgbClr val="144D73"/>
                      </a:solidFill>
                      <a:prstDash val="solid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2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endParaRPr lang="zh-CN" altLang="en-US" sz="2335" b="1">
                        <a:solidFill>
                          <a:srgbClr val="404040"/>
                        </a:solidFill>
                      </a:endParaRPr>
                    </a:p>
                  </a:txBody>
                  <a:tcPr marL="76199" marR="76199" marT="38099" marB="38099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2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endParaRPr lang="zh-CN" altLang="en-US" sz="2335" b="1">
                        <a:solidFill>
                          <a:srgbClr val="404040"/>
                        </a:solidFill>
                      </a:endParaRPr>
                    </a:p>
                  </a:txBody>
                  <a:tcPr marL="76199" marR="76199" marT="38099" marB="38099">
                    <a:lnL w="3175">
                      <a:solidFill>
                        <a:srgbClr val="144D73"/>
                      </a:solidFill>
                      <a:prstDash val="dot"/>
                    </a:lnL>
                    <a:lnR w="3175">
                      <a:solidFill>
                        <a:srgbClr val="144D73"/>
                      </a:solidFill>
                      <a:prstDash val="dot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anose="05000000000000000000" pitchFamily="2" charset="2"/>
                        <a:buChar char="§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¡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5000"/>
                        <a:buFont typeface="Wingdings" panose="05000000000000000000" pitchFamily="2" charset="2"/>
                        <a:buChar char="Ø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 2" panose="05020102010507070707" pitchFamily="2" charset="2"/>
                        <a:buChar char="¡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>
                        <a:spcBef>
                          <a:spcPct val="20000"/>
                        </a:spcBef>
                        <a:buClr>
                          <a:schemeClr val="hlink"/>
                        </a:buClr>
                        <a:buFont typeface="Wingdings" panose="05000000000000000000" pitchFamily="2" charset="2"/>
                        <a:buNone/>
                      </a:pPr>
                      <a:endParaRPr lang="zh-CN" altLang="en-US" sz="2335" b="1">
                        <a:solidFill>
                          <a:srgbClr val="404040"/>
                        </a:solidFill>
                      </a:endParaRPr>
                    </a:p>
                  </a:txBody>
                  <a:tcPr marL="76199" marR="76199" marT="38099" marB="38099">
                    <a:lnL w="3175">
                      <a:solidFill>
                        <a:srgbClr val="144D73"/>
                      </a:solidFill>
                      <a:prstDash val="dot"/>
                    </a:lnL>
                    <a:lnR w="19050" cap="rnd">
                      <a:solidFill>
                        <a:srgbClr val="144D73"/>
                      </a:solidFill>
                      <a:prstDash val="solid"/>
                    </a:lnR>
                    <a:lnT w="3175">
                      <a:solidFill>
                        <a:srgbClr val="144D73"/>
                      </a:solidFill>
                      <a:prstDash val="dot"/>
                    </a:lnT>
                    <a:lnB w="19050" cap="rnd">
                      <a:solidFill>
                        <a:srgbClr val="144D73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4099" name="Rectangle 3"/>
          <p:cNvSpPr>
            <a:spLocks noGrp="1" noRot="1"/>
          </p:cNvSpPr>
          <p:nvPr/>
        </p:nvSpPr>
        <p:spPr>
          <a:xfrm>
            <a:off x="1778000" y="577850"/>
            <a:ext cx="2105025" cy="62484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0" lvl="0" indent="0" algn="ctr"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hlink"/>
              </a:buClr>
              <a:buSzTx/>
              <a:buFont typeface="Wingdings 2" panose="05020102010507070707" pitchFamily="2" charset="2"/>
              <a:buNone/>
              <a:defRPr/>
            </a:lvl5pPr>
          </a:lstStyle>
          <a:p>
            <a:pPr lvl="0" algn="l" eaLnBrk="1" hangingPunct="1"/>
            <a:r>
              <a:rPr lang="zh-CN" altLang="en-US" sz="3200">
                <a:solidFill>
                  <a:srgbClr val="FF0066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阅读材料</a:t>
            </a:r>
            <a:endParaRPr lang="zh-CN" altLang="en-US" sz="3200">
              <a:solidFill>
                <a:srgbClr val="FF0066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13279" t="13596" r="11967" b="19508"/>
          <a:stretch>
            <a:fillRect/>
          </a:stretch>
        </p:blipFill>
        <p:spPr>
          <a:xfrm>
            <a:off x="1013460" y="402590"/>
            <a:ext cx="764540" cy="68453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364230" y="1343660"/>
            <a:ext cx="478028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童年时代，启蒙老师教小诗</a:t>
            </a:r>
            <a:r>
              <a:rPr lang="zh-CN" altLang="en-US" sz="1500" b="1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zh-CN" altLang="en-US" sz="2335" b="1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96570" y="2047875"/>
            <a:ext cx="271145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40404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《老师领进门》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364230" y="2173605"/>
            <a:ext cx="30187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教学方法独特 </a:t>
            </a:r>
            <a:endParaRPr lang="en-US" altLang="zh-CN" sz="2800" b="1" dirty="0">
              <a:solidFill>
                <a:srgbClr val="40404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364230" y="3003550"/>
            <a:ext cx="538924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800" b="1" dirty="0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表达出对田老师深深的感激之情</a:t>
            </a:r>
            <a:endParaRPr lang="en-US" altLang="zh-CN" sz="2800" b="1" dirty="0">
              <a:solidFill>
                <a:srgbClr val="40404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3061335" y="1532890"/>
            <a:ext cx="266065" cy="172275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3658235" y="727075"/>
            <a:ext cx="5312410" cy="1641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0" indent="0" algn="l">
              <a:lnSpc>
                <a:spcPct val="120000"/>
              </a:lnSpc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zh-CN" sz="2800" b="1" dirty="0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偶然一次的作文比赛竟然使学生成为了作家，这还得益于语文老师当初给她的九十八个红双圈</a:t>
            </a:r>
            <a:endParaRPr lang="zh-CN" altLang="zh-CN" sz="2800" b="1" dirty="0">
              <a:solidFill>
                <a:srgbClr val="40404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50495" y="2453640"/>
            <a:ext cx="332867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indent="0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None/>
            </a:pPr>
            <a:r>
              <a:rPr lang="en-US" altLang="zh-CN" sz="2800" b="1" dirty="0">
                <a:solidFill>
                  <a:srgbClr val="40404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《</a:t>
            </a:r>
            <a:r>
              <a:rPr lang="zh-CN" altLang="en-US" sz="2800" b="1" dirty="0">
                <a:solidFill>
                  <a:srgbClr val="40404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作文上的红双圈</a:t>
            </a:r>
            <a:r>
              <a:rPr lang="en-US" altLang="zh-CN" sz="2800" b="1" dirty="0">
                <a:solidFill>
                  <a:srgbClr val="404040"/>
                </a:solidFill>
                <a:latin typeface="黑体" panose="02010609060101010101" charset="-122"/>
                <a:ea typeface="黑体" panose="02010609060101010101" charset="-122"/>
                <a:sym typeface="+mn-ea"/>
              </a:rPr>
              <a:t>》</a:t>
            </a:r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3658235" y="2437130"/>
            <a:ext cx="3018790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0" algn="l">
              <a:spcBef>
                <a:spcPct val="20000"/>
              </a:spcBef>
              <a:buClr>
                <a:schemeClr val="hlink"/>
              </a:buClr>
              <a:buSzTx/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肯定学生</a:t>
            </a:r>
            <a:r>
              <a:rPr lang="en-US" altLang="zh-CN" sz="2800" b="1" dirty="0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 </a:t>
            </a:r>
            <a:endParaRPr lang="en-US" altLang="zh-CN" sz="2800" b="1" dirty="0">
              <a:solidFill>
                <a:srgbClr val="40404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658235" y="3122930"/>
            <a:ext cx="5038090" cy="15125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CN" sz="2800" b="1" dirty="0">
                <a:solidFill>
                  <a:srgbClr val="40404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  <a:sym typeface="+mn-ea"/>
              </a:rPr>
              <a:t>赞颂了老师对作者人生的引领作用，表达了作者对老师的感激之情</a:t>
            </a:r>
            <a:endParaRPr lang="en-US" altLang="zh-CN" sz="2800" b="1" dirty="0">
              <a:solidFill>
                <a:srgbClr val="40404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  <a:sym typeface="+mn-ea"/>
            </a:endParaRPr>
          </a:p>
        </p:txBody>
      </p:sp>
      <p:sp>
        <p:nvSpPr>
          <p:cNvPr id="7" name="左大括号 6"/>
          <p:cNvSpPr/>
          <p:nvPr/>
        </p:nvSpPr>
        <p:spPr>
          <a:xfrm>
            <a:off x="3355340" y="1038225"/>
            <a:ext cx="266065" cy="3320415"/>
          </a:xfrm>
          <a:prstGeom prst="leftBrace">
            <a:avLst>
              <a:gd name="adj1" fmla="val 0"/>
              <a:gd name="adj2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Rot="1"/>
          </p:cNvSpPr>
          <p:nvPr>
            <p:ph type="body" idx="4294967295"/>
          </p:nvPr>
        </p:nvSpPr>
        <p:spPr>
          <a:xfrm>
            <a:off x="3785235" y="2215515"/>
            <a:ext cx="4879975" cy="1709420"/>
          </a:xfrm>
        </p:spPr>
        <p:txBody>
          <a:bodyPr vert="horz" wrap="square" anchor="t"/>
          <a:lstStyle/>
          <a:p>
            <a:pPr algn="l" eaLnBrk="1" hangingPunct="1">
              <a:lnSpc>
                <a:spcPct val="140000"/>
              </a:lnSpc>
              <a:buNone/>
            </a:pPr>
            <a:r>
              <a:rPr lang="en-US" altLang="zh-CN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</a:t>
            </a:r>
            <a:r>
              <a:rPr lang="zh-CN" altLang="en-US" sz="360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都表达出对老师深深的感激之情。</a:t>
            </a:r>
            <a:endParaRPr lang="zh-CN" altLang="en-US" sz="360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9219" name="Rectangle 2"/>
          <p:cNvSpPr>
            <a:spLocks noGrp="1" noRot="1"/>
          </p:cNvSpPr>
          <p:nvPr/>
        </p:nvSpPr>
        <p:spPr>
          <a:xfrm>
            <a:off x="1148080" y="748030"/>
            <a:ext cx="7378700" cy="9525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ctr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65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 algn="l" eaLnBrk="1" hangingPunct="1"/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思考：这两篇文章有什么共同点？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145" y="1624330"/>
            <a:ext cx="2891155" cy="28911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/>
          </p:cNvSpPr>
          <p:nvPr>
            <p:ph type="subTitle" idx="4294967295"/>
          </p:nvPr>
        </p:nvSpPr>
        <p:spPr>
          <a:xfrm>
            <a:off x="1778000" y="577850"/>
            <a:ext cx="2384425" cy="624840"/>
          </a:xfrm>
        </p:spPr>
        <p:txBody>
          <a:bodyPr vert="horz" wrap="square" anchor="t"/>
          <a:lstStyle>
            <a:lvl1pPr marL="0" lvl="0" indent="0" algn="ctr"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hlink"/>
              </a:buClr>
              <a:buSzTx/>
              <a:buFont typeface="Wingdings 2" panose="05020102010507070707" pitchFamily="2" charset="2"/>
              <a:buNone/>
              <a:defRPr/>
            </a:lvl5pPr>
          </a:lstStyle>
          <a:p>
            <a:pPr lvl="0" algn="l" eaLnBrk="1" hangingPunct="1"/>
            <a:r>
              <a:rPr lang="zh-CN" altLang="en-US">
                <a:solidFill>
                  <a:srgbClr val="FF0066"/>
                </a:solidFill>
                <a:latin typeface="楷体" panose="02010609060101010101" charset="-122"/>
                <a:ea typeface="楷体" panose="02010609060101010101" charset="-122"/>
              </a:rPr>
              <a:t>成长纪念册</a:t>
            </a:r>
            <a:endParaRPr lang="zh-CN" altLang="en-US">
              <a:solidFill>
                <a:srgbClr val="FF0066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13279" t="13596" r="11967" b="19508"/>
          <a:stretch>
            <a:fillRect/>
          </a:stretch>
        </p:blipFill>
        <p:spPr>
          <a:xfrm>
            <a:off x="1013460" y="402590"/>
            <a:ext cx="764540" cy="684530"/>
          </a:xfrm>
          <a:prstGeom prst="rect">
            <a:avLst/>
          </a:prstGeom>
        </p:spPr>
      </p:pic>
      <p:sp>
        <p:nvSpPr>
          <p:cNvPr id="9219" name="Rectangle 2"/>
          <p:cNvSpPr>
            <a:spLocks noGrp="1" noRot="1"/>
          </p:cNvSpPr>
          <p:nvPr/>
        </p:nvSpPr>
        <p:spPr>
          <a:xfrm>
            <a:off x="1013460" y="1202690"/>
            <a:ext cx="5208270" cy="9525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ctr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65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 algn="l" eaLnBrk="1" hangingPunct="1"/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如何制作成长纪念册？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3" name="Rectangle 2"/>
          <p:cNvSpPr>
            <a:spLocks noGrp="1" noRot="1"/>
          </p:cNvSpPr>
          <p:nvPr/>
        </p:nvSpPr>
        <p:spPr>
          <a:xfrm>
            <a:off x="1013460" y="2096135"/>
            <a:ext cx="5208270" cy="9525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ctr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65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 algn="l" eaLnBrk="1" hangingPunct="1"/>
            <a:r>
              <a:rPr lang="en-US" altLang="zh-CN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收集、筛选成长材料。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4" name="Rectangle 2"/>
          <p:cNvSpPr>
            <a:spLocks noGrp="1" noRot="1"/>
          </p:cNvSpPr>
          <p:nvPr/>
        </p:nvSpPr>
        <p:spPr>
          <a:xfrm>
            <a:off x="1013460" y="2958465"/>
            <a:ext cx="6496685" cy="9525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ctr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65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 algn="l" eaLnBrk="1" hangingPunct="1"/>
            <a:r>
              <a:rPr 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2.</a:t>
            </a:r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根据需要</a:t>
            </a:r>
            <a:r>
              <a:rPr lang="en-US" altLang="zh-CN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给收集的资料分类。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5" name="Rectangle 2"/>
          <p:cNvSpPr>
            <a:spLocks noGrp="1" noRot="1"/>
          </p:cNvSpPr>
          <p:nvPr/>
        </p:nvSpPr>
        <p:spPr>
          <a:xfrm>
            <a:off x="1013460" y="3752215"/>
            <a:ext cx="6496685" cy="9525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ctr"/>
          <a:lstStyle>
            <a:lvl1pPr marL="0" lvl="0" indent="0" algn="ctr" defTabSz="7620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3665" b="0" i="0" u="none" kern="12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838200" indent="-838200" algn="l" eaLnBrk="1" hangingPunct="1"/>
            <a:r>
              <a:rPr 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3.</a:t>
            </a:r>
            <a:r>
              <a:rPr lang="zh-CN" altLang="en-US" sz="360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编排成长纪念册。</a:t>
            </a:r>
            <a:endParaRPr lang="zh-CN" altLang="en-US" sz="360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/>
          <p:nvPr/>
        </p:nvSpPr>
        <p:spPr>
          <a:xfrm>
            <a:off x="1623695" y="1320800"/>
            <a:ext cx="6184900" cy="645160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3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师恩难忘</a:t>
            </a:r>
            <a:r>
              <a:rPr lang="en-US" altLang="zh-CN" sz="3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——</a:t>
            </a:r>
            <a:r>
              <a:rPr lang="zh-CN" altLang="en-US" sz="36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书信传情 </a:t>
            </a:r>
            <a:endParaRPr lang="zh-CN" altLang="en-US" sz="36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4099" name="Rectangle 3"/>
          <p:cNvSpPr>
            <a:spLocks noGrp="1" noRot="1"/>
          </p:cNvSpPr>
          <p:nvPr>
            <p:ph type="subTitle" idx="4294967295"/>
          </p:nvPr>
        </p:nvSpPr>
        <p:spPr>
          <a:xfrm>
            <a:off x="1778000" y="577850"/>
            <a:ext cx="2105025" cy="624840"/>
          </a:xfrm>
        </p:spPr>
        <p:txBody>
          <a:bodyPr vert="horz" wrap="square" anchor="t"/>
          <a:lstStyle>
            <a:lvl1pPr marL="0" lvl="0" indent="0" algn="ctr"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hlink"/>
              </a:buClr>
              <a:buSzTx/>
              <a:buFont typeface="Wingdings 2" panose="05020102010507070707" pitchFamily="2" charset="2"/>
              <a:buNone/>
              <a:defRPr/>
            </a:lvl5pPr>
          </a:lstStyle>
          <a:p>
            <a:pPr lvl="0" algn="l" eaLnBrk="1" hangingPunct="1"/>
            <a:r>
              <a:rPr lang="zh-CN" altLang="en-US">
                <a:solidFill>
                  <a:srgbClr val="FF0066"/>
                </a:solidFill>
                <a:latin typeface="楷体" panose="02010609060101010101" charset="-122"/>
                <a:ea typeface="楷体" panose="02010609060101010101" charset="-122"/>
              </a:rPr>
              <a:t>依依惜别</a:t>
            </a:r>
            <a:endParaRPr lang="zh-CN" altLang="en-US">
              <a:solidFill>
                <a:srgbClr val="FF0066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13279" t="13596" r="11967" b="19508"/>
          <a:stretch>
            <a:fillRect/>
          </a:stretch>
        </p:blipFill>
        <p:spPr>
          <a:xfrm>
            <a:off x="1013460" y="402590"/>
            <a:ext cx="764540" cy="684530"/>
          </a:xfrm>
          <a:prstGeom prst="rect">
            <a:avLst/>
          </a:prstGeom>
        </p:spPr>
      </p:pic>
      <p:sp>
        <p:nvSpPr>
          <p:cNvPr id="3074" name="Text Box 2"/>
          <p:cNvSpPr txBox="1"/>
          <p:nvPr/>
        </p:nvSpPr>
        <p:spPr>
          <a:xfrm>
            <a:off x="775970" y="1965960"/>
            <a:ext cx="7376160" cy="1430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000" b="1" dirty="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《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给老师的一封信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》</a:t>
            </a:r>
            <a:r>
              <a:rPr lang="zh-CN" altLang="en-US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是学生书哲写给她的老师方老师的一封信。</a:t>
            </a:r>
            <a:endParaRPr lang="zh-CN" altLang="en-US" sz="2800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" name="Text Box 2"/>
          <p:cNvSpPr txBox="1"/>
          <p:nvPr/>
        </p:nvSpPr>
        <p:spPr>
          <a:xfrm>
            <a:off x="810260" y="3363595"/>
            <a:ext cx="7341870" cy="14300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algn="l" eaLnBrk="1" hangingPunct="1">
              <a:lnSpc>
                <a:spcPct val="150000"/>
              </a:lnSpc>
              <a:buClrTx/>
              <a:buSzTx/>
              <a:buFontTx/>
              <a:buNone/>
            </a:pPr>
            <a:r>
              <a:rPr lang="en-US" altLang="zh-CN" sz="3000" b="1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en-US" altLang="zh-CN" sz="2800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</a:rPr>
              <a:t>在信中，她记下了方老师曾经给予自己的种种关爱和教诲，赞美了老师的奉献精神。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/>
          <p:nvPr/>
        </p:nvSpPr>
        <p:spPr>
          <a:xfrm>
            <a:off x="1005205" y="1049020"/>
            <a:ext cx="7292975" cy="30460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3000" b="1" dirty="0">
                <a:solidFill>
                  <a:schemeClr val="accent2"/>
                </a:solidFill>
                <a:latin typeface="黑体" panose="02010609060101010101" charset="-122"/>
                <a:ea typeface="黑体" panose="02010609060101010101" charset="-122"/>
              </a:rPr>
              <a:t>    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阅读时着重要体会作者把叙述、描绘、想象结合在一起，用优美抒情的语句，用对具体事例的回忆，表达对老师真挚的感谢之情。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>
          <a:xfrm>
            <a:off x="4309110" y="1236980"/>
            <a:ext cx="4622165" cy="24879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60000"/>
              </a:lnSpc>
              <a:spcBef>
                <a:spcPct val="0"/>
              </a:spcBef>
              <a:buNone/>
            </a:pP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</a:rPr>
              <a:t>     </a:t>
            </a: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如果给老师写信，在这封信中，你可以写什么内容？要注意什么？</a:t>
            </a:r>
            <a:r>
              <a:rPr lang="zh-CN" altLang="en-US" sz="3335" b="1" dirty="0">
                <a:solidFill>
                  <a:srgbClr val="00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endParaRPr lang="zh-CN" altLang="en-US" sz="3335" b="1" dirty="0">
              <a:solidFill>
                <a:srgbClr val="000000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t="13200" b="18600"/>
          <a:stretch>
            <a:fillRect/>
          </a:stretch>
        </p:blipFill>
        <p:spPr>
          <a:xfrm>
            <a:off x="171450" y="1029335"/>
            <a:ext cx="3952875" cy="26955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/>
          <p:nvPr/>
        </p:nvSpPr>
        <p:spPr>
          <a:xfrm>
            <a:off x="878205" y="852170"/>
            <a:ext cx="7738110" cy="3449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500" b="1" dirty="0"/>
              <a:t>        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书信格式主要包括五个部分：称呼、正文、祝福语、署名和日期。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（</a:t>
            </a:r>
            <a:r>
              <a:rPr lang="en-US" altLang="zh-CN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800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）称呼：称呼要在第一行顶格写起，后加“：”，冒号后不再写字。称呼和署名要对应，明确自己和收信人的关系。称呼可用姓名、称谓，还可加修饰语或直接用修饰语作称呼。 </a:t>
            </a:r>
            <a:endParaRPr lang="zh-CN" altLang="en-US" sz="2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/>
          <p:nvPr/>
        </p:nvSpPr>
        <p:spPr>
          <a:xfrm>
            <a:off x="731520" y="718185"/>
            <a:ext cx="7681595" cy="37077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（2）正文：正文通常以问候语开头。问候语写在称呼下一行，前面空两格，常自成一段。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接下来便是正文的主要部分——主体文，即写信人要说的话。若是信中同时要谈几件事，更要注意主次分明，有头有尾，详略得当，最好是一件事一段落，不要混为一谈。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/>
          </p:cNvSpPr>
          <p:nvPr>
            <p:ph type="subTitle" idx="4294967295"/>
          </p:nvPr>
        </p:nvSpPr>
        <p:spPr>
          <a:xfrm>
            <a:off x="1778000" y="577850"/>
            <a:ext cx="2105025" cy="624840"/>
          </a:xfrm>
        </p:spPr>
        <p:txBody>
          <a:bodyPr vert="horz" wrap="square" anchor="t"/>
          <a:lstStyle>
            <a:lvl1pPr marL="0" lvl="0" indent="0" algn="ctr"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hlink"/>
              </a:buClr>
              <a:buSzTx/>
              <a:buFont typeface="Wingdings 2" panose="05020102010507070707" pitchFamily="2" charset="2"/>
              <a:buNone/>
              <a:defRPr/>
            </a:lvl5pPr>
          </a:lstStyle>
          <a:p>
            <a:pPr lvl="0" algn="l" eaLnBrk="1" hangingPunct="1"/>
            <a:r>
              <a:rPr lang="zh-CN" altLang="en-US">
                <a:solidFill>
                  <a:srgbClr val="FF0066"/>
                </a:solidFill>
                <a:latin typeface="楷体" panose="02010609060101010101" charset="-122"/>
                <a:ea typeface="楷体" panose="02010609060101010101" charset="-122"/>
              </a:rPr>
              <a:t>回忆往事</a:t>
            </a:r>
            <a:endParaRPr lang="zh-CN" altLang="en-US">
              <a:solidFill>
                <a:srgbClr val="FF0066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13279" t="13596" r="11967" b="19508"/>
          <a:stretch>
            <a:fillRect/>
          </a:stretch>
        </p:blipFill>
        <p:spPr>
          <a:xfrm>
            <a:off x="1013460" y="402590"/>
            <a:ext cx="764540" cy="684530"/>
          </a:xfrm>
          <a:prstGeom prst="rect">
            <a:avLst/>
          </a:prstGeom>
        </p:spPr>
      </p:pic>
      <p:sp>
        <p:nvSpPr>
          <p:cNvPr id="6147" name="Rectangle 3"/>
          <p:cNvSpPr>
            <a:spLocks noGrp="1" noRot="1"/>
          </p:cNvSpPr>
          <p:nvPr/>
        </p:nvSpPr>
        <p:spPr>
          <a:xfrm>
            <a:off x="1079500" y="1145540"/>
            <a:ext cx="6985000" cy="36195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anchor="t"/>
          <a:lstStyle>
            <a:lvl1pPr marL="0" lvl="0" indent="0" algn="ctr"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hlink"/>
              </a:buClr>
              <a:buSzTx/>
              <a:buFont typeface="Wingdings 2" panose="05020102010507070707" pitchFamily="2" charset="2"/>
              <a:buNone/>
              <a:defRPr/>
            </a:lvl5pPr>
          </a:lstStyle>
          <a:p>
            <a:pPr lvl="0" algn="l" eaLnBrk="1" hangingPunct="1">
              <a:lnSpc>
                <a:spcPct val="16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我会通过阅读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老师领进门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》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、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《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作文上的红双圈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》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两篇文章，感受作者对老师的崇敬、感激和怀念之情。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lvl="0" algn="l" eaLnBrk="1" hangingPunct="1">
              <a:lnSpc>
                <a:spcPct val="160000"/>
              </a:lnSpc>
            </a:pPr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我能通过回忆在六年小学生活中和老师相处的难忘的事，抒发自己对老师的爱。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/>
          <p:nvPr/>
        </p:nvSpPr>
        <p:spPr>
          <a:xfrm>
            <a:off x="657225" y="631190"/>
            <a:ext cx="7997190" cy="4225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2500" b="1" dirty="0">
                <a:solidFill>
                  <a:schemeClr val="tx2"/>
                </a:solidFill>
              </a:rPr>
              <a:t>   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（3）祝福语：祝福语的习惯写法有两种：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①在正文写完之后，紧接着写“此致”，转一行顶格或空两格写“敬礼”。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②不写“此致”，另起一行空两格写“敬礼”“安好”“健康”“平安”等词，一定要另起一行空两格，不得尾缀在正文之后。也可以在正文结尾下另起一行写“祝你”“敬祝”，再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顶格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写上“安好”“健康”等。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2"/>
          <p:cNvSpPr txBox="1"/>
          <p:nvPr/>
        </p:nvSpPr>
        <p:spPr>
          <a:xfrm>
            <a:off x="1133952" y="1233647"/>
            <a:ext cx="7081573" cy="26765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（4）署名和日期：在书信最后一行，署上写信人的姓名。署名应写在正文结尾后的右方的地方。日期一项，用以注明写完信的时间，写在署名之后或下边。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/>
          <p:nvPr/>
        </p:nvSpPr>
        <p:spPr>
          <a:xfrm>
            <a:off x="1554004" y="841163"/>
            <a:ext cx="5220229" cy="27971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课后活动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1.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交流学生自己写的信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</a:t>
            </a:r>
            <a:r>
              <a:rPr lang="en-US" altLang="zh-CN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2.</a:t>
            </a:r>
            <a:r>
              <a:rPr lang="zh-CN" altLang="en-US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将自己写的信送给老师</a:t>
            </a:r>
            <a:endParaRPr lang="zh-CN" altLang="en-US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/>
          <p:cNvSpPr txBox="1"/>
          <p:nvPr/>
        </p:nvSpPr>
        <p:spPr>
          <a:xfrm>
            <a:off x="2324100" y="361950"/>
            <a:ext cx="5149850" cy="6045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3335" b="1" dirty="0">
                <a:solidFill>
                  <a:srgbClr val="00B0F0"/>
                </a:solidFill>
              </a:rPr>
              <a:t>温馨寄语</a:t>
            </a:r>
            <a:r>
              <a:rPr lang="en-US" altLang="zh-CN" sz="3335" b="1" dirty="0">
                <a:solidFill>
                  <a:srgbClr val="00B0F0"/>
                </a:solidFill>
              </a:rPr>
              <a:t>——</a:t>
            </a:r>
            <a:r>
              <a:rPr lang="zh-CN" altLang="en-US" sz="3335" b="1" dirty="0">
                <a:solidFill>
                  <a:srgbClr val="00B0F0"/>
                </a:solidFill>
              </a:rPr>
              <a:t>激情演讲</a:t>
            </a:r>
            <a:r>
              <a:rPr lang="zh-CN" altLang="en-US" sz="3335" dirty="0"/>
              <a:t> </a:t>
            </a:r>
            <a:endParaRPr lang="zh-CN" altLang="en-US" sz="3335" dirty="0"/>
          </a:p>
        </p:txBody>
      </p:sp>
      <p:sp>
        <p:nvSpPr>
          <p:cNvPr id="10242" name="Text Box 2"/>
          <p:cNvSpPr txBox="1"/>
          <p:nvPr/>
        </p:nvSpPr>
        <p:spPr>
          <a:xfrm>
            <a:off x="628015" y="966470"/>
            <a:ext cx="7888605" cy="34188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ts val="4325"/>
              </a:lnSpc>
              <a:spcBef>
                <a:spcPct val="0"/>
              </a:spcBef>
              <a:buNone/>
            </a:pPr>
            <a:r>
              <a:rPr lang="en-US" altLang="zh-CN" sz="3000" b="1" dirty="0">
                <a:solidFill>
                  <a:schemeClr val="tx2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en-US" altLang="zh-CN" sz="30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  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《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聪明在于学习，天才在于积累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——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华罗庚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1956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年在北京大学的演讲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》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是一篇富有哲理的演讲稿。文中通过根据自身研究的感悟，传递出努力的重要性，以及对同学的殷切希望。以情感人</a:t>
            </a:r>
            <a:r>
              <a:rPr lang="en-US" altLang="zh-CN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,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</a:rPr>
              <a:t>激发共鸣是演讲稿的基本特点。我们可以以此为范本，学写演讲稿。</a:t>
            </a:r>
            <a:endParaRPr lang="zh-CN" altLang="en-US" sz="2800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/>
          <p:nvPr/>
        </p:nvSpPr>
        <p:spPr>
          <a:xfrm>
            <a:off x="902970" y="847090"/>
            <a:ext cx="7757795" cy="3449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演讲稿的特点: 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（1）语言通俗，感情真挚。演讲稿的语言要口语化，通俗化。演讲稿要面对面地交流，听众缺少进一步思考的时间，你赞成什么，反对什么，要让人一听就懂。写演讲稿时努力走进听众的心里，与听众进行心贴心的交流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/>
          <p:nvPr/>
        </p:nvSpPr>
        <p:spPr>
          <a:xfrm>
            <a:off x="763270" y="852170"/>
            <a:ext cx="7855585" cy="3449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2）格式规范，条理清晰。演讲稿通常包括开头、正文、结尾三部分。开头，也叫开场白，要有亲和力，要能抓住听众的注意力，为整场的演讲成功打下基础，正文是演讲的主题部分，要有征服力，要有重点，有层次，便于听众理解，结尾要有号召力，起到深化主题的作用。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/>
          <p:nvPr/>
        </p:nvSpPr>
        <p:spPr>
          <a:xfrm>
            <a:off x="704850" y="631190"/>
            <a:ext cx="7947025" cy="38817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演讲稿的格式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：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演讲稿由标题、称呼和正文三部分构成。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1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标题。  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①提示主题型，如《人应该有奉献精神》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②提示内容型，如《在珍爱生命、远离毒品主题班会上的讲话》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③提出问题型，如《小学生应具备什么素质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lnSpc>
                <a:spcPct val="11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④思考问题型，如《如何节约水资源》</a:t>
            </a:r>
            <a:r>
              <a:rPr lang="zh-CN" altLang="en-US" sz="2665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。</a:t>
            </a:r>
            <a:endParaRPr lang="zh-CN" altLang="en-US" sz="2665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/>
          <p:nvPr/>
        </p:nvSpPr>
        <p:spPr>
          <a:xfrm>
            <a:off x="1091407" y="790998"/>
            <a:ext cx="6961188" cy="33642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algn="l" eaLnBrk="1" hangingPunct="1">
              <a:lnSpc>
                <a:spcPct val="120000"/>
              </a:lnSpc>
              <a:buClrTx/>
              <a:buSzTx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2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称呼。第二行顶格写称呼加冒号，如“亲爱的朋友们：” “大家好:”等。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algn="l" eaLnBrk="1" hangingPunct="1">
              <a:lnSpc>
                <a:spcPct val="120000"/>
              </a:lnSpc>
              <a:buClrTx/>
              <a:buSzTx/>
              <a:buNone/>
            </a:pP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（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3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）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正文。正文由开头语、主体和结语三部分构成。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algn="l" eaLnBrk="1" hangingPunct="1">
              <a:lnSpc>
                <a:spcPct val="120000"/>
              </a:lnSpc>
              <a:buClrTx/>
              <a:buSzTx/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①开头语。开头语的任务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是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吸引听众、引出下文。有六种形式：   </a:t>
            </a:r>
            <a:r>
              <a:rPr lang="zh-CN" altLang="en-US" sz="2665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 </a:t>
            </a:r>
            <a:r>
              <a:rPr lang="zh-CN" altLang="en-US" sz="2665" b="1" dirty="0"/>
              <a:t>  </a:t>
            </a:r>
            <a:endParaRPr lang="zh-CN" altLang="en-US" sz="2665" b="1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/>
          <p:nvPr/>
        </p:nvSpPr>
        <p:spPr>
          <a:xfrm>
            <a:off x="1091407" y="903393"/>
            <a:ext cx="6961188" cy="344995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algn="l" eaLnBrk="1" hangingPunct="1">
              <a:lnSpc>
                <a:spcPct val="120000"/>
              </a:lnSpc>
              <a:buClrTx/>
              <a:buSzTx/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A.由背景和问候语、感谢语开始；     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algn="l" eaLnBrk="1" hangingPunct="1">
              <a:lnSpc>
                <a:spcPct val="120000"/>
              </a:lnSpc>
              <a:buClrTx/>
              <a:buSzTx/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B.概括演讲内容或揭示中心论点； </a:t>
            </a:r>
            <a:b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C.从演讲题目谈起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algn="l" eaLnBrk="1" hangingPunct="1">
              <a:lnSpc>
                <a:spcPct val="120000"/>
              </a:lnSpc>
              <a:buClrTx/>
              <a:buSzTx/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D.从演讲缘由引起； </a:t>
            </a:r>
            <a:b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E.从另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一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件事引入正题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；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algn="l" eaLnBrk="1" hangingPunct="1">
              <a:lnSpc>
                <a:spcPct val="120000"/>
              </a:lnSpc>
              <a:buClrTx/>
              <a:buSzTx/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F.用发人深思的问题开头。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 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  </a:t>
            </a:r>
            <a:r>
              <a:rPr lang="zh-CN" altLang="en-US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zh-CN" altLang="en-US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2"/>
          <p:cNvSpPr txBox="1"/>
          <p:nvPr/>
        </p:nvSpPr>
        <p:spPr>
          <a:xfrm>
            <a:off x="400050" y="717550"/>
            <a:ext cx="8479790" cy="370903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②主体。主体即中心内容。一般有三种类型：         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A.记叙性演讲稿。以对人物事件的叙述和生活画面描述行文； 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B.议论性演讲稿。以典型事例和理论为依据，用逻辑方式行为，用观点说服观众； </a:t>
            </a:r>
            <a:b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</a:b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C.抒情性演讲稿。用热烈抒情性语言表明观点，以情感人，说服听众，寓情于事、寓情于理、寓情于物。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Rot="1"/>
          </p:cNvSpPr>
          <p:nvPr>
            <p:ph type="subTitle" idx="4294967295"/>
          </p:nvPr>
        </p:nvSpPr>
        <p:spPr>
          <a:xfrm>
            <a:off x="1778000" y="577850"/>
            <a:ext cx="2384425" cy="624840"/>
          </a:xfrm>
        </p:spPr>
        <p:txBody>
          <a:bodyPr vert="horz" wrap="square" anchor="t"/>
          <a:lstStyle>
            <a:lvl1pPr marL="0" lvl="0" indent="0" algn="ctr"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lvl1pPr>
            <a:lvl2pPr marL="457200" lvl="1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2pPr>
            <a:lvl3pPr marL="914400" lvl="2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3pPr>
            <a:lvl4pPr marL="1371600" lvl="3" indent="0" algn="ctr">
              <a:buClr>
                <a:schemeClr val="hlink"/>
              </a:buClr>
              <a:buSzPct val="85000"/>
              <a:buFont typeface="Wingdings" panose="05000000000000000000" pitchFamily="2" charset="2"/>
              <a:buNone/>
              <a:defRPr/>
            </a:lvl4pPr>
            <a:lvl5pPr marL="1828800" lvl="4" indent="0" algn="ctr">
              <a:buClr>
                <a:schemeClr val="hlink"/>
              </a:buClr>
              <a:buSzTx/>
              <a:buFont typeface="Wingdings 2" panose="05020102010507070707" pitchFamily="2" charset="2"/>
              <a:buNone/>
              <a:defRPr/>
            </a:lvl5pPr>
          </a:lstStyle>
          <a:p>
            <a:pPr lvl="0" algn="l" eaLnBrk="1" hangingPunct="1"/>
            <a:r>
              <a:rPr lang="zh-CN" altLang="en-US">
                <a:solidFill>
                  <a:srgbClr val="FF0066"/>
                </a:solidFill>
                <a:latin typeface="楷体" panose="02010609060101010101" charset="-122"/>
                <a:ea typeface="楷体" panose="02010609060101010101" charset="-122"/>
              </a:rPr>
              <a:t>回忆往事</a:t>
            </a:r>
            <a:endParaRPr lang="zh-CN" altLang="en-US">
              <a:solidFill>
                <a:srgbClr val="FF0066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rcRect l="13279" t="13596" r="11967" b="19508"/>
          <a:stretch>
            <a:fillRect/>
          </a:stretch>
        </p:blipFill>
        <p:spPr>
          <a:xfrm>
            <a:off x="1013460" y="402590"/>
            <a:ext cx="764540" cy="684530"/>
          </a:xfrm>
          <a:prstGeom prst="rect">
            <a:avLst/>
          </a:prstGeom>
        </p:spPr>
      </p:pic>
      <p:sp>
        <p:nvSpPr>
          <p:cNvPr id="3" name="Rectangle 2"/>
          <p:cNvSpPr>
            <a:spLocks noGrp="1" noRot="1"/>
          </p:cNvSpPr>
          <p:nvPr/>
        </p:nvSpPr>
        <p:spPr>
          <a:xfrm>
            <a:off x="1295400" y="1339850"/>
            <a:ext cx="6858000" cy="312356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lvl="0">
              <a:buClrTx/>
              <a:buSzTx/>
              <a:buFontTx/>
              <a:defRPr/>
            </a:lvl1pPr>
          </a:lstStyle>
          <a:p>
            <a:pPr lvl="0" algn="l" eaLnBrk="1" hangingPunct="1">
              <a:lnSpc>
                <a:spcPct val="180000"/>
              </a:lnSpc>
            </a:pPr>
            <a:r>
              <a:rPr lang="en-US" altLang="zh-CN" sz="2800">
                <a:latin typeface="黑体" panose="02010609060101010101" charset="-122"/>
                <a:ea typeface="黑体" panose="02010609060101010101" charset="-122"/>
              </a:rPr>
              <a:t>   </a:t>
            </a: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借助时间轴回忆六年的小学生活，记录值得我们细细回味的点点滴滴。分享自己难忘的故事，一起制作成长纪念册，珍藏这段美好的回忆。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/>
          <p:nvPr/>
        </p:nvSpPr>
        <p:spPr>
          <a:xfrm>
            <a:off x="1031875" y="919480"/>
            <a:ext cx="7345680" cy="310515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③结语。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结语是演讲能否走向成功的关键，常用总结全文，加深印象；提出希望，给人鼓舞；表示决心，誓言结束；照应题目等方法在激动人心的结语中结束全文。</a:t>
            </a: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</a:t>
            </a:r>
            <a:endParaRPr lang="en-US" altLang="zh-CN" sz="2800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/>
          <p:nvPr/>
        </p:nvSpPr>
        <p:spPr>
          <a:xfrm>
            <a:off x="1227455" y="951865"/>
            <a:ext cx="7066280" cy="324104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60000"/>
              </a:lnSpc>
              <a:spcBef>
                <a:spcPct val="0"/>
              </a:spcBef>
              <a:buNone/>
            </a:pP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作业:   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 eaLnBrk="1" hangingPunct="1">
              <a:lnSpc>
                <a:spcPct val="160000"/>
              </a:lnSpc>
              <a:spcBef>
                <a:spcPct val="0"/>
              </a:spcBef>
              <a:buNone/>
            </a:pPr>
            <a:r>
              <a:rPr lang="zh-CN" altLang="en-US" sz="3200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在班会课上组织一次“告别母校，激情演讲”的比赛活动，评选最佳演讲稿和最佳演讲者。 </a:t>
            </a:r>
            <a:endParaRPr lang="zh-CN" altLang="en-US" sz="32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/>
          <p:nvPr/>
        </p:nvSpPr>
        <p:spPr>
          <a:xfrm>
            <a:off x="2291715" y="607060"/>
            <a:ext cx="4560570" cy="6045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3335" b="1" dirty="0">
                <a:solidFill>
                  <a:srgbClr val="00B0F0"/>
                </a:solidFill>
              </a:rPr>
              <a:t>歌颂青春</a:t>
            </a:r>
            <a:r>
              <a:rPr lang="en-US" altLang="zh-CN" sz="3335" b="1" dirty="0">
                <a:solidFill>
                  <a:srgbClr val="00B0F0"/>
                </a:solidFill>
              </a:rPr>
              <a:t>——</a:t>
            </a:r>
            <a:r>
              <a:rPr lang="zh-CN" altLang="en-US" sz="3335" b="1" dirty="0">
                <a:solidFill>
                  <a:srgbClr val="00B0F0"/>
                </a:solidFill>
              </a:rPr>
              <a:t>充满希望</a:t>
            </a:r>
            <a:endParaRPr lang="zh-CN" altLang="en-US" sz="3335" b="1" dirty="0">
              <a:solidFill>
                <a:srgbClr val="00B0F0"/>
              </a:solidFill>
            </a:endParaRPr>
          </a:p>
        </p:txBody>
      </p:sp>
      <p:sp>
        <p:nvSpPr>
          <p:cNvPr id="23554" name="Text Box 2"/>
          <p:cNvSpPr txBox="1"/>
          <p:nvPr/>
        </p:nvSpPr>
        <p:spPr>
          <a:xfrm>
            <a:off x="908685" y="1261110"/>
            <a:ext cx="7534275" cy="332295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我为少男少女们歌唱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》是一首短诗。通过“为少男少女们歌唱”，表达了自己渴望年轻的心情，对新生力量给予了由衷赞美。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zh-CN" altLang="en-US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请同学们一起朗读，分段朗读等多种方式体会诗歌感情。</a:t>
            </a:r>
            <a:endParaRPr lang="zh-CN" altLang="en-US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/>
          <p:nvPr/>
        </p:nvSpPr>
        <p:spPr>
          <a:xfrm>
            <a:off x="745490" y="800735"/>
            <a:ext cx="7750175" cy="383032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30000"/>
              </a:lnSpc>
              <a:spcBef>
                <a:spcPct val="0"/>
              </a:spcBef>
              <a:buNone/>
            </a:pPr>
            <a:r>
              <a:rPr lang="en-US" altLang="zh-CN" sz="2665" b="1" dirty="0">
                <a:ea typeface="黑体" panose="02010609060101010101" charset="-122"/>
              </a:rPr>
              <a:t> </a:t>
            </a:r>
            <a:r>
              <a:rPr lang="en-US" altLang="zh-CN" sz="2665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</a:t>
            </a:r>
            <a:r>
              <a:rPr lang="en-US" altLang="zh-CN" sz="2665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《</a:t>
            </a:r>
            <a:r>
              <a:rPr lang="zh-CN" altLang="en-US" sz="2665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毕业赠言</a:t>
            </a:r>
            <a:r>
              <a:rPr lang="en-US" altLang="zh-CN" sz="2665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》</a:t>
            </a:r>
            <a:r>
              <a:rPr lang="zh-CN" altLang="en-US" sz="2665" dirty="0">
                <a:solidFill>
                  <a:schemeClr val="tx2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中选登了两组赠言，一组是学生写给老师的；一组是学生写给同学的。虽然毕业赠言人人都能写，但是由于其特殊的纪念意义，毕业赠言应尽量写得精练、形象、富有时代感、饱含感情，能给人以启迪。我们要体会师生之间、同学之间真挚的情感，能根据不同对象的特点，用比较生动、得体而简练的语言表达自己的祝愿。</a:t>
            </a:r>
            <a:endParaRPr lang="zh-CN" altLang="en-US" sz="2665" dirty="0">
              <a:solidFill>
                <a:schemeClr val="tx2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  <p:sp>
        <p:nvSpPr>
          <p:cNvPr id="22531" name="Text Box 3"/>
          <p:cNvSpPr txBox="1"/>
          <p:nvPr/>
        </p:nvSpPr>
        <p:spPr>
          <a:xfrm>
            <a:off x="2087880" y="196215"/>
            <a:ext cx="4967605" cy="604520"/>
          </a:xfrm>
          <a:prstGeom prst="rect">
            <a:avLst/>
          </a:prstGeom>
          <a:noFill/>
          <a:ln w="9525">
            <a:noFill/>
          </a:ln>
        </p:spPr>
        <p:txBody>
          <a:bodyPr vert="horz"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zh-CN" altLang="en-US" sz="3335" b="1" dirty="0">
                <a:solidFill>
                  <a:srgbClr val="00B0F0"/>
                </a:solidFill>
              </a:rPr>
              <a:t>真诚祝福</a:t>
            </a:r>
            <a:r>
              <a:rPr lang="en-US" altLang="zh-CN" sz="3335" b="1" dirty="0">
                <a:solidFill>
                  <a:srgbClr val="00B0F0"/>
                </a:solidFill>
              </a:rPr>
              <a:t>——</a:t>
            </a:r>
            <a:r>
              <a:rPr lang="zh-CN" altLang="en-US" sz="3335" b="1" dirty="0">
                <a:solidFill>
                  <a:srgbClr val="00B0F0"/>
                </a:solidFill>
              </a:rPr>
              <a:t>临别书情 </a:t>
            </a:r>
            <a:endParaRPr lang="zh-CN" altLang="en-US" sz="3335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/>
          <p:nvPr/>
        </p:nvSpPr>
        <p:spPr>
          <a:xfrm>
            <a:off x="686435" y="1118870"/>
            <a:ext cx="8049895" cy="345948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algn="l" eaLnBrk="1" hangingPunct="1">
              <a:lnSpc>
                <a:spcPct val="160000"/>
              </a:lnSpc>
              <a:buClrTx/>
              <a:buSzTx/>
              <a:buNone/>
            </a:pP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665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激励性</a:t>
            </a: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赠言。“分别后的人生犹如一条街，让我们共同为长街增添美丽的景致。”</a:t>
            </a:r>
            <a:endParaRPr lang="zh-CN" altLang="en-US" sz="266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algn="l" eaLnBrk="1" hangingPunct="1">
              <a:lnSpc>
                <a:spcPct val="160000"/>
              </a:lnSpc>
              <a:buClrTx/>
              <a:buSzTx/>
              <a:buNone/>
            </a:pP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665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祝愿性</a:t>
            </a: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赠言。“生活如一条长河，愿你是一叶执著的小舟；生活如一叶小舟，愿你是一名风雨无阻的水手。”</a:t>
            </a:r>
            <a:endParaRPr lang="zh-CN" altLang="en-US" sz="266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  <p:sp>
        <p:nvSpPr>
          <p:cNvPr id="28675" name="WordArt 3"/>
          <p:cNvSpPr>
            <a:spLocks noTextEdit="1"/>
          </p:cNvSpPr>
          <p:nvPr/>
        </p:nvSpPr>
        <p:spPr>
          <a:xfrm>
            <a:off x="2753889" y="571817"/>
            <a:ext cx="3059907" cy="3598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50000"/>
          </a:bodyPr>
          <a:lstStyle/>
          <a:p>
            <a:pPr algn="ctr"/>
            <a:r>
              <a:rPr lang="zh-CN" altLang="en-US" sz="3000" b="1">
                <a:ln w="12700" cap="flat" cmpd="sng">
                  <a:solidFill>
                    <a:srgbClr val="3333CC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隶书" panose="02010509060101010101" charset="-122"/>
                <a:ea typeface="隶书" panose="02010509060101010101" charset="-122"/>
              </a:rPr>
              <a:t>教你写赠言</a:t>
            </a:r>
            <a:endParaRPr lang="zh-CN" altLang="en-US" sz="3000" b="1">
              <a:ln w="12700" cap="flat" cmpd="sng">
                <a:solidFill>
                  <a:srgbClr val="3333CC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00"/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隶书" panose="02010509060101010101" charset="-122"/>
              <a:ea typeface="隶书" panose="020105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/>
          <p:nvPr/>
        </p:nvSpPr>
        <p:spPr>
          <a:xfrm>
            <a:off x="567690" y="467678"/>
            <a:ext cx="8008620" cy="440436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665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褒扬性</a:t>
            </a: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赠言。“你不张扬的个性，让我领略到宁静，感受到宁静里有一颗平静如水的心。”</a:t>
            </a:r>
            <a:endParaRPr lang="zh-CN" altLang="en-US" sz="266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665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怀念性</a:t>
            </a: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赠言。“我把缕缕的情思拧成一股长长的红线，让你这即将远飞的风筝时时飞翔在我蓝蓝的天空中。”</a:t>
            </a:r>
            <a:endParaRPr lang="zh-CN" altLang="en-US" sz="266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</a:t>
            </a:r>
            <a:r>
              <a:rPr lang="zh-CN" altLang="en-US" sz="2665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鞭策性</a:t>
            </a: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赠言。“你没有摘到的只是春天里的一朵花，而整个春天还是属于你，朋友，别灰心！”</a:t>
            </a:r>
            <a:endParaRPr lang="zh-CN" altLang="en-US" sz="266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/>
          <p:nvPr/>
        </p:nvSpPr>
        <p:spPr>
          <a:xfrm>
            <a:off x="194310" y="664210"/>
            <a:ext cx="8756015" cy="428180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algn="l" eaLnBrk="1" hangingPunct="1">
              <a:lnSpc>
                <a:spcPct val="140000"/>
              </a:lnSpc>
              <a:buClrTx/>
              <a:buSzTx/>
              <a:buNone/>
            </a:pP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赠给</a:t>
            </a:r>
            <a:r>
              <a:rPr lang="zh-CN" altLang="en-US" sz="2665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意志坚强</a:t>
            </a: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的朋友：“富贵不能淫，贫贱不能移，威武不能屈，你乃大丈夫也。”</a:t>
            </a:r>
            <a:endParaRPr lang="zh-CN" altLang="en-US" sz="266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algn="l" eaLnBrk="1" hangingPunct="1">
              <a:lnSpc>
                <a:spcPct val="140000"/>
              </a:lnSpc>
              <a:buClrTx/>
              <a:buSzTx/>
              <a:buNone/>
            </a:pP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赠给</a:t>
            </a:r>
            <a:r>
              <a:rPr lang="zh-CN" altLang="en-US" sz="2665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真诚</a:t>
            </a: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的朋友：“我们的情谊如大海，拥有天下最真诚的友谊，在茫茫的人际间拥有无尽的广阔和宽容。”</a:t>
            </a:r>
            <a:endParaRPr lang="zh-CN" altLang="en-US" sz="266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algn="l" eaLnBrk="1" hangingPunct="1">
              <a:lnSpc>
                <a:spcPct val="140000"/>
              </a:lnSpc>
              <a:buClrTx/>
              <a:buSzTx/>
              <a:buNone/>
            </a:pP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 赠给</a:t>
            </a:r>
            <a:r>
              <a:rPr lang="zh-CN" altLang="en-US" sz="2665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悲观</a:t>
            </a: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的同学：“生活有时虽不像你所想的那样美好，但是也不会像你所想的如此糟糕，愿你笑对人生，一路走好！”</a:t>
            </a:r>
            <a:endParaRPr lang="zh-CN" altLang="en-US" sz="266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/>
          <p:nvPr/>
        </p:nvSpPr>
        <p:spPr>
          <a:xfrm>
            <a:off x="629285" y="677545"/>
            <a:ext cx="7679055" cy="3788410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赠给</a:t>
            </a:r>
            <a:r>
              <a:rPr lang="zh-CN" altLang="en-US" sz="2665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缺乏自信</a:t>
            </a: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的同学：如，“有花自有香，不必大风扬，你的潜能等着你去开发。”</a:t>
            </a:r>
            <a:endParaRPr lang="zh-CN" altLang="en-US" sz="266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赠给</a:t>
            </a:r>
            <a:r>
              <a:rPr lang="zh-CN" altLang="en-US" sz="2665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不善言谈</a:t>
            </a: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的同学：如，“沉默但不可沉没，沉默是金，但有时也会变成废铜。”</a:t>
            </a:r>
            <a:endParaRPr lang="zh-CN" altLang="en-US" sz="266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 eaLnBrk="1" hangingPunct="1">
              <a:lnSpc>
                <a:spcPct val="150000"/>
              </a:lnSpc>
              <a:spcBef>
                <a:spcPct val="0"/>
              </a:spcBef>
              <a:buNone/>
            </a:pP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赠给</a:t>
            </a:r>
            <a:r>
              <a:rPr lang="zh-CN" altLang="en-US" sz="2665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意志脆弱</a:t>
            </a:r>
            <a:r>
              <a:rPr lang="zh-CN" altLang="en-US" sz="2665" dirty="0"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的同学：如，“废铁之所以能成为有用的钢，是因为它经得起痛苦的磨炼。”</a:t>
            </a:r>
            <a:endParaRPr lang="zh-CN" altLang="en-US" sz="2665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/>
          <p:nvPr/>
        </p:nvSpPr>
        <p:spPr>
          <a:xfrm>
            <a:off x="1061720" y="1103154"/>
            <a:ext cx="7020719" cy="29667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2665" b="1" dirty="0">
                <a:solidFill>
                  <a:schemeClr val="accent2"/>
                </a:solidFill>
                <a:ea typeface="黑体" panose="02010609060101010101" charset="-122"/>
              </a:rPr>
              <a:t>      </a:t>
            </a:r>
            <a:r>
              <a:rPr lang="zh-CN" altLang="en-US" sz="266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赠给</a:t>
            </a:r>
            <a:r>
              <a:rPr lang="zh-CN" altLang="en-US" sz="2665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惰性较强</a:t>
            </a:r>
            <a:r>
              <a:rPr lang="zh-CN" altLang="en-US" sz="266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的同学：如，“不要学花儿只把春天等待，要学燕子衔着春天飞来。”</a:t>
            </a:r>
            <a:endParaRPr lang="zh-CN" altLang="en-US" sz="266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266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赠给</a:t>
            </a:r>
            <a:r>
              <a:rPr lang="zh-CN" altLang="en-US" sz="2665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心胸狭窄</a:t>
            </a:r>
            <a:r>
              <a:rPr lang="zh-CN" altLang="en-US" sz="266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的同学：如，“宽容是豁达的人生态度，是和谐的人生色彩，让宽容永远亮丽我们心灵的蓝天。”</a:t>
            </a:r>
            <a:endParaRPr lang="zh-CN" altLang="en-US" sz="266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/>
          <p:nvPr/>
        </p:nvSpPr>
        <p:spPr>
          <a:xfrm>
            <a:off x="1061720" y="801529"/>
            <a:ext cx="7020719" cy="35420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l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266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赠给</a:t>
            </a:r>
            <a:r>
              <a:rPr lang="zh-CN" altLang="en-US" sz="2665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属马</a:t>
            </a:r>
            <a:r>
              <a:rPr lang="zh-CN" altLang="en-US" sz="266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的同学：如，“愿你成为一匹永不停息的千里马，奔向理想的草原。”</a:t>
            </a:r>
            <a:endParaRPr lang="en-US" altLang="zh-CN" sz="266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0" lvl="0" indent="0" algn="l" eaLnBrk="1" hangingPunct="1">
              <a:lnSpc>
                <a:spcPct val="140000"/>
              </a:lnSpc>
              <a:spcBef>
                <a:spcPct val="0"/>
              </a:spcBef>
              <a:buNone/>
            </a:pPr>
            <a:r>
              <a:rPr lang="zh-CN" altLang="en-US" sz="266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    赠给</a:t>
            </a:r>
            <a:r>
              <a:rPr lang="zh-CN" altLang="en-US" sz="2665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班级上的“丑小鸭</a:t>
            </a:r>
            <a:r>
              <a:rPr lang="zh-CN" altLang="en-US" sz="2665" dirty="0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”：如，“人不是因为美丽才可爱，而是因为可爱才美丽。相逢又告别，归帆又离岸，既是往日欢乐的终结，又是未来幸福的开端。”</a:t>
            </a:r>
            <a:endParaRPr lang="zh-CN" altLang="en-US" sz="2665" dirty="0">
              <a:solidFill>
                <a:schemeClr val="tx1"/>
              </a:solidFill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3785" y="668655"/>
            <a:ext cx="2809240" cy="3578860"/>
          </a:xfrm>
          <a:prstGeom prst="rect">
            <a:avLst/>
          </a:prstGeom>
        </p:spPr>
      </p:pic>
      <p:sp>
        <p:nvSpPr>
          <p:cNvPr id="5" name="Rectangle 2"/>
          <p:cNvSpPr>
            <a:spLocks noGrp="1" noRot="1"/>
          </p:cNvSpPr>
          <p:nvPr/>
        </p:nvSpPr>
        <p:spPr>
          <a:xfrm>
            <a:off x="4762500" y="1746885"/>
            <a:ext cx="3962400" cy="1422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lvl="0">
              <a:buClrTx/>
              <a:buSzTx/>
              <a:buFontTx/>
              <a:defRPr/>
            </a:lvl1pPr>
          </a:lstStyle>
          <a:p>
            <a:pPr lvl="0" algn="l" eaLnBrk="1" hangingPunct="1"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一年级，成为小学生，开始小学生活。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/>
          <p:nvPr/>
        </p:nvSpPr>
        <p:spPr>
          <a:xfrm>
            <a:off x="617220" y="515620"/>
            <a:ext cx="7908925" cy="41128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457200" algn="ctr" eaLnBrk="1" hangingPunct="1">
              <a:spcBef>
                <a:spcPts val="2400"/>
              </a:spcBef>
              <a:buNone/>
            </a:pPr>
            <a:r>
              <a:rPr lang="zh-CN" altLang="en-US" sz="2800" dirty="0">
                <a:solidFill>
                  <a:srgbClr val="FF0000"/>
                </a:solidFill>
                <a:latin typeface="黑体" panose="02010609060101010101" charset="-122"/>
                <a:ea typeface="黑体" panose="02010609060101010101" charset="-122"/>
              </a:rPr>
              <a:t>教师写给学生的赠言举例</a:t>
            </a:r>
            <a:endParaRPr lang="zh-CN" altLang="en-US" sz="2800" dirty="0">
              <a:solidFill>
                <a:srgbClr val="FF0000"/>
              </a:solidFill>
              <a:latin typeface="黑体" panose="02010609060101010101" charset="-122"/>
              <a:ea typeface="黑体" panose="02010609060101010101" charset="-122"/>
            </a:endParaRPr>
          </a:p>
          <a:p>
            <a:pPr marL="0" lvl="0" indent="457200" eaLnBrk="1" hangingPunct="1">
              <a:spcBef>
                <a:spcPts val="2400"/>
              </a:spcBef>
              <a:buNone/>
            </a:pPr>
            <a:r>
              <a:rPr lang="zh-CN" altLang="en-US" sz="266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勤奋是一只蜜蜂，能帮助你酿造幸福之蜜。</a:t>
            </a:r>
            <a:endParaRPr lang="zh-CN" altLang="en-US" sz="2665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457200" eaLnBrk="1" hangingPunct="1">
              <a:spcBef>
                <a:spcPts val="2400"/>
              </a:spcBef>
              <a:buNone/>
            </a:pPr>
            <a:r>
              <a:rPr lang="zh-CN" altLang="en-US" sz="266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拼搏的汗水，能浇开理想的花朵。</a:t>
            </a:r>
            <a:endParaRPr lang="zh-CN" altLang="en-US" sz="2665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457200" eaLnBrk="1" hangingPunct="1">
              <a:spcBef>
                <a:spcPts val="2400"/>
              </a:spcBef>
              <a:buNone/>
            </a:pPr>
            <a:r>
              <a:rPr lang="zh-CN" altLang="en-US" sz="266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衡量一天，不看收获而看播种。</a:t>
            </a:r>
            <a:endParaRPr lang="zh-CN" altLang="en-US" sz="2665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457200" eaLnBrk="1" hangingPunct="1">
              <a:spcBef>
                <a:spcPts val="2400"/>
              </a:spcBef>
              <a:buNone/>
            </a:pPr>
            <a:r>
              <a:rPr lang="zh-CN" altLang="en-US" sz="266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功夫自难处做去</a:t>
            </a:r>
            <a:r>
              <a:rPr lang="en-US" altLang="zh-CN" sz="266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66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学问从苦中得来。</a:t>
            </a:r>
            <a:endParaRPr lang="zh-CN" altLang="en-US" sz="2665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457200" eaLnBrk="1" hangingPunct="1">
              <a:spcBef>
                <a:spcPts val="2400"/>
              </a:spcBef>
              <a:buNone/>
            </a:pPr>
            <a:r>
              <a:rPr lang="zh-CN" altLang="en-US" sz="266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把表扬看作“加油站”</a:t>
            </a:r>
            <a:r>
              <a:rPr lang="en-US" altLang="zh-CN" sz="266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,</a:t>
            </a:r>
            <a:r>
              <a:rPr lang="zh-CN" altLang="en-US" sz="2665" b="1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把批评当成“保健箱”。</a:t>
            </a:r>
            <a:endParaRPr lang="zh-CN" altLang="en-US" sz="2665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/>
          <p:nvPr/>
        </p:nvSpPr>
        <p:spPr>
          <a:xfrm>
            <a:off x="784225" y="585470"/>
            <a:ext cx="7576185" cy="42259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665" b="1" dirty="0"/>
              <a:t>       </a:t>
            </a: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亲爱的同学们，六年前学校的老师在你们幼小的心灵里播下希望的种子，细心呵护，精心浇灌。小树苗渐渐成长，走向明天去经霜历雪，走向成熟，去收获果实。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要牢记：知识的根是苦的，但它的果实是甜的。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愿同学们茁壮成长！ 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     愿同学们明天会更好！ 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  <a:p>
            <a:pPr marL="0" lvl="0" indent="0" algn="r" eaLnBrk="1" hangingPunct="1">
              <a:lnSpc>
                <a:spcPct val="120000"/>
              </a:lnSpc>
              <a:spcBef>
                <a:spcPct val="0"/>
              </a:spcBef>
              <a:buNone/>
            </a:pPr>
            <a:r>
              <a:rPr lang="en-US" altLang="zh-CN" sz="2800" b="1" dirty="0"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全体老师</a:t>
            </a:r>
            <a:endParaRPr lang="en-US" altLang="zh-CN" sz="2800" b="1" dirty="0">
              <a:latin typeface="楷体" panose="02010609060101010101" charset="-122"/>
              <a:ea typeface="楷体" panose="02010609060101010101" charset="-122"/>
              <a:cs typeface="楷体" panose="02010609060101010101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A_文本框 2"/>
          <p:cNvSpPr txBox="1"/>
          <p:nvPr>
            <p:custDataLst>
              <p:tags r:id="rId1"/>
            </p:custDataLst>
          </p:nvPr>
        </p:nvSpPr>
        <p:spPr>
          <a:xfrm>
            <a:off x="3374864" y="2844372"/>
            <a:ext cx="4208780" cy="922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5400" b="1" dirty="0">
                <a:solidFill>
                  <a:schemeClr val="accent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谢 谢 观 看！</a:t>
            </a:r>
            <a:endParaRPr lang="zh-CN" altLang="en-US" sz="5400" b="1" dirty="0">
              <a:solidFill>
                <a:schemeClr val="accent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1074" y="780071"/>
            <a:ext cx="2593181" cy="2986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/>
          </p:cNvSpPr>
          <p:nvPr/>
        </p:nvSpPr>
        <p:spPr>
          <a:xfrm>
            <a:off x="4978400" y="1746885"/>
            <a:ext cx="3543300" cy="1422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lvl="0">
              <a:buClrTx/>
              <a:buSzTx/>
              <a:buFontTx/>
              <a:defRPr/>
            </a:lvl1pPr>
          </a:lstStyle>
          <a:p>
            <a:pPr lvl="0" algn="l" eaLnBrk="1" hangingPunct="1"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上课认真听讲并举手回答问题。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85240" y="452120"/>
            <a:ext cx="3220085" cy="401193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/>
          </p:cNvSpPr>
          <p:nvPr/>
        </p:nvSpPr>
        <p:spPr>
          <a:xfrm>
            <a:off x="4978400" y="1746885"/>
            <a:ext cx="3543300" cy="1422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lvl="0">
              <a:buClrTx/>
              <a:buSzTx/>
              <a:buFontTx/>
              <a:defRPr/>
            </a:lvl1pPr>
          </a:lstStyle>
          <a:p>
            <a:pPr lvl="0" algn="l" eaLnBrk="1" hangingPunct="1"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体育课上积极运动。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0740" y="720725"/>
            <a:ext cx="3702685" cy="370268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/>
          </p:cNvSpPr>
          <p:nvPr/>
        </p:nvSpPr>
        <p:spPr>
          <a:xfrm>
            <a:off x="5604510" y="1657985"/>
            <a:ext cx="2819400" cy="1422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lvl="0">
              <a:buClrTx/>
              <a:buSzTx/>
              <a:buFontTx/>
              <a:defRPr/>
            </a:lvl1pPr>
          </a:lstStyle>
          <a:p>
            <a:pPr lvl="0" algn="l" eaLnBrk="1" hangingPunct="1"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共同维护我们的学习环境。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8775" y="979170"/>
            <a:ext cx="5245735" cy="312229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/>
          </p:cNvSpPr>
          <p:nvPr/>
        </p:nvSpPr>
        <p:spPr>
          <a:xfrm>
            <a:off x="5604510" y="1657985"/>
            <a:ext cx="2819400" cy="14224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lvl="0">
              <a:buClrTx/>
              <a:buSzTx/>
              <a:buFontTx/>
              <a:defRPr/>
            </a:lvl1pPr>
          </a:lstStyle>
          <a:p>
            <a:pPr lvl="0" algn="l" eaLnBrk="1" hangingPunct="1">
              <a:lnSpc>
                <a:spcPct val="15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一起去春游。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715" y="527050"/>
            <a:ext cx="4432300" cy="409003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 noRot="1"/>
          </p:cNvSpPr>
          <p:nvPr/>
        </p:nvSpPr>
        <p:spPr>
          <a:xfrm>
            <a:off x="4664710" y="1657985"/>
            <a:ext cx="3759200" cy="213233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ctr"/>
          <a:lstStyle>
            <a:lvl1pPr lvl="0">
              <a:buClrTx/>
              <a:buSzTx/>
              <a:buFontTx/>
              <a:defRPr/>
            </a:lvl1pPr>
          </a:lstStyle>
          <a:p>
            <a:pPr lvl="0" algn="l" eaLnBrk="1" hangingPunct="1">
              <a:lnSpc>
                <a:spcPct val="160000"/>
              </a:lnSpc>
            </a:pPr>
            <a:r>
              <a:rPr lang="zh-CN" altLang="en-US" sz="2800">
                <a:latin typeface="黑体" panose="02010609060101010101" charset="-122"/>
                <a:ea typeface="黑体" panose="02010609060101010101" charset="-122"/>
              </a:rPr>
              <a:t>即将完成六年的学习生活，希望你们都能完成一份满意的答卷。</a:t>
            </a:r>
            <a:endParaRPr lang="zh-CN" altLang="en-US" sz="2800">
              <a:latin typeface="黑体" panose="02010609060101010101" charset="-122"/>
              <a:ea typeface="黑体" panose="02010609060101010101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6F6F6">
                  <a:alpha val="100000"/>
                </a:srgbClr>
              </a:clrFrom>
              <a:clrTo>
                <a:srgbClr val="F6F6F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89355" y="678180"/>
            <a:ext cx="2172970" cy="378777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SLIDE_MODEL_TYPE" val="cover"/>
</p:tagLst>
</file>

<file path=ppt/tags/tag2.xml><?xml version="1.0" encoding="utf-8"?>
<p:tagLst xmlns:p="http://schemas.openxmlformats.org/presentationml/2006/main">
  <p:tag name="KSO_WM_UNIT_TABLE_BEAUTIFY" val="smartTable{115233cc-3d3d-48c5-b5a9-ecb6aa0dd189}"/>
  <p:tag name="TABLE_SKINIDX" val="0"/>
  <p:tag name="TABLE_ENCOLOR" val="#FFFFFF"/>
</p:tagLst>
</file>

<file path=ppt/tags/tag3.xml><?xml version="1.0" encoding="utf-8"?>
<p:tagLst xmlns:p="http://schemas.openxmlformats.org/presentationml/2006/main">
  <p:tag name="PA" val="v3.0.1"/>
</p:tagLst>
</file>

<file path=ppt/theme/theme1.xml><?xml version="1.0" encoding="utf-8"?>
<a:theme xmlns:a="http://schemas.openxmlformats.org/drawingml/2006/main" name="Office 主题">
  <a:themeElements>
    <a:clrScheme name="自定义 12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65ADA9"/>
      </a:accent1>
      <a:accent2>
        <a:srgbClr val="8BB7D3"/>
      </a:accent2>
      <a:accent3>
        <a:srgbClr val="65ADA9"/>
      </a:accent3>
      <a:accent4>
        <a:srgbClr val="8BB7D3"/>
      </a:accent4>
      <a:accent5>
        <a:srgbClr val="65ADA9"/>
      </a:accent5>
      <a:accent6>
        <a:srgbClr val="8BB7D3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3424</Words>
  <Application>WPS 演示</Application>
  <PresentationFormat>全屏显示(16:9)</PresentationFormat>
  <Paragraphs>184</Paragraphs>
  <Slides>42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54" baseType="lpstr">
      <vt:lpstr>Arial</vt:lpstr>
      <vt:lpstr>宋体</vt:lpstr>
      <vt:lpstr>Wingdings</vt:lpstr>
      <vt:lpstr>微软雅黑</vt:lpstr>
      <vt:lpstr>黑体</vt:lpstr>
      <vt:lpstr>新宋体</vt:lpstr>
      <vt:lpstr>Calibri</vt:lpstr>
      <vt:lpstr>Wingdings 2</vt:lpstr>
      <vt:lpstr>楷体</vt:lpstr>
      <vt:lpstr>Arial Unicode MS</vt:lpstr>
      <vt:lpstr>隶书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用自己喜欢的方式读课文，读完后小组内完成表格：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/>
  <cp:lastModifiedBy>Administrator</cp:lastModifiedBy>
  <cp:revision>200</cp:revision>
  <dcterms:created xsi:type="dcterms:W3CDTF">2019-06-14T07:48:00Z</dcterms:created>
  <dcterms:modified xsi:type="dcterms:W3CDTF">2020-04-21T11:17:56Z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2052-11.1.0.9584</vt:lpwstr>
  </property>
</Properties>
</file>