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58" r:id="rId4"/>
    <p:sldId id="259" r:id="rId5"/>
    <p:sldId id="262" r:id="rId6"/>
    <p:sldId id="261" r:id="rId7"/>
    <p:sldId id="264" r:id="rId8"/>
    <p:sldId id="263" r:id="rId10"/>
    <p:sldId id="265" r:id="rId11"/>
    <p:sldId id="275" r:id="rId12"/>
    <p:sldId id="276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3D73-7908-4696-BA9F-249346F7B3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1473-2A83-40A9-8074-661175EBF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45CA4-D13A-461A-A99B-E8ACAC0E1C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9E917-A86B-471B-A059-28ADFE9072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CFBC-2E43-40CD-BF8E-BCB936A155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5051" r="12795" b="8998"/>
          <a:stretch>
            <a:fillRect/>
          </a:stretch>
        </p:blipFill>
        <p:spPr>
          <a:xfrm flipH="1">
            <a:off x="198755" y="2385060"/>
            <a:ext cx="4081780" cy="43078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774731" y="795256"/>
            <a:ext cx="5267487" cy="526748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8950" y="1592580"/>
            <a:ext cx="6756400" cy="3159125"/>
          </a:xfrm>
          <a:prstGeom prst="rect">
            <a:avLst/>
          </a:prstGeom>
        </p:spPr>
      </p:pic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605655" y="513842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96120" y="4572635"/>
            <a:ext cx="1908175" cy="679450"/>
            <a:chOff x="11402" y="5744"/>
            <a:chExt cx="3005" cy="1070"/>
          </a:xfrm>
        </p:grpSpPr>
        <p:sp>
          <p:nvSpPr>
            <p:cNvPr id="12" name="文本框 29"/>
            <p:cNvSpPr txBox="1">
              <a:spLocks noChangeArrowheads="1"/>
            </p:cNvSpPr>
            <p:nvPr/>
          </p:nvSpPr>
          <p:spPr bwMode="auto">
            <a:xfrm>
              <a:off x="11700" y="5924"/>
              <a:ext cx="2410" cy="7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9" tIns="34289" rIns="68579" bIns="3428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第三课时</a:t>
              </a:r>
              <a:endParaRPr lang="zh-CN" altLang="en-US" sz="2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11402" y="5744"/>
              <a:ext cx="3005" cy="1070"/>
            </a:xfrm>
            <a:prstGeom prst="roundRect">
              <a:avLst>
                <a:gd name="adj" fmla="val 39404"/>
              </a:avLst>
            </a:prstGeom>
            <a:noFill/>
            <a:ln>
              <a:solidFill>
                <a:srgbClr val="7F8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5051" r="12795" b="8998"/>
          <a:stretch>
            <a:fillRect/>
          </a:stretch>
        </p:blipFill>
        <p:spPr>
          <a:xfrm>
            <a:off x="6429829" y="812800"/>
            <a:ext cx="4717142" cy="4978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4719"/>
            <a:ext cx="5219700" cy="38420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652373" y="2410878"/>
            <a:ext cx="3668195" cy="25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atin typeface="汉仪倒歪体简" panose="02010509060101010101" charset="-122"/>
                <a:ea typeface="汉仪倒歪体简" panose="02010509060101010101" charset="-122"/>
                <a:cs typeface="汉仪倒歪体简" panose="02010509060101010101" charset="-122"/>
              </a:rPr>
              <a:t>三</a:t>
            </a:r>
            <a:endParaRPr lang="zh-CN" altLang="en-US" sz="6600" b="1" dirty="0">
              <a:latin typeface="汉仪倒歪体简" panose="02010509060101010101" charset="-122"/>
              <a:ea typeface="汉仪倒歪体简" panose="02010509060101010101" charset="-122"/>
              <a:cs typeface="汉仪倒歪体简" panose="02010509060101010101" charset="-122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atin typeface="汉仪倒歪体简" panose="02010509060101010101" charset="-122"/>
                <a:ea typeface="汉仪倒歪体简" panose="02010509060101010101" charset="-122"/>
                <a:cs typeface="汉仪倒歪体简" panose="02010509060101010101" charset="-122"/>
              </a:rPr>
              <a:t>总  结</a:t>
            </a:r>
            <a:endParaRPr lang="zh-CN" altLang="en-US" sz="6600" b="1" dirty="0">
              <a:latin typeface="汉仪倒歪体简" panose="02010509060101010101" charset="-122"/>
              <a:ea typeface="汉仪倒歪体简" panose="02010509060101010101" charset="-122"/>
              <a:cs typeface="汉仪倒歪体简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780" y="227330"/>
            <a:ext cx="7571105" cy="65004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1913080"/>
            <a:ext cx="3962072" cy="481544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8780" y="336550"/>
            <a:ext cx="757110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>
              <a:lnSpc>
                <a:spcPct val="110000"/>
              </a:lnSpc>
            </a:pPr>
            <a:r>
              <a:rPr lang="en-US" alt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4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难忘的小学生活使每个同学都成熟了很多，重新认识了自我，在学习上有了自己的一套方法，在生活有了一定能力，我们师生间也得到了相互了解。在这分别的时刻，作为以前的班主任老师，以后的朋友，我仍有许多叮嘱，仅当毕业留言和对今后学习生活的一点点参考。</a:t>
            </a:r>
            <a:endParaRPr lang="zh-CN" altLang="en-US" sz="4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16679" r="4762" b="14923"/>
          <a:stretch>
            <a:fillRect/>
          </a:stretch>
        </p:blipFill>
        <p:spPr>
          <a:xfrm>
            <a:off x="233045" y="3904615"/>
            <a:ext cx="3630930" cy="28098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3045" y="480695"/>
            <a:ext cx="1063244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en-US" altLang="zh-CN" sz="45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5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不管是优秀生，还是后进生，</a:t>
            </a:r>
            <a:endParaRPr lang="zh-CN" sz="45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 sz="45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人都没有高低贵贱之分，老师眼中的你是独一无二的，只要坚持继续努力学习都有成才的机会。</a:t>
            </a:r>
            <a:endParaRPr lang="zh-CN" altLang="en-US" sz="45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7615" y="3299460"/>
            <a:ext cx="820991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alt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5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所以，毕业后的你要勇敢面对脚下的未走完的路，你们又处在同一“零起跑线”了，不要停下来。</a:t>
            </a:r>
            <a:endParaRPr lang="zh-CN" sz="4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5051" r="12795" b="8998"/>
          <a:stretch>
            <a:fillRect/>
          </a:stretch>
        </p:blipFill>
        <p:spPr>
          <a:xfrm>
            <a:off x="8413115" y="2814955"/>
            <a:ext cx="3661410" cy="386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305" y="1037590"/>
            <a:ext cx="7131050" cy="330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76848" y="1871820"/>
            <a:ext cx="5970905" cy="886804"/>
            <a:chOff x="8687418" y="2578709"/>
            <a:chExt cx="5970905" cy="88680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418" y="2691564"/>
              <a:ext cx="994002" cy="773949"/>
            </a:xfrm>
            <a:prstGeom prst="rect">
              <a:avLst/>
            </a:prstGeom>
          </p:spPr>
        </p:pic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8774663" y="2578709"/>
              <a:ext cx="819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01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2" name="文本框 14"/>
            <p:cNvSpPr/>
            <p:nvPr/>
          </p:nvSpPr>
          <p:spPr>
            <a:xfrm>
              <a:off x="9768823" y="2816834"/>
              <a:ext cx="488950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200" dirty="0">
                  <a:latin typeface="隶书" panose="02010509060101010101" pitchFamily="49" charset="-122"/>
                  <a:ea typeface="隶书" panose="02010509060101010101" pitchFamily="49" charset="-122"/>
                </a:rPr>
                <a:t>评价梳理，加工提升</a:t>
              </a:r>
              <a:endPara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36529" y="3199878"/>
            <a:ext cx="5911850" cy="886804"/>
            <a:chOff x="8687418" y="2578709"/>
            <a:chExt cx="5911850" cy="88680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418" y="2691564"/>
              <a:ext cx="994002" cy="773949"/>
            </a:xfrm>
            <a:prstGeom prst="rect">
              <a:avLst/>
            </a:prstGeom>
          </p:spPr>
        </p:pic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774663" y="2578709"/>
              <a:ext cx="819512" cy="76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02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21" name="文本框 14"/>
            <p:cNvSpPr/>
            <p:nvPr/>
          </p:nvSpPr>
          <p:spPr>
            <a:xfrm>
              <a:off x="9768823" y="2816834"/>
              <a:ext cx="483044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200" dirty="0">
                  <a:latin typeface="隶书" panose="02010509060101010101" pitchFamily="49" charset="-122"/>
                  <a:ea typeface="隶书" panose="02010509060101010101" pitchFamily="49" charset="-122"/>
                </a:rPr>
                <a:t>点评</a:t>
              </a:r>
              <a:endPara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64071" y="4456551"/>
            <a:ext cx="4153113" cy="886804"/>
            <a:chOff x="8687418" y="2578709"/>
            <a:chExt cx="4153113" cy="88680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418" y="2691564"/>
              <a:ext cx="994002" cy="773949"/>
            </a:xfrm>
            <a:prstGeom prst="rect">
              <a:avLst/>
            </a:prstGeom>
          </p:spPr>
        </p:pic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774663" y="2578709"/>
              <a:ext cx="819512" cy="76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03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25" name="文本框 14"/>
            <p:cNvSpPr/>
            <p:nvPr/>
          </p:nvSpPr>
          <p:spPr>
            <a:xfrm>
              <a:off x="9768664" y="2816928"/>
              <a:ext cx="3071867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200" dirty="0">
                  <a:latin typeface="隶书" panose="02010509060101010101" pitchFamily="49" charset="-122"/>
                  <a:ea typeface="隶书" panose="02010509060101010101" pitchFamily="49" charset="-122"/>
                </a:rPr>
                <a:t>总结</a:t>
              </a:r>
              <a:endPara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3717" y="1600695"/>
            <a:ext cx="2733987" cy="4783456"/>
            <a:chOff x="1336537" y="1590535"/>
            <a:chExt cx="2733987" cy="4783456"/>
          </a:xfrm>
        </p:grpSpPr>
        <p:grpSp>
          <p:nvGrpSpPr>
            <p:cNvPr id="7" name="组合 6"/>
            <p:cNvGrpSpPr/>
            <p:nvPr/>
          </p:nvGrpSpPr>
          <p:grpSpPr>
            <a:xfrm>
              <a:off x="2243630" y="1590535"/>
              <a:ext cx="1826894" cy="1436092"/>
              <a:chOff x="1716400" y="693309"/>
              <a:chExt cx="1826894" cy="1436092"/>
            </a:xfrm>
          </p:grpSpPr>
          <p:pic>
            <p:nvPicPr>
              <p:cNvPr id="4" name="PA_图片 18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911801" y="497908"/>
                <a:ext cx="1436092" cy="1826894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1942886" y="1037984"/>
                <a:ext cx="1373922" cy="904863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zh-CN" altLang="en-US" sz="4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目录</a:t>
                </a:r>
                <a:endParaRPr lang="zh-CN" altLang="en-US" sz="4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37" y="2891642"/>
              <a:ext cx="2689339" cy="34823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5051" r="12795" b="8998"/>
          <a:stretch>
            <a:fillRect/>
          </a:stretch>
        </p:blipFill>
        <p:spPr>
          <a:xfrm>
            <a:off x="6429829" y="812800"/>
            <a:ext cx="4717142" cy="4978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4719"/>
            <a:ext cx="5219700" cy="38420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651738" y="2300388"/>
            <a:ext cx="3668195" cy="283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mtClean="0">
                <a:latin typeface="汉仪倒歪体简" panose="02010509060101010101" charset="-122"/>
                <a:ea typeface="汉仪倒歪体简" panose="02010509060101010101" charset="-122"/>
              </a:rPr>
              <a:t>一</a:t>
            </a:r>
            <a:endParaRPr lang="zh-CN" altLang="en-US" sz="6600" b="1" smtClean="0">
              <a:latin typeface="汉仪倒歪体简" panose="02010509060101010101" charset="-122"/>
              <a:ea typeface="汉仪倒歪体简" panose="02010509060101010101" charset="-122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mtClean="0">
                <a:latin typeface="汉仪倒歪体简" panose="02010509060101010101" charset="-122"/>
                <a:ea typeface="汉仪倒歪体简" panose="02010509060101010101" charset="-122"/>
              </a:rPr>
              <a:t>评价梳理</a:t>
            </a:r>
            <a:endParaRPr lang="zh-CN" altLang="en-US" sz="6600" b="1" smtClean="0">
              <a:latin typeface="汉仪倒歪体简" panose="02010509060101010101" charset="-122"/>
              <a:ea typeface="汉仪倒歪体简" panose="02010509060101010101" charset="-122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mtClean="0">
                <a:latin typeface="汉仪倒歪体简" panose="02010509060101010101" charset="-122"/>
                <a:ea typeface="汉仪倒歪体简" panose="02010509060101010101" charset="-122"/>
              </a:rPr>
              <a:t>加工提升</a:t>
            </a:r>
            <a:endParaRPr lang="zh-CN" altLang="en-US" sz="6600" b="1" smtClean="0">
              <a:latin typeface="汉仪倒歪体简" panose="02010509060101010101" charset="-122"/>
              <a:ea typeface="汉仪倒歪体简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18260" y="420780"/>
            <a:ext cx="1811851" cy="6015990"/>
            <a:chOff x="10115320" y="798605"/>
            <a:chExt cx="1811851" cy="6015990"/>
          </a:xfrm>
        </p:grpSpPr>
        <p:sp>
          <p:nvSpPr>
            <p:cNvPr id="9" name="矩形 8"/>
            <p:cNvSpPr/>
            <p:nvPr/>
          </p:nvSpPr>
          <p:spPr>
            <a:xfrm>
              <a:off x="10115320" y="798605"/>
              <a:ext cx="1801495" cy="60159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PA_库_文本框 5"/>
            <p:cNvSpPr txBox="1"/>
            <p:nvPr>
              <p:custDataLst>
                <p:tags r:id="rId1"/>
              </p:custDataLst>
            </p:nvPr>
          </p:nvSpPr>
          <p:spPr>
            <a:xfrm>
              <a:off x="10244421" y="1109120"/>
              <a:ext cx="1682750" cy="54775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zh-CN" altLang="en-US" sz="5000">
                  <a:latin typeface="楷体" panose="02010609060101010101" charset="-122"/>
                  <a:ea typeface="楷体" panose="02010609060101010101" charset="-122"/>
                </a:rPr>
                <a:t>教师梳理总结</a:t>
              </a:r>
              <a:endParaRPr lang="zh-CN" altLang="en-US" sz="50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zh-CN" altLang="en-US" sz="5000">
                  <a:latin typeface="楷体" panose="02010609060101010101" charset="-122"/>
                  <a:ea typeface="楷体" panose="02010609060101010101" charset="-122"/>
                </a:rPr>
                <a:t>各组的活动成效</a:t>
              </a:r>
              <a:endParaRPr lang="zh-CN" altLang="en-US" sz="50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69" y="3011096"/>
            <a:ext cx="3575265" cy="3710181"/>
          </a:xfrm>
          <a:prstGeom prst="rect">
            <a:avLst/>
          </a:prstGeom>
        </p:spPr>
      </p:pic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2606675" y="536575"/>
            <a:ext cx="6979285" cy="60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12179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12179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12179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12179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buNone/>
            </a:pPr>
            <a:r>
              <a:rPr lang="en-US" altLang="zh-CN" sz="5500" b="1">
                <a:solidFill>
                  <a:srgbClr val="080808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</a:t>
            </a:r>
            <a:r>
              <a:rPr lang="zh-CN" altLang="en-US" sz="5500" b="1">
                <a:solidFill>
                  <a:srgbClr val="080808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从小组合作的策略、表现主题的角度、收集资料的渠道、加工资料的方法等方面总结。</a:t>
            </a:r>
            <a:endParaRPr lang="zh-CN" altLang="en-US" sz="5500" b="1">
              <a:solidFill>
                <a:srgbClr val="080808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4" y="1915069"/>
            <a:ext cx="4304291" cy="430429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958080" y="1557655"/>
            <a:ext cx="6676390" cy="4661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集体讨论如何完善本栏目的加工制作。</a:t>
            </a:r>
            <a:endParaRPr lang="zh-CN" altLang="en-US" sz="6600" b="1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8"/>
          <p:cNvGrpSpPr/>
          <p:nvPr/>
        </p:nvGrpSpPr>
        <p:grpSpPr>
          <a:xfrm>
            <a:off x="3052699" y="1824119"/>
            <a:ext cx="2052638" cy="3603427"/>
            <a:chOff x="2968625" y="2344738"/>
            <a:chExt cx="2052638" cy="3603625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544888" y="2344738"/>
              <a:ext cx="0" cy="36004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4283076" y="1606550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3706813" y="3421062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283076" y="5210175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393565" y="1530985"/>
            <a:ext cx="5850255" cy="615315"/>
            <a:chOff x="4413151" y="1737284"/>
            <a:chExt cx="2736304" cy="648966"/>
          </a:xfrm>
        </p:grpSpPr>
        <p:sp>
          <p:nvSpPr>
            <p:cNvPr id="19" name="圆角矩形 18"/>
            <p:cNvSpPr/>
            <p:nvPr/>
          </p:nvSpPr>
          <p:spPr>
            <a:xfrm>
              <a:off x="4413151" y="1773734"/>
              <a:ext cx="2736304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4773191" y="1737284"/>
              <a:ext cx="2088232" cy="6489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dist"/>
              <a:r>
                <a:rPr lang="en-US" altLang="zh-CN" sz="4000" b="1" dirty="0">
                  <a:latin typeface="楷体" panose="02010609060101010101" charset="-122"/>
                  <a:ea typeface="楷体" panose="02010609060101010101" charset="-122"/>
                </a:rPr>
                <a:t>编写目录</a:t>
              </a:r>
              <a:endParaRPr lang="en-US" altLang="zh-CN" sz="4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3565" y="2904808"/>
            <a:ext cx="5850255" cy="1439545"/>
            <a:chOff x="4413151" y="1242021"/>
            <a:chExt cx="2736304" cy="1518272"/>
          </a:xfrm>
        </p:grpSpPr>
        <p:sp>
          <p:nvSpPr>
            <p:cNvPr id="23" name="圆角矩形 22"/>
            <p:cNvSpPr/>
            <p:nvPr/>
          </p:nvSpPr>
          <p:spPr>
            <a:xfrm>
              <a:off x="4413151" y="1242021"/>
              <a:ext cx="2736304" cy="15182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4648081" y="1352526"/>
              <a:ext cx="2338318" cy="12979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4000" b="1" dirty="0">
                  <a:latin typeface="楷体" panose="02010609060101010101" charset="-122"/>
                  <a:ea typeface="楷体" panose="02010609060101010101" charset="-122"/>
                </a:rPr>
                <a:t>修改文本，文本排版，美工修饰</a:t>
              </a:r>
              <a:endParaRPr lang="en-US" altLang="zh-CN" sz="4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93565" y="5149215"/>
            <a:ext cx="5850255" cy="615315"/>
            <a:chOff x="4413151" y="1737284"/>
            <a:chExt cx="2736304" cy="648966"/>
          </a:xfrm>
        </p:grpSpPr>
        <p:sp>
          <p:nvSpPr>
            <p:cNvPr id="27" name="圆角矩形 26"/>
            <p:cNvSpPr/>
            <p:nvPr/>
          </p:nvSpPr>
          <p:spPr>
            <a:xfrm>
              <a:off x="4413151" y="1773734"/>
              <a:ext cx="2736304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4773191" y="1737284"/>
              <a:ext cx="2088232" cy="6489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dist"/>
              <a:r>
                <a:rPr lang="en-US" altLang="zh-CN" sz="4000" b="1" dirty="0">
                  <a:latin typeface="楷体" panose="02010609060101010101" charset="-122"/>
                  <a:ea typeface="楷体" panose="02010609060101010101" charset="-122"/>
                </a:rPr>
                <a:t>个性创意设计</a:t>
              </a:r>
              <a:endParaRPr lang="en-US" altLang="zh-CN" sz="4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" y="1941830"/>
            <a:ext cx="3117850" cy="336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5051" r="12795" b="8998"/>
          <a:stretch>
            <a:fillRect/>
          </a:stretch>
        </p:blipFill>
        <p:spPr>
          <a:xfrm>
            <a:off x="6429829" y="812800"/>
            <a:ext cx="4717142" cy="4978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4719"/>
            <a:ext cx="5219700" cy="38420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652373" y="2410878"/>
            <a:ext cx="3668195" cy="25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atin typeface="汉仪倒歪体简" panose="02010509060101010101" charset="-122"/>
                <a:ea typeface="汉仪倒歪体简" panose="02010509060101010101" charset="-122"/>
                <a:cs typeface="汉仪倒歪体简" panose="02010509060101010101" charset="-122"/>
              </a:rPr>
              <a:t>二</a:t>
            </a:r>
            <a:endParaRPr lang="zh-CN" altLang="en-US" sz="6600" b="1" dirty="0">
              <a:latin typeface="汉仪倒歪体简" panose="02010509060101010101" charset="-122"/>
              <a:ea typeface="汉仪倒歪体简" panose="02010509060101010101" charset="-122"/>
              <a:cs typeface="汉仪倒歪体简" panose="02010509060101010101" charset="-122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atin typeface="汉仪倒歪体简" panose="02010509060101010101" charset="-122"/>
                <a:ea typeface="汉仪倒歪体简" panose="02010509060101010101" charset="-122"/>
                <a:cs typeface="汉仪倒歪体简" panose="02010509060101010101" charset="-122"/>
              </a:rPr>
              <a:t>点 评</a:t>
            </a:r>
            <a:endParaRPr lang="zh-CN" altLang="en-US" sz="6600" b="1" dirty="0">
              <a:latin typeface="汉仪倒歪体简" panose="02010509060101010101" charset="-122"/>
              <a:ea typeface="汉仪倒歪体简" panose="02010509060101010101" charset="-122"/>
              <a:cs typeface="汉仪倒歪体简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56895"/>
            <a:ext cx="836295" cy="12858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4675" y="1842770"/>
            <a:ext cx="11042650" cy="4831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40000"/>
              </a:lnSpc>
            </a:pPr>
            <a:r>
              <a:rPr lang="en-US" altLang="zh-CN" sz="5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看到同学们今天的精彩呈现，我感受到了你们浓浓的感恩之情。六年来教过你们的所有老师一定倍感欣慰、幸福！</a:t>
            </a:r>
            <a:endParaRPr lang="zh-CN" altLang="en-US" sz="5500" b="1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4775" y="739140"/>
            <a:ext cx="2532380" cy="922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  评</a:t>
            </a:r>
            <a:endParaRPr lang="zh-CN" altLang="en-US" sz="4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56895"/>
            <a:ext cx="836295" cy="12858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4675" y="1842770"/>
            <a:ext cx="11042650" cy="49390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40000"/>
              </a:lnSpc>
            </a:pPr>
            <a:r>
              <a:rPr lang="en-US" altLang="zh-CN" sz="4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但是，今天更让老师欣喜的是，你们能够自主合作探究性地开展实践活动，使自己的语文能力和其他综合能力都得到提高！老师相信在下个板块的活动中，你们一定会完成得更加出色！</a:t>
            </a:r>
            <a:endParaRPr lang="zh-CN" altLang="en-US" sz="4500" b="1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4775" y="739140"/>
            <a:ext cx="2532380" cy="922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  评</a:t>
            </a:r>
            <a:endParaRPr lang="zh-CN" altLang="en-US" sz="4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WPS 演示</Application>
  <PresentationFormat>自定义</PresentationFormat>
  <Paragraphs>56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汉仪小麦体简</vt:lpstr>
      <vt:lpstr>隶书</vt:lpstr>
      <vt:lpstr>汉仪倒歪体简</vt:lpstr>
      <vt:lpstr>楷体</vt:lpstr>
      <vt:lpstr>等线</vt:lpstr>
      <vt:lpstr>方正书宋_GBK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2020-01-23T09:57:00Z</dcterms:created>
  <dcterms:modified xsi:type="dcterms:W3CDTF">2020-04-21T10:43:24Z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