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64" r:id="rId5"/>
    <p:sldId id="259" r:id="rId6"/>
    <p:sldId id="273" r:id="rId7"/>
    <p:sldId id="266" r:id="rId8"/>
    <p:sldId id="290" r:id="rId9"/>
    <p:sldId id="291" r:id="rId10"/>
    <p:sldId id="292" r:id="rId11"/>
    <p:sldId id="293" r:id="rId12"/>
    <p:sldId id="294" r:id="rId13"/>
    <p:sldId id="295" r:id="rId14"/>
    <p:sldId id="296" r:id="rId15"/>
    <p:sldId id="297" r:id="rId16"/>
    <p:sldId id="267" r:id="rId17"/>
    <p:sldId id="298" r:id="rId18"/>
    <p:sldId id="299" r:id="rId19"/>
    <p:sldId id="300" r:id="rId20"/>
    <p:sldId id="301" r:id="rId21"/>
    <p:sldId id="302" r:id="rId22"/>
    <p:sldId id="303" r:id="rId23"/>
    <p:sldId id="262"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6" d="100"/>
          <a:sy n="86" d="100"/>
        </p:scale>
        <p:origin x="60" y="19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69EC7D5-FF55-4432-B90C-88606D8D1B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D01F-0AA0-42E3-BF35-CD4703FADA3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EC7D5-FF55-4432-B90C-88606D8D1BE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6D01F-0AA0-42E3-BF35-CD4703FADA3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021080" y="645795"/>
            <a:ext cx="10149840" cy="5566410"/>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print">
            <a:extLst>
              <a:ext uri="{28A0092B-C50C-407E-A947-70E740481C1C}">
                <a14:useLocalDpi xmlns:a14="http://schemas.microsoft.com/office/drawing/2010/main" val="0"/>
              </a:ext>
            </a:extLst>
          </a:blip>
          <a:srcRect b="20205"/>
          <a:stretch>
            <a:fillRect/>
          </a:stretch>
        </p:blipFill>
        <p:spPr>
          <a:xfrm>
            <a:off x="133350" y="66040"/>
            <a:ext cx="2257425" cy="1851025"/>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b="19045"/>
          <a:stretch>
            <a:fillRect/>
          </a:stretch>
        </p:blipFill>
        <p:spPr>
          <a:xfrm>
            <a:off x="10264140" y="4751705"/>
            <a:ext cx="1864995" cy="1937385"/>
          </a:xfrm>
          <a:prstGeom prst="rect">
            <a:avLst/>
          </a:prstGeom>
        </p:spPr>
      </p:pic>
      <p:pic>
        <p:nvPicPr>
          <p:cNvPr id="7" name="图片 6"/>
          <p:cNvPicPr>
            <a:picLocks noChangeAspect="1"/>
          </p:cNvPicPr>
          <p:nvPr/>
        </p:nvPicPr>
        <p:blipFill rotWithShape="1">
          <a:blip r:embed="rId3" cstate="print">
            <a:extLst>
              <a:ext uri="{28A0092B-C50C-407E-A947-70E740481C1C}">
                <a14:useLocalDpi xmlns:a14="http://schemas.microsoft.com/office/drawing/2010/main" val="0"/>
              </a:ext>
            </a:extLst>
          </a:blip>
          <a:srcRect b="20088"/>
          <a:stretch>
            <a:fillRect/>
          </a:stretch>
        </p:blipFill>
        <p:spPr>
          <a:xfrm>
            <a:off x="119380" y="4592955"/>
            <a:ext cx="2286000" cy="2254885"/>
          </a:xfrm>
          <a:prstGeom prst="rect">
            <a:avLst/>
          </a:prstGeom>
        </p:spPr>
      </p:pic>
      <p:sp>
        <p:nvSpPr>
          <p:cNvPr id="12" name="椭圆 11"/>
          <p:cNvSpPr/>
          <p:nvPr/>
        </p:nvSpPr>
        <p:spPr>
          <a:xfrm>
            <a:off x="3774096" y="795256"/>
            <a:ext cx="5267487" cy="5267487"/>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3" name="图片 12"/>
          <p:cNvPicPr>
            <a:picLocks noChangeAspect="1"/>
          </p:cNvPicPr>
          <p:nvPr/>
        </p:nvPicPr>
        <p:blipFill>
          <a:blip r:embed="rId4" cstate="print">
            <a:clrChange>
              <a:clrFrom>
                <a:srgbClr val="FFFFFF">
                  <a:alpha val="100000"/>
                </a:srgbClr>
              </a:clrFrom>
              <a:clrTo>
                <a:srgbClr val="FFFFFF">
                  <a:alpha val="100000"/>
                  <a:alpha val="0"/>
                </a:srgbClr>
              </a:clrTo>
            </a:clrChange>
          </a:blip>
          <a:stretch>
            <a:fillRect/>
          </a:stretch>
        </p:blipFill>
        <p:spPr>
          <a:xfrm>
            <a:off x="3028950" y="1592580"/>
            <a:ext cx="6756400" cy="3159125"/>
          </a:xfrm>
          <a:prstGeom prst="rect">
            <a:avLst/>
          </a:prstGeom>
        </p:spPr>
      </p:pic>
      <p:sp>
        <p:nvSpPr>
          <p:cNvPr id="14" name="文本框 29"/>
          <p:cNvSpPr txBox="1">
            <a:spLocks noChangeArrowheads="1"/>
          </p:cNvSpPr>
          <p:nvPr/>
        </p:nvSpPr>
        <p:spPr bwMode="auto">
          <a:xfrm>
            <a:off x="4605655" y="5138420"/>
            <a:ext cx="3604260" cy="451485"/>
          </a:xfrm>
          <a:prstGeom prst="rect">
            <a:avLst/>
          </a:prstGeom>
          <a:noFill/>
          <a:ln w="9525">
            <a:noFill/>
            <a:miter lim="800000"/>
          </a:ln>
        </p:spPr>
        <p:txBody>
          <a:bodyPr wrap="square" lIns="68579" tIns="34289" rIns="68579" bIns="34289">
            <a:spAutoFit/>
          </a:bodyPr>
          <a:lstStyle/>
          <a:p>
            <a:pPr algn="ctr" fontAlgn="base">
              <a:spcBef>
                <a:spcPct val="0"/>
              </a:spcBef>
              <a:spcAft>
                <a:spcPct val="0"/>
              </a:spcAft>
              <a:buFont typeface="Arial" panose="020B0604020202020204" pitchFamily="34" charset="0"/>
              <a:buNone/>
            </a:pPr>
            <a:r>
              <a:rPr lang="zh-CN" altLang="en-US" sz="25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语文</a:t>
            </a:r>
            <a:r>
              <a:rPr lang="en-US" altLang="zh-CN" sz="25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5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人教版</a:t>
            </a:r>
            <a:r>
              <a:rPr lang="en-US" altLang="zh-CN" sz="25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5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六年级下</a:t>
            </a:r>
            <a:endParaRPr lang="zh-CN" altLang="en-US" sz="25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16" name="组合 15"/>
          <p:cNvGrpSpPr/>
          <p:nvPr/>
        </p:nvGrpSpPr>
        <p:grpSpPr>
          <a:xfrm>
            <a:off x="9575165" y="4072255"/>
            <a:ext cx="1908175" cy="679450"/>
            <a:chOff x="11402" y="5744"/>
            <a:chExt cx="3005" cy="1070"/>
          </a:xfrm>
        </p:grpSpPr>
        <p:sp>
          <p:nvSpPr>
            <p:cNvPr id="20" name="文本框 29"/>
            <p:cNvSpPr txBox="1">
              <a:spLocks noChangeArrowheads="1"/>
            </p:cNvSpPr>
            <p:nvPr/>
          </p:nvSpPr>
          <p:spPr bwMode="auto">
            <a:xfrm>
              <a:off x="11700" y="5924"/>
              <a:ext cx="2410" cy="711"/>
            </a:xfrm>
            <a:prstGeom prst="rect">
              <a:avLst/>
            </a:prstGeom>
            <a:noFill/>
            <a:ln w="9525">
              <a:noFill/>
              <a:miter lim="800000"/>
            </a:ln>
          </p:spPr>
          <p:txBody>
            <a:bodyPr wrap="square" lIns="68579" tIns="34289" rIns="68579" bIns="34289">
              <a:spAutoFit/>
            </a:bodyPr>
            <a:lstStyle/>
            <a:p>
              <a:pPr algn="ctr" fontAlgn="base">
                <a:spcBef>
                  <a:spcPct val="0"/>
                </a:spcBef>
                <a:spcAft>
                  <a:spcPct val="0"/>
                </a:spcAft>
                <a:buFont typeface="Arial" panose="020B0604020202020204" pitchFamily="34" charset="0"/>
                <a:buNone/>
              </a:pPr>
              <a:r>
                <a:rPr lang="zh-CN" altLang="en-US" sz="2500" b="1" dirty="0" smtClean="0">
                  <a:solidFill>
                    <a:srgbClr val="FF0000"/>
                  </a:solidFill>
                  <a:latin typeface="微软雅黑" panose="020B0503020204020204" pitchFamily="34" charset="-122"/>
                  <a:ea typeface="微软雅黑" panose="020B0503020204020204" pitchFamily="34" charset="-122"/>
                </a:rPr>
                <a:t>第二课时</a:t>
              </a:r>
              <a:endParaRPr lang="zh-CN" altLang="en-US" sz="2500" b="1" dirty="0" smtClean="0">
                <a:solidFill>
                  <a:srgbClr val="FF0000"/>
                </a:solidFill>
                <a:latin typeface="微软雅黑" panose="020B0503020204020204" pitchFamily="34" charset="-122"/>
                <a:ea typeface="微软雅黑" panose="020B0503020204020204" pitchFamily="34" charset="-122"/>
              </a:endParaRPr>
            </a:p>
          </p:txBody>
        </p:sp>
        <p:sp>
          <p:nvSpPr>
            <p:cNvPr id="29" name="矩形: 圆角 28"/>
            <p:cNvSpPr/>
            <p:nvPr/>
          </p:nvSpPr>
          <p:spPr>
            <a:xfrm>
              <a:off x="11402" y="5744"/>
              <a:ext cx="3005" cy="1070"/>
            </a:xfrm>
            <a:prstGeom prst="roundRect">
              <a:avLst>
                <a:gd name="adj" fmla="val 39404"/>
              </a:avLst>
            </a:prstGeom>
            <a:noFill/>
            <a:ln>
              <a:solidFill>
                <a:srgbClr val="7F8D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1</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567305" y="586105"/>
            <a:ext cx="7338695" cy="1457960"/>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④    以"一位老师给一名同学的评语”为例，引导如何精选。</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70585" y="2314575"/>
            <a:ext cx="10732135" cy="3969385"/>
          </a:xfrm>
          <a:prstGeom prst="rect">
            <a:avLst/>
          </a:prstGeom>
          <a:noFill/>
          <a:ln w="9525">
            <a:noFill/>
          </a:ln>
        </p:spPr>
        <p:txBody>
          <a:bodyPr wrap="square">
            <a:spAutoFit/>
          </a:bodyPr>
          <a:lstStyle/>
          <a:p>
            <a:pPr indent="0">
              <a:lnSpc>
                <a:spcPct val="140000"/>
              </a:lnSpc>
            </a:pPr>
            <a:r>
              <a:rPr lang="en-US" sz="6000">
                <a:solidFill>
                  <a:srgbClr val="000000"/>
                </a:solidFill>
                <a:latin typeface="楷体" panose="02010609060101010101" charset="-122"/>
                <a:ea typeface="楷体" panose="02010609060101010101" charset="-122"/>
                <a:cs typeface="楷体" panose="02010609060101010101" charset="-122"/>
              </a:rPr>
              <a:t>    </a:t>
            </a:r>
            <a:r>
              <a:rPr sz="6000">
                <a:solidFill>
                  <a:srgbClr val="000000"/>
                </a:solidFill>
                <a:latin typeface="楷体" panose="02010609060101010101" charset="-122"/>
                <a:ea typeface="楷体" panose="02010609060101010101" charset="-122"/>
                <a:cs typeface="楷体" panose="02010609060101010101" charset="-122"/>
              </a:rPr>
              <a:t>从学习、生活、赞扬、鼓励等不同角度，各选一则有代表性的评语。</a:t>
            </a:r>
            <a:endParaRPr sz="600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1</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5202555" y="982980"/>
            <a:ext cx="2067560" cy="76898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⑤  小结</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70585" y="2314575"/>
            <a:ext cx="10732135" cy="3969385"/>
          </a:xfrm>
          <a:prstGeom prst="rect">
            <a:avLst/>
          </a:prstGeom>
          <a:noFill/>
          <a:ln w="9525">
            <a:noFill/>
          </a:ln>
        </p:spPr>
        <p:txBody>
          <a:bodyPr wrap="square">
            <a:spAutoFit/>
          </a:bodyPr>
          <a:lstStyle/>
          <a:p>
            <a:pPr indent="0">
              <a:lnSpc>
                <a:spcPct val="140000"/>
              </a:lnSpc>
            </a:pPr>
            <a:r>
              <a:rPr lang="en-US" sz="4500">
                <a:solidFill>
                  <a:srgbClr val="000000"/>
                </a:solidFill>
                <a:latin typeface="楷体" panose="02010609060101010101" charset="-122"/>
                <a:ea typeface="楷体" panose="02010609060101010101" charset="-122"/>
                <a:cs typeface="楷体" panose="02010609060101010101" charset="-122"/>
              </a:rPr>
              <a:t>    </a:t>
            </a:r>
            <a:r>
              <a:rPr sz="4500">
                <a:solidFill>
                  <a:srgbClr val="000000"/>
                </a:solidFill>
                <a:latin typeface="楷体" panose="02010609060101010101" charset="-122"/>
                <a:ea typeface="楷体" panose="02010609060101010101" charset="-122"/>
                <a:cs typeface="楷体" panose="02010609060101010101" charset="-122"/>
              </a:rPr>
              <a:t>我们在对评语做进一步的整理筛选的过程中，再一次深深地感受到了成长的道路上老师的关心，鼓励，或表扬，或批评，这都是老师们心血的浇灌呀！</a:t>
            </a:r>
            <a:endParaRPr sz="450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2</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①  照片触情，勾起回忆</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11530" y="2082165"/>
            <a:ext cx="11013440" cy="4661535"/>
          </a:xfrm>
          <a:prstGeom prst="rect">
            <a:avLst/>
          </a:prstGeom>
          <a:noFill/>
          <a:ln w="9525">
            <a:noFill/>
          </a:ln>
        </p:spPr>
        <p:txBody>
          <a:bodyPr wrap="square">
            <a:spAutoFit/>
          </a:bodyPr>
          <a:lstStyle/>
          <a:p>
            <a:pPr indent="0">
              <a:lnSpc>
                <a:spcPct val="110000"/>
              </a:lnSpc>
            </a:pPr>
            <a:r>
              <a:rPr lang="en-US" altLang="zh-CN" sz="4500" b="0">
                <a:solidFill>
                  <a:srgbClr val="000000"/>
                </a:solidFill>
                <a:latin typeface="楷体" panose="02010609060101010101" charset="-122"/>
                <a:ea typeface="楷体" panose="02010609060101010101" charset="-122"/>
                <a:cs typeface="楷体" panose="02010609060101010101" charset="-122"/>
              </a:rPr>
              <a:t>    </a:t>
            </a:r>
            <a:r>
              <a:rPr sz="4500" b="0">
                <a:solidFill>
                  <a:srgbClr val="000000"/>
                </a:solidFill>
                <a:latin typeface="楷体" panose="02010609060101010101" charset="-122"/>
                <a:ea typeface="楷体" panose="02010609060101010101" charset="-122"/>
                <a:cs typeface="楷体" panose="02010609060101010101" charset="-122"/>
              </a:rPr>
              <a:t>小组成员一边展示照片，一边分工简要解说</a:t>
            </a:r>
            <a:r>
              <a:rPr lang="zh-CN" sz="4500" b="0">
                <a:solidFill>
                  <a:srgbClr val="000000"/>
                </a:solidFill>
                <a:latin typeface="楷体" panose="02010609060101010101" charset="-122"/>
                <a:ea typeface="楷体" panose="02010609060101010101" charset="-122"/>
                <a:cs typeface="楷体" panose="02010609060101010101" charset="-122"/>
              </a:rPr>
              <a:t>。</a:t>
            </a:r>
            <a:endParaRPr lang="zh-CN" sz="4500" b="0">
              <a:solidFill>
                <a:srgbClr val="000000"/>
              </a:solidFill>
              <a:latin typeface="楷体" panose="02010609060101010101" charset="-122"/>
              <a:ea typeface="楷体" panose="02010609060101010101" charset="-122"/>
              <a:cs typeface="楷体" panose="02010609060101010101" charset="-122"/>
            </a:endParaRPr>
          </a:p>
          <a:p>
            <a:pPr indent="0">
              <a:lnSpc>
                <a:spcPct val="110000"/>
              </a:lnSpc>
            </a:pPr>
            <a:r>
              <a:rPr lang="zh-CN" sz="4500" b="0">
                <a:solidFill>
                  <a:srgbClr val="000000"/>
                </a:solidFill>
                <a:latin typeface="楷体" panose="02010609060101010101" charset="-122"/>
                <a:ea typeface="楷体" panose="02010609060101010101" charset="-122"/>
                <a:cs typeface="楷体" panose="02010609060101010101" charset="-122"/>
              </a:rPr>
              <a:t>    和老师一起度过了六年的时光，如今即将分别，我们想用照片来留住和老师在一起的美好瞬间，让我们一起进行一次回忆之旅吧！</a:t>
            </a:r>
            <a:endParaRPr lang="zh-CN" sz="45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0">
                                            <p:txEl>
                                              <p:pRg st="1" end="1"/>
                                            </p:txEl>
                                          </p:spTgt>
                                        </p:tgtEl>
                                        <p:attrNameLst>
                                          <p:attrName>style.visibility</p:attrName>
                                        </p:attrNameLst>
                                      </p:cBhvr>
                                      <p:to>
                                        <p:strVal val="visible"/>
                                      </p:to>
                                    </p:set>
                                    <p:animEffect transition="in" filter="wipe(down)">
                                      <p:cBhvr>
                                        <p:cTn id="7"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2</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②  生生互动，创意命名</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81380" y="2017395"/>
            <a:ext cx="11013440" cy="4592320"/>
          </a:xfrm>
          <a:prstGeom prst="rect">
            <a:avLst/>
          </a:prstGeom>
          <a:noFill/>
          <a:ln w="9525">
            <a:noFill/>
          </a:ln>
        </p:spPr>
        <p:txBody>
          <a:bodyPr wrap="square">
            <a:spAutoFit/>
          </a:bodyPr>
          <a:lstStyle/>
          <a:p>
            <a:pPr indent="0">
              <a:lnSpc>
                <a:spcPct val="130000"/>
              </a:lnSpc>
            </a:pPr>
            <a:r>
              <a:rPr lang="en-US" altLang="zh-CN" sz="4500" b="0">
                <a:solidFill>
                  <a:srgbClr val="000000"/>
                </a:solidFill>
                <a:latin typeface="楷体" panose="02010609060101010101" charset="-122"/>
                <a:ea typeface="楷体" panose="02010609060101010101" charset="-122"/>
                <a:cs typeface="楷体" panose="02010609060101010101" charset="-122"/>
              </a:rPr>
              <a:t>   </a:t>
            </a:r>
            <a:r>
              <a:rPr lang="en-US" altLang="zh-CN" sz="4500" b="1">
                <a:solidFill>
                  <a:srgbClr val="000000"/>
                </a:solidFill>
                <a:latin typeface="楷体" panose="02010609060101010101" charset="-122"/>
                <a:ea typeface="楷体" panose="02010609060101010101" charset="-122"/>
                <a:cs typeface="楷体" panose="02010609060101010101" charset="-122"/>
              </a:rPr>
              <a:t> </a:t>
            </a:r>
            <a:r>
              <a:rPr sz="4500" b="1">
                <a:solidFill>
                  <a:srgbClr val="000000"/>
                </a:solidFill>
                <a:latin typeface="楷体" panose="02010609060101010101" charset="-122"/>
                <a:ea typeface="楷体" panose="02010609060101010101" charset="-122"/>
                <a:cs typeface="楷体" panose="02010609060101010101" charset="-122"/>
              </a:rPr>
              <a:t>A 小组摆困难，寻求帮助。</a:t>
            </a:r>
            <a:endParaRPr sz="4500" b="0">
              <a:solidFill>
                <a:srgbClr val="000000"/>
              </a:solidFill>
              <a:latin typeface="楷体" panose="02010609060101010101" charset="-122"/>
              <a:ea typeface="楷体" panose="02010609060101010101" charset="-122"/>
              <a:cs typeface="楷体" panose="02010609060101010101" charset="-122"/>
            </a:endParaRPr>
          </a:p>
          <a:p>
            <a:pPr indent="0">
              <a:lnSpc>
                <a:spcPct val="130000"/>
              </a:lnSpc>
            </a:pPr>
            <a:r>
              <a:rPr sz="4500" b="0">
                <a:solidFill>
                  <a:srgbClr val="000000"/>
                </a:solidFill>
                <a:latin typeface="楷体" panose="02010609060101010101" charset="-122"/>
                <a:ea typeface="楷体" panose="02010609060101010101" charset="-122"/>
                <a:cs typeface="楷体" panose="02010609060101010101" charset="-122"/>
              </a:rPr>
              <a:t>    这些照片让我们想起了很多往事，我们想把照片放到纪念册里，于是给照片加了小标题。但是对这张照片，我们想不出特别合适的标题，能帮帮我们吗？</a:t>
            </a:r>
            <a:endParaRPr sz="45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000" fill="hold">
                                          <p:stCondLst>
                                            <p:cond delay="0"/>
                                          </p:stCondLst>
                                        </p:cTn>
                                        <p:tgtEl>
                                          <p:spTgt spid="100">
                                            <p:txEl>
                                              <p:pRg st="0" end="0"/>
                                            </p:txEl>
                                          </p:spTgt>
                                        </p:tgtEl>
                                        <p:attrNameLst>
                                          <p:attrName>style.visibility</p:attrName>
                                        </p:attrNameLst>
                                      </p:cBhvr>
                                      <p:to>
                                        <p:strVal val="visible"/>
                                      </p:to>
                                    </p:set>
                                    <p:animEffect transition="in" filter="fade">
                                      <p:cBhvr>
                                        <p:cTn id="7" dur="1000"/>
                                        <p:tgtEl>
                                          <p:spTgt spid="100">
                                            <p:txEl>
                                              <p:pRg st="0" end="0"/>
                                            </p:txEl>
                                          </p:spTgt>
                                        </p:tgtEl>
                                      </p:cBhvr>
                                    </p:animEffect>
                                    <p:anim calcmode="lin" valueType="num">
                                      <p:cBhvr>
                                        <p:cTn id="8" dur="1000" fill="hold"/>
                                        <p:tgtEl>
                                          <p:spTgt spid="100">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100">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10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0">
                                            <p:txEl>
                                              <p:pRg st="1" end="1"/>
                                            </p:txEl>
                                          </p:spTgt>
                                        </p:tgtEl>
                                        <p:attrNameLst>
                                          <p:attrName>style.visibility</p:attrName>
                                        </p:attrNameLst>
                                      </p:cBhvr>
                                      <p:to>
                                        <p:strVal val="visible"/>
                                      </p:to>
                                    </p:set>
                                    <p:animEffect transition="in" filter="blinds(horizontal)">
                                      <p:cBhvr>
                                        <p:cTn id="15"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2</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②  生生互动，创意命名</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81380" y="2017395"/>
            <a:ext cx="11013440" cy="4592320"/>
          </a:xfrm>
          <a:prstGeom prst="rect">
            <a:avLst/>
          </a:prstGeom>
          <a:noFill/>
          <a:ln w="9525">
            <a:noFill/>
          </a:ln>
        </p:spPr>
        <p:txBody>
          <a:bodyPr wrap="square">
            <a:spAutoFit/>
          </a:bodyPr>
          <a:lstStyle/>
          <a:p>
            <a:pPr indent="0">
              <a:lnSpc>
                <a:spcPct val="130000"/>
              </a:lnSpc>
            </a:pPr>
            <a:r>
              <a:rPr lang="en-US" altLang="zh-CN" sz="4500" b="0">
                <a:solidFill>
                  <a:srgbClr val="000000"/>
                </a:solidFill>
                <a:latin typeface="楷体" panose="02010609060101010101" charset="-122"/>
                <a:ea typeface="楷体" panose="02010609060101010101" charset="-122"/>
                <a:cs typeface="楷体" panose="02010609060101010101" charset="-122"/>
              </a:rPr>
              <a:t>   </a:t>
            </a:r>
            <a:r>
              <a:rPr lang="en-US" altLang="zh-CN" sz="4500" b="1">
                <a:solidFill>
                  <a:srgbClr val="000000"/>
                </a:solidFill>
                <a:latin typeface="楷体" panose="02010609060101010101" charset="-122"/>
                <a:ea typeface="楷体" panose="02010609060101010101" charset="-122"/>
                <a:cs typeface="楷体" panose="02010609060101010101" charset="-122"/>
              </a:rPr>
              <a:t> </a:t>
            </a:r>
            <a:r>
              <a:rPr sz="4500" b="1">
                <a:solidFill>
                  <a:srgbClr val="000000"/>
                </a:solidFill>
                <a:latin typeface="楷体" panose="02010609060101010101" charset="-122"/>
                <a:ea typeface="楷体" panose="02010609060101010101" charset="-122"/>
                <a:cs typeface="楷体" panose="02010609060101010101" charset="-122"/>
              </a:rPr>
              <a:t>A 小组摆困难，寻求帮助。</a:t>
            </a:r>
            <a:endParaRPr sz="4500" b="0">
              <a:solidFill>
                <a:srgbClr val="000000"/>
              </a:solidFill>
              <a:latin typeface="楷体" panose="02010609060101010101" charset="-122"/>
              <a:ea typeface="楷体" panose="02010609060101010101" charset="-122"/>
              <a:cs typeface="楷体" panose="02010609060101010101" charset="-122"/>
            </a:endParaRPr>
          </a:p>
          <a:p>
            <a:pPr indent="0">
              <a:lnSpc>
                <a:spcPct val="130000"/>
              </a:lnSpc>
            </a:pPr>
            <a:r>
              <a:rPr sz="4500" b="0">
                <a:solidFill>
                  <a:srgbClr val="000000"/>
                </a:solidFill>
                <a:latin typeface="楷体" panose="02010609060101010101" charset="-122"/>
                <a:ea typeface="楷体" panose="02010609060101010101" charset="-122"/>
                <a:cs typeface="楷体" panose="02010609060101010101" charset="-122"/>
              </a:rPr>
              <a:t>    这些照片让我们想起了很多往事，我们想把照片放到纪念册里，于是给照片加了小标题。但是对这张照片，我们想不出特别合适的标题，能帮帮我们吗？</a:t>
            </a:r>
            <a:endParaRPr sz="45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000" fill="hold">
                                          <p:stCondLst>
                                            <p:cond delay="0"/>
                                          </p:stCondLst>
                                        </p:cTn>
                                        <p:tgtEl>
                                          <p:spTgt spid="100">
                                            <p:txEl>
                                              <p:pRg st="0" end="0"/>
                                            </p:txEl>
                                          </p:spTgt>
                                        </p:tgtEl>
                                        <p:attrNameLst>
                                          <p:attrName>style.visibility</p:attrName>
                                        </p:attrNameLst>
                                      </p:cBhvr>
                                      <p:to>
                                        <p:strVal val="visible"/>
                                      </p:to>
                                    </p:set>
                                    <p:animEffect transition="in" filter="fade">
                                      <p:cBhvr>
                                        <p:cTn id="7" dur="1000"/>
                                        <p:tgtEl>
                                          <p:spTgt spid="100">
                                            <p:txEl>
                                              <p:pRg st="0" end="0"/>
                                            </p:txEl>
                                          </p:spTgt>
                                        </p:tgtEl>
                                      </p:cBhvr>
                                    </p:animEffect>
                                    <p:anim calcmode="lin" valueType="num">
                                      <p:cBhvr>
                                        <p:cTn id="8" dur="1000" fill="hold"/>
                                        <p:tgtEl>
                                          <p:spTgt spid="100">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100">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10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0">
                                            <p:txEl>
                                              <p:pRg st="1" end="1"/>
                                            </p:txEl>
                                          </p:spTgt>
                                        </p:tgtEl>
                                        <p:attrNameLst>
                                          <p:attrName>style.visibility</p:attrName>
                                        </p:attrNameLst>
                                      </p:cBhvr>
                                      <p:to>
                                        <p:strVal val="visible"/>
                                      </p:to>
                                    </p:set>
                                    <p:animEffect transition="in" filter="blinds(horizontal)">
                                      <p:cBhvr>
                                        <p:cTn id="15"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是否简练，是否符合照片内容，是否令人感受到成长的足迹里老师的付出</a:t>
            </a:r>
            <a:endParaRPr lang="zh-CN" altLang="en-US"/>
          </a:p>
        </p:txBody>
      </p:sp>
      <p:grpSp>
        <p:nvGrpSpPr>
          <p:cNvPr id="5" name="组合 4"/>
          <p:cNvGrpSpPr/>
          <p:nvPr/>
        </p:nvGrpSpPr>
        <p:grpSpPr>
          <a:xfrm>
            <a:off x="629147" y="328408"/>
            <a:ext cx="4057676" cy="6026759"/>
            <a:chOff x="991" y="5065"/>
            <a:chExt cx="3328" cy="4942"/>
          </a:xfrm>
        </p:grpSpPr>
        <p:sp>
          <p:nvSpPr>
            <p:cNvPr id="10" name="Freeform 123"/>
            <p:cNvSpPr/>
            <p:nvPr/>
          </p:nvSpPr>
          <p:spPr bwMode="auto">
            <a:xfrm>
              <a:off x="1858" y="9400"/>
              <a:ext cx="1593" cy="208"/>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rgbClr val="FFFFFF">
                <a:lumMod val="75000"/>
              </a:srgbClr>
            </a:solidFill>
            <a:ln w="9525">
              <a:noFill/>
              <a:round/>
            </a:ln>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24"/>
            <p:cNvSpPr/>
            <p:nvPr/>
          </p:nvSpPr>
          <p:spPr bwMode="auto">
            <a:xfrm>
              <a:off x="1858" y="9115"/>
              <a:ext cx="1593" cy="208"/>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rgbClr val="FFFFFF">
                <a:lumMod val="75000"/>
              </a:srgbClr>
            </a:solidFill>
            <a:ln w="9525">
              <a:noFill/>
              <a:round/>
            </a:ln>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25"/>
            <p:cNvSpPr/>
            <p:nvPr/>
          </p:nvSpPr>
          <p:spPr bwMode="auto">
            <a:xfrm>
              <a:off x="1993" y="9693"/>
              <a:ext cx="1263" cy="315"/>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solidFill>
              <a:srgbClr val="FFFFFF">
                <a:lumMod val="75000"/>
              </a:srgbClr>
            </a:solidFill>
            <a:ln w="9525">
              <a:noFill/>
              <a:round/>
            </a:ln>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237"/>
            <p:cNvSpPr>
              <a:spLocks noEditPoints="1"/>
            </p:cNvSpPr>
            <p:nvPr/>
          </p:nvSpPr>
          <p:spPr bwMode="auto">
            <a:xfrm>
              <a:off x="991" y="5065"/>
              <a:ext cx="3328" cy="3925"/>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solidFill>
              <a:srgbClr val="FFFFFF">
                <a:lumMod val="75000"/>
              </a:srgbClr>
            </a:solidFill>
            <a:ln w="9525">
              <a:noFill/>
              <a:round/>
            </a:ln>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73"/>
            <p:cNvSpPr/>
            <p:nvPr/>
          </p:nvSpPr>
          <p:spPr>
            <a:xfrm>
              <a:off x="1881" y="5463"/>
              <a:ext cx="1488" cy="3129"/>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评</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议</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要</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点</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p:txBody>
        </p:sp>
      </p:grpSp>
      <p:sp>
        <p:nvSpPr>
          <p:cNvPr id="100" name="文本框 99"/>
          <p:cNvSpPr txBox="1"/>
          <p:nvPr/>
        </p:nvSpPr>
        <p:spPr>
          <a:xfrm>
            <a:off x="4686935" y="1462405"/>
            <a:ext cx="7080885" cy="4892675"/>
          </a:xfrm>
          <a:prstGeom prst="rect">
            <a:avLst/>
          </a:prstGeom>
          <a:noFill/>
          <a:ln w="9525">
            <a:noFill/>
          </a:ln>
        </p:spPr>
        <p:txBody>
          <a:bodyPr wrap="square">
            <a:spAutoFit/>
          </a:bodyPr>
          <a:lstStyle/>
          <a:p>
            <a:pPr indent="0">
              <a:lnSpc>
                <a:spcPct val="130000"/>
              </a:lnSpc>
            </a:pPr>
            <a:r>
              <a:rPr lang="en-US" altLang="zh-CN" sz="6000" b="0">
                <a:solidFill>
                  <a:srgbClr val="000000"/>
                </a:solidFill>
                <a:latin typeface="楷体" panose="02010609060101010101" charset="-122"/>
                <a:ea typeface="楷体" panose="02010609060101010101" charset="-122"/>
                <a:cs typeface="方正书宋_GBK" charset="0"/>
              </a:rPr>
              <a:t>    </a:t>
            </a:r>
            <a:r>
              <a:rPr lang="zh-CN" sz="6000" b="0">
                <a:solidFill>
                  <a:srgbClr val="000000"/>
                </a:solidFill>
                <a:latin typeface="楷体" panose="02010609060101010101" charset="-122"/>
                <a:ea typeface="楷体" panose="02010609060101010101" charset="-122"/>
                <a:cs typeface="方正书宋_GBK" charset="0"/>
              </a:rPr>
              <a:t>是否简练，是否符合照片内容，是否令人感受到成长的足迹里老师的付出。</a:t>
            </a:r>
            <a:endParaRPr lang="zh-CN" altLang="en-US" sz="6000" b="0">
              <a:solidFill>
                <a:srgbClr val="000000"/>
              </a:solidFill>
              <a:latin typeface="楷体" panose="02010609060101010101" charset="-122"/>
              <a:ea typeface="楷体" panose="02010609060101010101" charset="-122"/>
              <a:cs typeface="方正书宋_GBK" charset="0"/>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2</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②  生生互动，创意命名</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81380" y="2017395"/>
            <a:ext cx="11013440" cy="4592320"/>
          </a:xfrm>
          <a:prstGeom prst="rect">
            <a:avLst/>
          </a:prstGeom>
          <a:noFill/>
          <a:ln w="9525">
            <a:noFill/>
          </a:ln>
        </p:spPr>
        <p:txBody>
          <a:bodyPr wrap="square">
            <a:spAutoFit/>
          </a:bodyPr>
          <a:lstStyle/>
          <a:p>
            <a:pPr indent="0">
              <a:lnSpc>
                <a:spcPct val="130000"/>
              </a:lnSpc>
            </a:pPr>
            <a:r>
              <a:rPr lang="en-US" altLang="zh-CN" sz="4500" b="0">
                <a:solidFill>
                  <a:srgbClr val="000000"/>
                </a:solidFill>
                <a:latin typeface="楷体" panose="02010609060101010101" charset="-122"/>
                <a:ea typeface="楷体" panose="02010609060101010101" charset="-122"/>
                <a:cs typeface="楷体" panose="02010609060101010101" charset="-122"/>
              </a:rPr>
              <a:t>   </a:t>
            </a:r>
            <a:r>
              <a:rPr lang="en-US" altLang="zh-CN" sz="4500" b="1">
                <a:solidFill>
                  <a:srgbClr val="000000"/>
                </a:solidFill>
                <a:latin typeface="楷体" panose="02010609060101010101" charset="-122"/>
                <a:ea typeface="楷体" panose="02010609060101010101" charset="-122"/>
                <a:cs typeface="楷体" panose="02010609060101010101" charset="-122"/>
              </a:rPr>
              <a:t> </a:t>
            </a:r>
            <a:r>
              <a:rPr sz="4500" b="1">
                <a:solidFill>
                  <a:srgbClr val="000000"/>
                </a:solidFill>
                <a:latin typeface="楷体" panose="02010609060101010101" charset="-122"/>
                <a:ea typeface="楷体" panose="02010609060101010101" charset="-122"/>
                <a:cs typeface="楷体" panose="02010609060101010101" charset="-122"/>
              </a:rPr>
              <a:t>B 根据共识，评议修改。</a:t>
            </a:r>
            <a:endParaRPr sz="4500" b="1">
              <a:solidFill>
                <a:srgbClr val="000000"/>
              </a:solidFill>
              <a:latin typeface="楷体" panose="02010609060101010101" charset="-122"/>
              <a:ea typeface="楷体" panose="02010609060101010101" charset="-122"/>
              <a:cs typeface="楷体" panose="02010609060101010101" charset="-122"/>
            </a:endParaRPr>
          </a:p>
          <a:p>
            <a:pPr indent="0">
              <a:lnSpc>
                <a:spcPct val="130000"/>
              </a:lnSpc>
            </a:pPr>
            <a:r>
              <a:rPr sz="4500" b="0">
                <a:solidFill>
                  <a:srgbClr val="000000"/>
                </a:solidFill>
                <a:latin typeface="楷体" panose="02010609060101010101" charset="-122"/>
                <a:ea typeface="楷体" panose="02010609060101010101" charset="-122"/>
                <a:cs typeface="楷体" panose="02010609060101010101" charset="-122"/>
              </a:rPr>
              <a:t>    谢谢大家。现在我们知道了原来加小标题还有这么多学问呀！看来我们加好的这几张也得好好修改修改！大家有没有什么建议？</a:t>
            </a:r>
            <a:endParaRPr sz="45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000" fill="hold">
                                          <p:stCondLst>
                                            <p:cond delay="0"/>
                                          </p:stCondLst>
                                        </p:cTn>
                                        <p:tgtEl>
                                          <p:spTgt spid="100">
                                            <p:txEl>
                                              <p:pRg st="0" end="0"/>
                                            </p:txEl>
                                          </p:spTgt>
                                        </p:tgtEl>
                                        <p:attrNameLst>
                                          <p:attrName>style.visibility</p:attrName>
                                        </p:attrNameLst>
                                      </p:cBhvr>
                                      <p:to>
                                        <p:strVal val="visible"/>
                                      </p:to>
                                    </p:set>
                                    <p:animEffect transition="in" filter="fade">
                                      <p:cBhvr>
                                        <p:cTn id="7" dur="1000"/>
                                        <p:tgtEl>
                                          <p:spTgt spid="100">
                                            <p:txEl>
                                              <p:pRg st="0" end="0"/>
                                            </p:txEl>
                                          </p:spTgt>
                                        </p:tgtEl>
                                      </p:cBhvr>
                                    </p:animEffect>
                                    <p:anim calcmode="lin" valueType="num">
                                      <p:cBhvr>
                                        <p:cTn id="8" dur="1000" fill="hold"/>
                                        <p:tgtEl>
                                          <p:spTgt spid="100">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100">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10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0">
                                            <p:txEl>
                                              <p:pRg st="1" end="1"/>
                                            </p:txEl>
                                          </p:spTgt>
                                        </p:tgtEl>
                                        <p:attrNameLst>
                                          <p:attrName>style.visibility</p:attrName>
                                        </p:attrNameLst>
                                      </p:cBhvr>
                                      <p:to>
                                        <p:strVal val="visible"/>
                                      </p:to>
                                    </p:set>
                                    <p:animEffect transition="in" filter="blinds(horizontal)">
                                      <p:cBhvr>
                                        <p:cTn id="15"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2</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zh-CN" altLang="en-US"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③</a:t>
            </a: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  </a:t>
            </a:r>
            <a:r>
              <a:rPr lang="zh-CN" altLang="en-US"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总结</a:t>
            </a:r>
            <a:endParaRPr lang="zh-CN" altLang="en-US"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533400" y="1656080"/>
            <a:ext cx="11125200" cy="4939030"/>
          </a:xfrm>
          <a:prstGeom prst="rect">
            <a:avLst/>
          </a:prstGeom>
          <a:noFill/>
          <a:ln w="9525">
            <a:noFill/>
          </a:ln>
        </p:spPr>
        <p:txBody>
          <a:bodyPr wrap="square">
            <a:spAutoFit/>
          </a:bodyPr>
          <a:lstStyle/>
          <a:p>
            <a:pPr indent="0">
              <a:lnSpc>
                <a:spcPct val="140000"/>
              </a:lnSpc>
            </a:pPr>
            <a:r>
              <a:rPr lang="en-US" sz="4500">
                <a:solidFill>
                  <a:srgbClr val="000000"/>
                </a:solidFill>
                <a:latin typeface="楷体" panose="02010609060101010101" charset="-122"/>
                <a:ea typeface="楷体" panose="02010609060101010101" charset="-122"/>
                <a:cs typeface="楷体" panose="02010609060101010101" charset="-122"/>
              </a:rPr>
              <a:t>    </a:t>
            </a:r>
            <a:r>
              <a:rPr sz="4500">
                <a:solidFill>
                  <a:srgbClr val="000000"/>
                </a:solidFill>
                <a:latin typeface="楷体" panose="02010609060101010101" charset="-122"/>
                <a:ea typeface="楷体" panose="02010609060101010101" charset="-122"/>
                <a:cs typeface="楷体" panose="02010609060101010101" charset="-122"/>
              </a:rPr>
              <a:t>这些凝练的小标题使一张张照片成为我们成长的岁月里永远也抹不去的记忆！不仅可以给照片加小标题要讲究，作文的标题也得讲究，一个准确、简洁、有文采的标题，对整篇文章能起到画龙点睛的作用！</a:t>
            </a:r>
            <a:endParaRPr sz="450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3</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①  收集材料</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589280" y="2203450"/>
            <a:ext cx="11013440" cy="3969385"/>
          </a:xfrm>
          <a:prstGeom prst="rect">
            <a:avLst/>
          </a:prstGeom>
          <a:noFill/>
          <a:ln w="9525">
            <a:noFill/>
          </a:ln>
        </p:spPr>
        <p:txBody>
          <a:bodyPr wrap="square">
            <a:spAutoFit/>
          </a:bodyPr>
          <a:lstStyle/>
          <a:p>
            <a:pPr indent="0">
              <a:lnSpc>
                <a:spcPct val="140000"/>
              </a:lnSpc>
            </a:pPr>
            <a:r>
              <a:rPr lang="en-US" altLang="zh-CN" sz="4500" b="0">
                <a:solidFill>
                  <a:srgbClr val="000000"/>
                </a:solidFill>
                <a:latin typeface="楷体" panose="02010609060101010101" charset="-122"/>
                <a:ea typeface="楷体" panose="02010609060101010101" charset="-122"/>
                <a:cs typeface="楷体" panose="02010609060101010101" charset="-122"/>
              </a:rPr>
              <a:t>    </a:t>
            </a:r>
            <a:r>
              <a:rPr sz="4500" b="0">
                <a:solidFill>
                  <a:srgbClr val="000000"/>
                </a:solidFill>
                <a:latin typeface="楷体" panose="02010609060101010101" charset="-122"/>
                <a:ea typeface="楷体" panose="02010609060101010101" charset="-122"/>
                <a:cs typeface="楷体" panose="02010609060101010101" charset="-122"/>
              </a:rPr>
              <a:t>小组三言两语汇报本活动小组的名称、收集材料的途径，作文类型（记叙文、书信、诗歌）等，并表达对提供材料的同学的谢意。</a:t>
            </a:r>
            <a:endParaRPr sz="45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3</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②  欣赏习作</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589280" y="2082165"/>
            <a:ext cx="11013440" cy="4592320"/>
          </a:xfrm>
          <a:prstGeom prst="rect">
            <a:avLst/>
          </a:prstGeom>
          <a:noFill/>
          <a:ln w="9525">
            <a:noFill/>
          </a:ln>
        </p:spPr>
        <p:txBody>
          <a:bodyPr wrap="square">
            <a:spAutoFit/>
          </a:bodyPr>
          <a:lstStyle/>
          <a:p>
            <a:pPr indent="0">
              <a:lnSpc>
                <a:spcPct val="130000"/>
              </a:lnSpc>
            </a:pPr>
            <a:r>
              <a:rPr lang="en-US" sz="4500" b="0">
                <a:solidFill>
                  <a:srgbClr val="000000"/>
                </a:solidFill>
                <a:latin typeface="楷体" panose="02010609060101010101" charset="-122"/>
                <a:ea typeface="楷体" panose="02010609060101010101" charset="-122"/>
                <a:cs typeface="楷体" panose="02010609060101010101" charset="-122"/>
              </a:rPr>
              <a:t>    </a:t>
            </a:r>
            <a:r>
              <a:rPr sz="4500" b="0">
                <a:solidFill>
                  <a:srgbClr val="000000"/>
                </a:solidFill>
                <a:latin typeface="楷体" panose="02010609060101010101" charset="-122"/>
                <a:ea typeface="楷体" panose="02010609060101010101" charset="-122"/>
                <a:cs typeface="楷体" panose="02010609060101010101" charset="-122"/>
              </a:rPr>
              <a:t>这些作文写得很好，同学们能从各自的成长过程中，选取独到的事例，再现老师对的鼓励、教育和关爱，表达了对老师的感激之情。请大家与我们一起再来感受“师恩浓浓”！</a:t>
            </a:r>
            <a:endParaRPr sz="45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021080" y="645795"/>
            <a:ext cx="10149840" cy="5566410"/>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168001" y="2219960"/>
            <a:ext cx="2149165" cy="4503420"/>
          </a:xfrm>
          <a:prstGeom prst="rect">
            <a:avLst/>
          </a:prstGeom>
        </p:spPr>
      </p:pic>
      <p:sp>
        <p:nvSpPr>
          <p:cNvPr id="11" name="文本框 10"/>
          <p:cNvSpPr txBox="1"/>
          <p:nvPr/>
        </p:nvSpPr>
        <p:spPr>
          <a:xfrm>
            <a:off x="1658716" y="1778165"/>
            <a:ext cx="963725" cy="1446550"/>
          </a:xfrm>
          <a:prstGeom prst="rect">
            <a:avLst/>
          </a:prstGeom>
          <a:noFill/>
        </p:spPr>
        <p:txBody>
          <a:bodyPr wrap="none" rtlCol="0">
            <a:spAutoFit/>
          </a:bodyPr>
          <a:lstStyle/>
          <a:p>
            <a:r>
              <a:rPr lang="en-US" altLang="zh-CN" sz="6000" b="1" dirty="0" smtClean="0"/>
              <a:t>01</a:t>
            </a:r>
            <a:endParaRPr lang="en-US" altLang="zh-CN" sz="6000" b="1" dirty="0" smtClean="0"/>
          </a:p>
          <a:p>
            <a:pPr algn="ctr"/>
            <a:r>
              <a:rPr lang="en-US" altLang="zh-CN" sz="2800" dirty="0" smtClean="0"/>
              <a:t>Part</a:t>
            </a:r>
            <a:endParaRPr lang="zh-CN" altLang="en-US" sz="2800" dirty="0"/>
          </a:p>
        </p:txBody>
      </p:sp>
      <p:sp>
        <p:nvSpPr>
          <p:cNvPr id="13" name="文本框 12"/>
          <p:cNvSpPr txBox="1"/>
          <p:nvPr/>
        </p:nvSpPr>
        <p:spPr>
          <a:xfrm>
            <a:off x="3162935" y="2971800"/>
            <a:ext cx="5865495" cy="1445260"/>
          </a:xfrm>
          <a:prstGeom prst="rect">
            <a:avLst/>
          </a:prstGeom>
          <a:noFill/>
        </p:spPr>
        <p:txBody>
          <a:bodyPr wrap="square" rtlCol="0">
            <a:spAutoFit/>
          </a:bodyPr>
          <a:lstStyle/>
          <a:p>
            <a:pPr algn="dist"/>
            <a:r>
              <a:rPr lang="zh-CN" altLang="en-US" sz="8800" dirty="0" smtClean="0">
                <a:latin typeface="锐字温帅小可爱简" panose="02010604000000000000" charset="-122"/>
                <a:ea typeface="锐字温帅小可爱简" panose="02010604000000000000" charset="-122"/>
              </a:rPr>
              <a:t>谈话导入</a:t>
            </a:r>
            <a:endParaRPr lang="zh-CN" altLang="en-US" sz="8800" dirty="0" smtClean="0">
              <a:latin typeface="锐字温帅小可爱简" panose="02010604000000000000" charset="-122"/>
              <a:ea typeface="锐字温帅小可爱简" panose="02010604000000000000" charset="-122"/>
            </a:endParaRPr>
          </a:p>
        </p:txBody>
      </p:sp>
      <p:cxnSp>
        <p:nvCxnSpPr>
          <p:cNvPr id="14" name="直接连接符 13"/>
          <p:cNvCxnSpPr/>
          <p:nvPr/>
        </p:nvCxnSpPr>
        <p:spPr>
          <a:xfrm>
            <a:off x="3563985" y="2623080"/>
            <a:ext cx="10287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2836356" y="2031606"/>
            <a:ext cx="193376" cy="939668"/>
            <a:chOff x="4700010" y="-142528"/>
            <a:chExt cx="203620" cy="989447"/>
          </a:xfrm>
        </p:grpSpPr>
        <p:sp>
          <p:nvSpPr>
            <p:cNvPr id="17" name="椭圆 16"/>
            <p:cNvSpPr/>
            <p:nvPr/>
          </p:nvSpPr>
          <p:spPr>
            <a:xfrm>
              <a:off x="4704202" y="121186"/>
              <a:ext cx="198304" cy="198304"/>
            </a:xfrm>
            <a:prstGeom prst="ellipse">
              <a:avLst/>
            </a:prstGeom>
            <a:solidFill>
              <a:srgbClr val="FF7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4700011" y="-142528"/>
              <a:ext cx="198304" cy="19830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4705326" y="384901"/>
              <a:ext cx="198304" cy="19830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700010" y="648615"/>
              <a:ext cx="198304" cy="198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是否简练，是否符合照片内容，是否令人感受到成长的足迹里老师的付出</a:t>
            </a:r>
            <a:endParaRPr lang="zh-CN" altLang="en-US"/>
          </a:p>
        </p:txBody>
      </p:sp>
      <p:grpSp>
        <p:nvGrpSpPr>
          <p:cNvPr id="5" name="组合 4"/>
          <p:cNvGrpSpPr/>
          <p:nvPr/>
        </p:nvGrpSpPr>
        <p:grpSpPr>
          <a:xfrm>
            <a:off x="629147" y="328408"/>
            <a:ext cx="4057676" cy="6027978"/>
            <a:chOff x="991" y="5065"/>
            <a:chExt cx="3328" cy="4943"/>
          </a:xfrm>
          <a:solidFill>
            <a:schemeClr val="accent4">
              <a:lumMod val="20000"/>
              <a:lumOff val="80000"/>
            </a:schemeClr>
          </a:solidFill>
        </p:grpSpPr>
        <p:sp>
          <p:nvSpPr>
            <p:cNvPr id="10" name="Freeform 123"/>
            <p:cNvSpPr/>
            <p:nvPr/>
          </p:nvSpPr>
          <p:spPr bwMode="auto">
            <a:xfrm>
              <a:off x="1858" y="9400"/>
              <a:ext cx="1593" cy="208"/>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p:spPr>
          <p:style>
            <a:lnRef idx="3">
              <a:schemeClr val="lt1"/>
            </a:lnRef>
            <a:fillRef idx="1">
              <a:schemeClr val="accent4"/>
            </a:fillRef>
            <a:effectRef idx="1">
              <a:schemeClr val="accent4"/>
            </a:effectRef>
            <a:fontRef idx="minor">
              <a:schemeClr val="lt1"/>
            </a:fontRef>
          </p:style>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24"/>
            <p:cNvSpPr/>
            <p:nvPr/>
          </p:nvSpPr>
          <p:spPr bwMode="auto">
            <a:xfrm>
              <a:off x="1858" y="9115"/>
              <a:ext cx="1593" cy="208"/>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p:spPr>
          <p:style>
            <a:lnRef idx="3">
              <a:schemeClr val="lt1"/>
            </a:lnRef>
            <a:fillRef idx="1">
              <a:schemeClr val="accent4"/>
            </a:fillRef>
            <a:effectRef idx="1">
              <a:schemeClr val="accent4"/>
            </a:effectRef>
            <a:fontRef idx="minor">
              <a:schemeClr val="lt1"/>
            </a:fontRef>
          </p:style>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25"/>
            <p:cNvSpPr/>
            <p:nvPr/>
          </p:nvSpPr>
          <p:spPr bwMode="auto">
            <a:xfrm>
              <a:off x="1993" y="9693"/>
              <a:ext cx="1263" cy="315"/>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grpFill/>
          </p:spPr>
          <p:style>
            <a:lnRef idx="3">
              <a:schemeClr val="lt1"/>
            </a:lnRef>
            <a:fillRef idx="1">
              <a:schemeClr val="accent4"/>
            </a:fillRef>
            <a:effectRef idx="1">
              <a:schemeClr val="accent4"/>
            </a:effectRef>
            <a:fontRef idx="minor">
              <a:schemeClr val="lt1"/>
            </a:fontRef>
          </p:style>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237"/>
            <p:cNvSpPr>
              <a:spLocks noEditPoints="1"/>
            </p:cNvSpPr>
            <p:nvPr/>
          </p:nvSpPr>
          <p:spPr bwMode="auto">
            <a:xfrm>
              <a:off x="991" y="5065"/>
              <a:ext cx="3328" cy="3925"/>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grpFill/>
          </p:spPr>
          <p:style>
            <a:lnRef idx="3">
              <a:schemeClr val="lt1"/>
            </a:lnRef>
            <a:fillRef idx="1">
              <a:schemeClr val="accent4"/>
            </a:fillRef>
            <a:effectRef idx="1">
              <a:schemeClr val="accent4"/>
            </a:effectRef>
            <a:fontRef idx="minor">
              <a:schemeClr val="lt1"/>
            </a:fontRef>
          </p:style>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srgbClr val="262626"/>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73"/>
            <p:cNvSpPr/>
            <p:nvPr/>
          </p:nvSpPr>
          <p:spPr>
            <a:xfrm>
              <a:off x="1881" y="5463"/>
              <a:ext cx="1488" cy="3128"/>
            </a:xfrm>
            <a:prstGeom prst="rect">
              <a:avLst/>
            </a:prstGeom>
            <a:noFill/>
            <a:ln>
              <a:noFill/>
            </a:ln>
            <a:extLst>
              <a:ext uri="{909E8E84-426E-40DD-AFC4-6F175D3DCCD1}">
                <a14:hiddenFill xmlns:a14="http://schemas.microsoft.com/office/drawing/2010/main">
                  <a:solidFill>
                    <a:schemeClr val="lt1"/>
                  </a:solidFill>
                </a14:hiddenFill>
              </a:ext>
            </a:extLst>
          </p:spPr>
          <p:style>
            <a:lnRef idx="2">
              <a:schemeClr val="accent3"/>
            </a:lnRef>
            <a:fillRef idx="1">
              <a:schemeClr val="lt1"/>
            </a:fillRef>
            <a:effectRef idx="0">
              <a:schemeClr val="accent3"/>
            </a:effectRef>
            <a:fontRef idx="minor">
              <a:schemeClr val="dk1"/>
            </a:fontRef>
          </p:style>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引</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导</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评</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a:p>
              <a:pPr marL="0" marR="0" lvl="0" indent="0" algn="ctr" defTabSz="1217295" rtl="0" eaLnBrk="1" fontAlgn="auto" latinLnBrk="0" hangingPunct="1">
                <a:lnSpc>
                  <a:spcPct val="110000"/>
                </a:lnSpc>
                <a:spcBef>
                  <a:spcPts val="0"/>
                </a:spcBef>
                <a:spcAft>
                  <a:spcPts val="0"/>
                </a:spcAft>
                <a:buClrTx/>
                <a:buSzTx/>
                <a:buFontTx/>
                <a:buNone/>
                <a:defRPr/>
              </a:pPr>
              <a:r>
                <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rPr>
                <a:t>议</a:t>
              </a:r>
              <a:endParaRPr lang="zh-CN" altLang="en-US" sz="5500" b="1" kern="0" noProof="0" dirty="0" smtClean="0">
                <a:solidFill>
                  <a:schemeClr val="tx1">
                    <a:lumMod val="85000"/>
                    <a:lumOff val="15000"/>
                  </a:schemeClr>
                </a:solidFill>
                <a:latin typeface="锐字温帅小可爱简" panose="02010604000000000000" charset="-122"/>
                <a:ea typeface="锐字温帅小可爱简" panose="02010604000000000000" charset="-122"/>
                <a:cs typeface="+mn-ea"/>
                <a:sym typeface="Arial" panose="020B0604020202020204" pitchFamily="34" charset="0"/>
              </a:endParaRPr>
            </a:p>
          </p:txBody>
        </p:sp>
      </p:grpSp>
      <p:sp>
        <p:nvSpPr>
          <p:cNvPr id="100" name="文本框 99"/>
          <p:cNvSpPr txBox="1"/>
          <p:nvPr/>
        </p:nvSpPr>
        <p:spPr>
          <a:xfrm>
            <a:off x="4686935" y="1462405"/>
            <a:ext cx="7080885" cy="4892675"/>
          </a:xfrm>
          <a:prstGeom prst="rect">
            <a:avLst/>
          </a:prstGeom>
          <a:noFill/>
          <a:ln w="9525">
            <a:noFill/>
          </a:ln>
        </p:spPr>
        <p:txBody>
          <a:bodyPr wrap="square">
            <a:spAutoFit/>
          </a:bodyPr>
          <a:lstStyle/>
          <a:p>
            <a:pPr indent="0">
              <a:lnSpc>
                <a:spcPct val="130000"/>
              </a:lnSpc>
            </a:pPr>
            <a:r>
              <a:rPr lang="en-US" altLang="zh-CN" sz="6000" b="0">
                <a:solidFill>
                  <a:srgbClr val="000000"/>
                </a:solidFill>
                <a:latin typeface="楷体" panose="02010609060101010101" charset="-122"/>
                <a:ea typeface="楷体" panose="02010609060101010101" charset="-122"/>
                <a:cs typeface="方正书宋_GBK" charset="0"/>
              </a:rPr>
              <a:t>    </a:t>
            </a:r>
            <a:r>
              <a:rPr lang="zh-CN" sz="6000" b="0">
                <a:solidFill>
                  <a:srgbClr val="000000"/>
                </a:solidFill>
                <a:latin typeface="楷体" panose="02010609060101010101" charset="-122"/>
                <a:ea typeface="楷体" panose="02010609060101010101" charset="-122"/>
                <a:cs typeface="方正书宋_GBK" charset="0"/>
              </a:rPr>
              <a:t>是否表现出老师的特点，是否表达了作者的情感，选材是否得当。</a:t>
            </a:r>
            <a:endParaRPr lang="zh-CN" altLang="en-US" sz="6000" b="0">
              <a:solidFill>
                <a:srgbClr val="000000"/>
              </a:solidFill>
              <a:latin typeface="楷体" panose="02010609060101010101" charset="-122"/>
              <a:ea typeface="楷体" panose="02010609060101010101" charset="-122"/>
              <a:cs typeface="方正书宋_GBK" charset="0"/>
            </a:endParaRPr>
          </a:p>
        </p:txBody>
      </p:sp>
    </p:spTree>
  </p:cSld>
  <p:clrMapOvr>
    <a:masterClrMapping/>
  </p:clrMapOvr>
  <p:transition>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3</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zh-CN" altLang="en-US"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③</a:t>
            </a: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  </a:t>
            </a:r>
            <a:r>
              <a:rPr lang="zh-CN" altLang="en-US"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总结</a:t>
            </a:r>
            <a:endParaRPr lang="zh-CN" altLang="en-US"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533400" y="1920875"/>
            <a:ext cx="11125200" cy="4523105"/>
          </a:xfrm>
          <a:prstGeom prst="rect">
            <a:avLst/>
          </a:prstGeom>
          <a:noFill/>
          <a:ln w="9525">
            <a:noFill/>
          </a:ln>
        </p:spPr>
        <p:txBody>
          <a:bodyPr wrap="square">
            <a:spAutoFit/>
          </a:bodyPr>
          <a:lstStyle/>
          <a:p>
            <a:pPr indent="0">
              <a:lnSpc>
                <a:spcPct val="160000"/>
              </a:lnSpc>
            </a:pPr>
            <a:r>
              <a:rPr lang="en-US" sz="4500">
                <a:solidFill>
                  <a:srgbClr val="000000"/>
                </a:solidFill>
                <a:latin typeface="楷体" panose="02010609060101010101" charset="-122"/>
                <a:ea typeface="楷体" panose="02010609060101010101" charset="-122"/>
                <a:cs typeface="楷体" panose="02010609060101010101" charset="-122"/>
              </a:rPr>
              <a:t>    </a:t>
            </a:r>
            <a:r>
              <a:rPr sz="4500">
                <a:solidFill>
                  <a:srgbClr val="000000"/>
                </a:solidFill>
                <a:latin typeface="楷体" panose="02010609060101010101" charset="-122"/>
                <a:ea typeface="楷体" panose="02010609060101010101" charset="-122"/>
                <a:cs typeface="楷体" panose="02010609060101010101" charset="-122"/>
              </a:rPr>
              <a:t>老师就是这样用睿智的话语、爱抚的动作，给予我们关心、开导、督促，激起我们心灵的震撼、感激、反思，让我们在成长的道路上健康成长！</a:t>
            </a:r>
            <a:endParaRPr sz="450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021080" y="645795"/>
            <a:ext cx="10149840" cy="5566410"/>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55478" y="4139996"/>
            <a:ext cx="1985833" cy="2613573"/>
          </a:xfrm>
          <a:prstGeom prst="rect">
            <a:avLst/>
          </a:prstGeom>
        </p:spPr>
      </p:pic>
      <p:pic>
        <p:nvPicPr>
          <p:cNvPr id="17" name="图片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5149" y="2250149"/>
            <a:ext cx="2149165" cy="4503420"/>
          </a:xfrm>
          <a:prstGeom prst="rect">
            <a:avLst/>
          </a:prstGeom>
        </p:spPr>
      </p:pic>
      <p:pic>
        <p:nvPicPr>
          <p:cNvPr id="4" name="图片 3"/>
          <p:cNvPicPr>
            <a:picLocks noChangeAspect="1"/>
          </p:cNvPicPr>
          <p:nvPr/>
        </p:nvPicPr>
        <p:blipFill>
          <a:blip r:embed="rId3" cstate="print">
            <a:clrChange>
              <a:clrFrom>
                <a:srgbClr val="FFFFFF">
                  <a:alpha val="100000"/>
                </a:srgbClr>
              </a:clrFrom>
              <a:clrTo>
                <a:srgbClr val="FFFFFF">
                  <a:alpha val="100000"/>
                  <a:alpha val="0"/>
                </a:srgbClr>
              </a:clrTo>
            </a:clrChange>
          </a:blip>
          <a:stretch>
            <a:fillRect/>
          </a:stretch>
        </p:blipFill>
        <p:spPr>
          <a:xfrm>
            <a:off x="2985770" y="1956435"/>
            <a:ext cx="6219825" cy="21837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同学们，这段时间为了制作好我们的成长记录册，大家都在积极地活动开了。今天我们就一起商量商量怎样把这个栏目制作得更好，让我们继续踏着成长的足迹，去感受浓浓的师恩吧！</a:t>
            </a:r>
            <a:endParaRPr lang="zh-CN" altLang="en-US"/>
          </a:p>
        </p:txBody>
      </p:sp>
      <p:sp>
        <p:nvSpPr>
          <p:cNvPr id="100" name="文本框 99"/>
          <p:cNvSpPr txBox="1"/>
          <p:nvPr/>
        </p:nvSpPr>
        <p:spPr>
          <a:xfrm>
            <a:off x="843280" y="1090295"/>
            <a:ext cx="10505440" cy="5631180"/>
          </a:xfrm>
          <a:prstGeom prst="rect">
            <a:avLst/>
          </a:prstGeom>
          <a:noFill/>
          <a:ln w="9525">
            <a:noFill/>
          </a:ln>
        </p:spPr>
        <p:txBody>
          <a:bodyPr wrap="square">
            <a:spAutoFit/>
          </a:bodyPr>
          <a:lstStyle/>
          <a:p>
            <a:pPr indent="0">
              <a:lnSpc>
                <a:spcPct val="120000"/>
              </a:lnSpc>
            </a:pPr>
            <a:r>
              <a:rPr lang="en-US" altLang="zh-CN" sz="5000" b="0">
                <a:solidFill>
                  <a:srgbClr val="000000"/>
                </a:solidFill>
                <a:latin typeface="楷体" panose="02010609060101010101" charset="-122"/>
                <a:ea typeface="楷体" panose="02010609060101010101" charset="-122"/>
                <a:cs typeface="方正书宋_GBK" charset="0"/>
              </a:rPr>
              <a:t>    </a:t>
            </a:r>
            <a:r>
              <a:rPr lang="zh-CN" sz="5000" b="0">
                <a:solidFill>
                  <a:srgbClr val="000000"/>
                </a:solidFill>
                <a:latin typeface="楷体" panose="02010609060101010101" charset="-122"/>
                <a:ea typeface="楷体" panose="02010609060101010101" charset="-122"/>
                <a:cs typeface="方正书宋_GBK" charset="0"/>
              </a:rPr>
              <a:t>同学们，这段时间为了制作好我们的成长记录册，大家都在积极地活动开了。今天我们就一起商量商量怎样把这个栏目制作得更好，让我们继续踏着成长的足迹，去感受浓浓的师恩吧！</a:t>
            </a:r>
            <a:endParaRPr lang="zh-CN" altLang="en-US" sz="5000" b="0">
              <a:solidFill>
                <a:srgbClr val="000000"/>
              </a:solidFill>
              <a:latin typeface="楷体" panose="02010609060101010101" charset="-122"/>
              <a:ea typeface="楷体" panose="02010609060101010101" charset="-122"/>
              <a:cs typeface="方正书宋_GBK" charset="0"/>
            </a:endParaRPr>
          </a:p>
        </p:txBody>
      </p:sp>
      <p:pic>
        <p:nvPicPr>
          <p:cNvPr id="5" name="图片 45"/>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21000000">
            <a:off x="220980" y="408305"/>
            <a:ext cx="195389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021080" y="645795"/>
            <a:ext cx="10149840" cy="5566410"/>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658716" y="1778165"/>
            <a:ext cx="963725" cy="1446550"/>
          </a:xfrm>
          <a:prstGeom prst="rect">
            <a:avLst/>
          </a:prstGeom>
          <a:noFill/>
        </p:spPr>
        <p:txBody>
          <a:bodyPr wrap="none" rtlCol="0">
            <a:spAutoFit/>
          </a:bodyPr>
          <a:lstStyle/>
          <a:p>
            <a:r>
              <a:rPr lang="en-US" altLang="zh-CN" sz="6000" b="1" dirty="0" smtClean="0"/>
              <a:t>02</a:t>
            </a:r>
            <a:endParaRPr lang="en-US" altLang="zh-CN" sz="6000" b="1" dirty="0" smtClean="0"/>
          </a:p>
          <a:p>
            <a:pPr algn="ctr"/>
            <a:r>
              <a:rPr lang="en-US" altLang="zh-CN" sz="2800" dirty="0" smtClean="0"/>
              <a:t>Part</a:t>
            </a:r>
            <a:endParaRPr lang="zh-CN" altLang="en-US" sz="2800" dirty="0"/>
          </a:p>
        </p:txBody>
      </p:sp>
      <p:cxnSp>
        <p:nvCxnSpPr>
          <p:cNvPr id="10" name="直接连接符 9"/>
          <p:cNvCxnSpPr/>
          <p:nvPr/>
        </p:nvCxnSpPr>
        <p:spPr>
          <a:xfrm>
            <a:off x="3563985" y="2623080"/>
            <a:ext cx="10287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168401" y="2374195"/>
            <a:ext cx="2301396" cy="4290226"/>
          </a:xfrm>
          <a:prstGeom prst="rect">
            <a:avLst/>
          </a:prstGeom>
        </p:spPr>
      </p:pic>
      <p:grpSp>
        <p:nvGrpSpPr>
          <p:cNvPr id="18" name="组合 17"/>
          <p:cNvGrpSpPr/>
          <p:nvPr/>
        </p:nvGrpSpPr>
        <p:grpSpPr>
          <a:xfrm>
            <a:off x="2836356" y="2031606"/>
            <a:ext cx="193376" cy="939668"/>
            <a:chOff x="4700010" y="-142528"/>
            <a:chExt cx="203620" cy="989447"/>
          </a:xfrm>
        </p:grpSpPr>
        <p:sp>
          <p:nvSpPr>
            <p:cNvPr id="19" name="椭圆 18"/>
            <p:cNvSpPr/>
            <p:nvPr/>
          </p:nvSpPr>
          <p:spPr>
            <a:xfrm>
              <a:off x="4704202" y="121186"/>
              <a:ext cx="198304" cy="198304"/>
            </a:xfrm>
            <a:prstGeom prst="ellipse">
              <a:avLst/>
            </a:prstGeom>
            <a:solidFill>
              <a:srgbClr val="FF7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700011" y="-142528"/>
              <a:ext cx="198304" cy="19830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4705326" y="384901"/>
              <a:ext cx="198304" cy="19830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700010" y="648615"/>
              <a:ext cx="198304" cy="198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3162935" y="2971800"/>
            <a:ext cx="5865495" cy="1445260"/>
          </a:xfrm>
          <a:prstGeom prst="rect">
            <a:avLst/>
          </a:prstGeom>
          <a:noFill/>
        </p:spPr>
        <p:txBody>
          <a:bodyPr wrap="square" rtlCol="0">
            <a:spAutoFit/>
          </a:bodyPr>
          <a:lstStyle/>
          <a:p>
            <a:pPr algn="dist"/>
            <a:r>
              <a:rPr lang="zh-CN" altLang="en-US" sz="8800" dirty="0" smtClean="0">
                <a:latin typeface="锐字温帅小可爱简" panose="02010604000000000000" charset="-122"/>
                <a:ea typeface="锐字温帅小可爱简" panose="02010604000000000000" charset="-122"/>
              </a:rPr>
              <a:t>活动载情</a:t>
            </a:r>
            <a:endParaRPr lang="zh-CN" altLang="en-US" sz="8800" dirty="0" smtClean="0">
              <a:latin typeface="锐字温帅小可爱简" panose="02010604000000000000" charset="-122"/>
              <a:ea typeface="锐字温帅小可爱简" panose="02010604000000000000" charset="-122"/>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nvCxnSpPr>
        <p:spPr>
          <a:xfrm>
            <a:off x="4462780" y="2769870"/>
            <a:ext cx="6657340"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07900" y="1847065"/>
            <a:ext cx="1562056" cy="830997"/>
          </a:xfrm>
          <a:prstGeom prst="rect">
            <a:avLst/>
          </a:prstGeom>
          <a:noFill/>
        </p:spPr>
        <p:txBody>
          <a:bodyPr wrap="square" rtlCol="0">
            <a:spAutoFit/>
          </a:bodyPr>
          <a:lstStyle/>
          <a:p>
            <a:r>
              <a:rPr lang="en-US" altLang="zh-CN" sz="4800" b="1" dirty="0">
                <a:solidFill>
                  <a:srgbClr val="E84B59"/>
                </a:solidFill>
                <a:cs typeface="+mn-ea"/>
                <a:sym typeface="+mn-lt"/>
              </a:rPr>
              <a:t>01</a:t>
            </a:r>
            <a:endParaRPr lang="zh-CN" altLang="en-US" sz="4800" b="1" dirty="0">
              <a:solidFill>
                <a:srgbClr val="E84B59"/>
              </a:solidFill>
              <a:cs typeface="+mn-ea"/>
              <a:sym typeface="+mn-lt"/>
            </a:endParaRPr>
          </a:p>
        </p:txBody>
      </p:sp>
      <p:sp>
        <p:nvSpPr>
          <p:cNvPr id="15" name="文本框 14"/>
          <p:cNvSpPr txBox="1"/>
          <p:nvPr/>
        </p:nvSpPr>
        <p:spPr>
          <a:xfrm>
            <a:off x="3407900" y="3485782"/>
            <a:ext cx="1562056" cy="830580"/>
          </a:xfrm>
          <a:prstGeom prst="rect">
            <a:avLst/>
          </a:prstGeom>
          <a:noFill/>
        </p:spPr>
        <p:txBody>
          <a:bodyPr wrap="square" rtlCol="0">
            <a:spAutoFit/>
          </a:bodyPr>
          <a:lstStyle/>
          <a:p>
            <a:r>
              <a:rPr lang="en-US" altLang="zh-CN" sz="4800" b="1" dirty="0" smtClean="0">
                <a:solidFill>
                  <a:srgbClr val="00B0F0"/>
                </a:solidFill>
                <a:cs typeface="+mn-ea"/>
                <a:sym typeface="+mn-lt"/>
              </a:rPr>
              <a:t>02</a:t>
            </a:r>
            <a:endParaRPr lang="zh-CN" altLang="en-US" sz="4800" b="1" dirty="0">
              <a:solidFill>
                <a:srgbClr val="00B0F0"/>
              </a:solidFill>
              <a:cs typeface="+mn-ea"/>
              <a:sym typeface="+mn-lt"/>
            </a:endParaRPr>
          </a:p>
        </p:txBody>
      </p:sp>
      <p:sp>
        <p:nvSpPr>
          <p:cNvPr id="16" name="文本框 15"/>
          <p:cNvSpPr txBox="1"/>
          <p:nvPr/>
        </p:nvSpPr>
        <p:spPr>
          <a:xfrm>
            <a:off x="3407900" y="5124082"/>
            <a:ext cx="1562056" cy="830580"/>
          </a:xfrm>
          <a:prstGeom prst="rect">
            <a:avLst/>
          </a:prstGeom>
          <a:noFill/>
        </p:spPr>
        <p:txBody>
          <a:bodyPr wrap="square" rtlCol="0">
            <a:spAutoFit/>
          </a:bodyPr>
          <a:lstStyle/>
          <a:p>
            <a:r>
              <a:rPr lang="en-US" altLang="zh-CN" sz="4800" b="1" dirty="0" smtClean="0">
                <a:solidFill>
                  <a:srgbClr val="FFC000"/>
                </a:solidFill>
                <a:cs typeface="+mn-ea"/>
                <a:sym typeface="+mn-lt"/>
              </a:rPr>
              <a:t>03</a:t>
            </a:r>
            <a:endParaRPr lang="zh-CN" altLang="en-US" sz="4800" b="1" dirty="0">
              <a:solidFill>
                <a:srgbClr val="FFC000"/>
              </a:solidFill>
              <a:cs typeface="+mn-ea"/>
              <a:sym typeface="+mn-lt"/>
            </a:endParaRPr>
          </a:p>
        </p:txBody>
      </p:sp>
      <p:sp>
        <p:nvSpPr>
          <p:cNvPr id="17" name="矩形 16"/>
          <p:cNvSpPr/>
          <p:nvPr/>
        </p:nvSpPr>
        <p:spPr>
          <a:xfrm>
            <a:off x="4267835" y="1755140"/>
            <a:ext cx="7274560" cy="1014730"/>
          </a:xfrm>
          <a:prstGeom prst="rect">
            <a:avLst/>
          </a:prstGeom>
        </p:spPr>
        <p:txBody>
          <a:bodyPr wrap="square">
            <a:spAutoFit/>
          </a:bodyPr>
          <a:lstStyle/>
          <a:p>
            <a:pPr defTabSz="912495">
              <a:lnSpc>
                <a:spcPct val="120000"/>
              </a:lnSpc>
              <a:spcBef>
                <a:spcPct val="20000"/>
              </a:spcBef>
              <a:defRPr/>
            </a:pPr>
            <a:r>
              <a:rPr lang="zh-CN" altLang="en-US" sz="5000" b="1" dirty="0">
                <a:solidFill>
                  <a:schemeClr val="tx1">
                    <a:lumMod val="75000"/>
                    <a:lumOff val="25000"/>
                  </a:schemeClr>
                </a:solidFill>
                <a:latin typeface="楷体" panose="02010609060101010101" charset="-122"/>
                <a:ea typeface="楷体" panose="02010609060101010101" charset="-122"/>
                <a:cs typeface="楷体" panose="02010609060101010101" charset="-122"/>
              </a:rPr>
              <a:t>“教诲深深”（评语组）</a:t>
            </a:r>
            <a:endParaRPr lang="zh-CN" altLang="en-US" sz="5000" b="1" dirty="0">
              <a:solidFill>
                <a:schemeClr val="tx1">
                  <a:lumMod val="75000"/>
                  <a:lumOff val="25000"/>
                </a:schemeClr>
              </a:solidFill>
              <a:latin typeface="楷体" panose="02010609060101010101" charset="-122"/>
              <a:ea typeface="楷体" panose="02010609060101010101" charset="-122"/>
              <a:cs typeface="楷体" panose="02010609060101010101" charset="-122"/>
            </a:endParaRPr>
          </a:p>
        </p:txBody>
      </p:sp>
      <p:pic>
        <p:nvPicPr>
          <p:cNvPr id="20" name="图片 1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78205" y="2069906"/>
            <a:ext cx="2275333" cy="4272232"/>
          </a:xfrm>
          <a:prstGeom prst="rect">
            <a:avLst/>
          </a:prstGeom>
        </p:spPr>
      </p:pic>
      <p:sp>
        <p:nvSpPr>
          <p:cNvPr id="5" name="矩形 4"/>
          <p:cNvSpPr/>
          <p:nvPr/>
        </p:nvSpPr>
        <p:spPr>
          <a:xfrm>
            <a:off x="4267835" y="3393440"/>
            <a:ext cx="7274560" cy="1014730"/>
          </a:xfrm>
          <a:prstGeom prst="rect">
            <a:avLst/>
          </a:prstGeom>
        </p:spPr>
        <p:txBody>
          <a:bodyPr wrap="square">
            <a:spAutoFit/>
          </a:bodyPr>
          <a:lstStyle/>
          <a:p>
            <a:pPr defTabSz="912495">
              <a:lnSpc>
                <a:spcPct val="120000"/>
              </a:lnSpc>
              <a:spcBef>
                <a:spcPct val="20000"/>
              </a:spcBef>
              <a:defRPr/>
            </a:pPr>
            <a:r>
              <a:rPr lang="zh-CN" altLang="en-US" sz="5000" b="1" dirty="0">
                <a:solidFill>
                  <a:schemeClr val="tx1">
                    <a:lumMod val="75000"/>
                    <a:lumOff val="25000"/>
                  </a:schemeClr>
                </a:solidFill>
                <a:latin typeface="楷体" panose="02010609060101010101" charset="-122"/>
                <a:ea typeface="楷体" panose="02010609060101010101" charset="-122"/>
                <a:cs typeface="楷体" panose="02010609060101010101" charset="-122"/>
              </a:rPr>
              <a:t>“精彩瞬间”（照片组）</a:t>
            </a:r>
            <a:endParaRPr lang="zh-CN" altLang="en-US" sz="5000" b="1" dirty="0">
              <a:solidFill>
                <a:schemeClr val="tx1">
                  <a:lumMod val="75000"/>
                  <a:lumOff val="25000"/>
                </a:schemeClr>
              </a:solidFill>
              <a:latin typeface="楷体" panose="02010609060101010101" charset="-122"/>
              <a:ea typeface="楷体" panose="02010609060101010101" charset="-122"/>
              <a:cs typeface="楷体" panose="02010609060101010101" charset="-122"/>
            </a:endParaRPr>
          </a:p>
        </p:txBody>
      </p:sp>
      <p:cxnSp>
        <p:nvCxnSpPr>
          <p:cNvPr id="6" name="直接连接符 5"/>
          <p:cNvCxnSpPr/>
          <p:nvPr/>
        </p:nvCxnSpPr>
        <p:spPr>
          <a:xfrm>
            <a:off x="4462780" y="4457700"/>
            <a:ext cx="6657340"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462780" y="6046470"/>
            <a:ext cx="6657340"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267835" y="5031740"/>
            <a:ext cx="7274560" cy="1014730"/>
          </a:xfrm>
          <a:prstGeom prst="rect">
            <a:avLst/>
          </a:prstGeom>
        </p:spPr>
        <p:txBody>
          <a:bodyPr wrap="square">
            <a:spAutoFit/>
          </a:bodyPr>
          <a:lstStyle/>
          <a:p>
            <a:pPr defTabSz="912495">
              <a:lnSpc>
                <a:spcPct val="120000"/>
              </a:lnSpc>
              <a:spcBef>
                <a:spcPct val="20000"/>
              </a:spcBef>
              <a:defRPr/>
            </a:pPr>
            <a:r>
              <a:rPr lang="zh-CN" altLang="en-US" sz="5000" b="1" dirty="0">
                <a:solidFill>
                  <a:schemeClr val="tx1">
                    <a:lumMod val="75000"/>
                    <a:lumOff val="25000"/>
                  </a:schemeClr>
                </a:solidFill>
                <a:latin typeface="楷体" panose="02010609060101010101" charset="-122"/>
                <a:ea typeface="楷体" panose="02010609060101010101" charset="-122"/>
                <a:cs typeface="楷体" panose="02010609060101010101" charset="-122"/>
              </a:rPr>
              <a:t>“师恩浓浓”（作文组）</a:t>
            </a:r>
            <a:endParaRPr lang="zh-CN" altLang="en-US" sz="5000" b="1" dirty="0">
              <a:solidFill>
                <a:schemeClr val="tx1">
                  <a:lumMod val="75000"/>
                  <a:lumOff val="25000"/>
                </a:schemeClr>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strVal val="#ppt_h"/>
                                          </p:val>
                                        </p:tav>
                                        <p:tav tm="100000">
                                          <p:val>
                                            <p:strVal val="#ppt_h"/>
                                          </p:val>
                                        </p:tav>
                                      </p:tavLst>
                                    </p:anim>
                                  </p:childTnLst>
                                </p:cTn>
                              </p:par>
                              <p:par>
                                <p:cTn id="27" presetID="17" presetClass="entr" presetSubtype="1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strVal val="#ppt_h"/>
                                          </p:val>
                                        </p:tav>
                                        <p:tav tm="100000">
                                          <p:val>
                                            <p:strVal val="#ppt_h"/>
                                          </p:val>
                                        </p:tav>
                                      </p:tavLst>
                                    </p:anim>
                                  </p:childTnLst>
                                </p:cTn>
                              </p:par>
                              <p:par>
                                <p:cTn id="37" presetID="17" presetClass="entr" presetSubtype="1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1</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2669540" y="814070"/>
            <a:ext cx="685292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①  交流活动计划，介绍活动过程</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11530" y="2082165"/>
            <a:ext cx="11013440" cy="4523105"/>
          </a:xfrm>
          <a:prstGeom prst="rect">
            <a:avLst/>
          </a:prstGeom>
          <a:noFill/>
          <a:ln w="9525">
            <a:noFill/>
          </a:ln>
        </p:spPr>
        <p:txBody>
          <a:bodyPr wrap="square">
            <a:spAutoFit/>
          </a:bodyPr>
          <a:lstStyle/>
          <a:p>
            <a:pPr indent="0">
              <a:lnSpc>
                <a:spcPct val="120000"/>
              </a:lnSpc>
            </a:pPr>
            <a:r>
              <a:rPr lang="en-US" altLang="zh-CN" sz="4000" b="0">
                <a:solidFill>
                  <a:srgbClr val="000000"/>
                </a:solidFill>
                <a:latin typeface="楷体" panose="02010609060101010101" charset="-122"/>
                <a:ea typeface="楷体" panose="02010609060101010101" charset="-122"/>
                <a:cs typeface="楷体" panose="02010609060101010101" charset="-122"/>
              </a:rPr>
              <a:t>    </a:t>
            </a:r>
            <a:r>
              <a:rPr lang="zh-CN" sz="4000" b="0">
                <a:solidFill>
                  <a:srgbClr val="000000"/>
                </a:solidFill>
                <a:latin typeface="楷体" panose="02010609060101010101" charset="-122"/>
                <a:ea typeface="楷体" panose="02010609060101010101" charset="-122"/>
                <a:cs typeface="楷体" panose="02010609060101010101" charset="-122"/>
              </a:rPr>
              <a:t>大家好！我们是</a:t>
            </a:r>
            <a:r>
              <a:rPr lang="en-US" sz="4000" b="0">
                <a:solidFill>
                  <a:srgbClr val="000000"/>
                </a:solidFill>
                <a:latin typeface="楷体" panose="02010609060101010101" charset="-122"/>
                <a:ea typeface="楷体" panose="02010609060101010101" charset="-122"/>
                <a:cs typeface="楷体" panose="02010609060101010101" charset="-122"/>
              </a:rPr>
              <a:t>TL</a:t>
            </a:r>
            <a:r>
              <a:rPr lang="zh-CN" sz="4000" b="0">
                <a:solidFill>
                  <a:srgbClr val="000000"/>
                </a:solidFill>
                <a:latin typeface="楷体" panose="02010609060101010101" charset="-122"/>
                <a:ea typeface="楷体" panose="02010609060101010101" charset="-122"/>
                <a:cs typeface="楷体" panose="02010609060101010101" charset="-122"/>
              </a:rPr>
              <a:t>小组（</a:t>
            </a:r>
            <a:r>
              <a:rPr lang="en-US" sz="4000" b="0">
                <a:solidFill>
                  <a:srgbClr val="000000"/>
                </a:solidFill>
                <a:latin typeface="楷体" panose="02010609060101010101" charset="-122"/>
                <a:ea typeface="楷体" panose="02010609060101010101" charset="-122"/>
                <a:cs typeface="楷体" panose="02010609060101010101" charset="-122"/>
              </a:rPr>
              <a:t>teacher's love</a:t>
            </a:r>
            <a:r>
              <a:rPr lang="zh-CN" sz="4000" b="0">
                <a:solidFill>
                  <a:srgbClr val="000000"/>
                </a:solidFill>
                <a:latin typeface="楷体" panose="02010609060101010101" charset="-122"/>
                <a:ea typeface="楷体" panose="02010609060101010101" charset="-122"/>
                <a:cs typeface="楷体" panose="02010609060101010101" charset="-122"/>
              </a:rPr>
              <a:t>），因为阅读材料中的《作文上的红批注（双圈）》给了我们很大的触动，我们就想：是啊，在我们成长的道路上，老师用他们的心血为我们写了多少的评语呀！于是我们就进行了一次评语大搜索。大家看，我们小组就是按这份活动计划行动的。</a:t>
            </a:r>
            <a:endParaRPr lang="zh-CN" altLang="en-US" sz="4000">
              <a:latin typeface="楷体" panose="02010609060101010101" charset="-122"/>
              <a:ea typeface="楷体" panose="02010609060101010101" charset="-122"/>
              <a:cs typeface="楷体" panose="02010609060101010101" charset="-122"/>
            </a:endParaRPr>
          </a:p>
        </p:txBody>
      </p:sp>
    </p:spTree>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Content Placeholder 2"/>
          <p:cNvSpPr txBox="1"/>
          <p:nvPr/>
        </p:nvSpPr>
        <p:spPr>
          <a:xfrm>
            <a:off x="2712085" y="624840"/>
            <a:ext cx="6768465"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评语小组活动计划</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pic>
        <p:nvPicPr>
          <p:cNvPr id="10" name="图片 44"/>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20880000">
            <a:off x="618490" y="243205"/>
            <a:ext cx="1664970" cy="163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表格 5"/>
          <p:cNvGraphicFramePr/>
          <p:nvPr/>
        </p:nvGraphicFramePr>
        <p:xfrm>
          <a:off x="806450" y="1858645"/>
          <a:ext cx="10579100" cy="4560570"/>
        </p:xfrm>
        <a:graphic>
          <a:graphicData uri="http://schemas.openxmlformats.org/drawingml/2006/table">
            <a:tbl>
              <a:tblPr firstRow="1" bandRow="1">
                <a:tableStyleId>{5940675A-B579-460E-94D1-54222C63F5DA}</a:tableStyleId>
              </a:tblPr>
              <a:tblGrid>
                <a:gridCol w="4656455"/>
                <a:gridCol w="4549775"/>
                <a:gridCol w="1372870"/>
              </a:tblGrid>
              <a:tr h="960120">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调查搜集途径</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调查内容</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人员</a:t>
                      </a:r>
                      <a:endParaRPr lang="en-US" sz="3000" b="0">
                        <a:solidFill>
                          <a:srgbClr val="000000"/>
                        </a:solidFill>
                        <a:latin typeface="楷体" panose="02010609060101010101" charset="-122"/>
                        <a:ea typeface="楷体" panose="02010609060101010101" charset="-122"/>
                        <a:cs typeface="方正书宋_GBK" charset="0"/>
                      </a:endParaRPr>
                    </a:p>
                    <a:p>
                      <a:pPr indent="0" algn="ctr">
                        <a:buNone/>
                      </a:pPr>
                      <a:r>
                        <a:rPr lang="en-US" sz="3000" b="0">
                          <a:solidFill>
                            <a:srgbClr val="000000"/>
                          </a:solidFill>
                          <a:latin typeface="楷体" panose="02010609060101010101" charset="-122"/>
                          <a:ea typeface="楷体" panose="02010609060101010101" charset="-122"/>
                          <a:cs typeface="方正书宋_GBK" charset="0"/>
                        </a:rPr>
                        <a:t>分工</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238250">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教导处；《小学生发展性评价成长记录册》</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期末评语</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3000" b="0">
                          <a:solidFill>
                            <a:srgbClr val="000000"/>
                          </a:solidFill>
                          <a:latin typeface="楷体" panose="02010609060101010101" charset="-122"/>
                          <a:ea typeface="楷体" panose="02010609060101010101" charset="-122"/>
                          <a:cs typeface="方正书宋_GBK" charset="0"/>
                        </a:rPr>
                        <a:t> </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182370">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同学保留的作业</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作业批语（家庭作业上激励的话）；作文批语</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3000" b="0">
                          <a:solidFill>
                            <a:srgbClr val="000000"/>
                          </a:solidFill>
                          <a:latin typeface="楷体" panose="02010609060101010101" charset="-122"/>
                          <a:ea typeface="楷体" panose="02010609060101010101" charset="-122"/>
                          <a:cs typeface="方正书宋_GBK" charset="0"/>
                        </a:rPr>
                        <a:t> </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179830">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同学珍藏的礼物</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3000" b="0">
                          <a:solidFill>
                            <a:srgbClr val="000000"/>
                          </a:solidFill>
                          <a:latin typeface="楷体" panose="02010609060101010101" charset="-122"/>
                          <a:ea typeface="楷体" panose="02010609060101010101" charset="-122"/>
                          <a:cs typeface="方正书宋_GBK" charset="0"/>
                        </a:rPr>
                        <a:t>老师所赠送的礼物、奖品上的话</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3000" b="0">
                          <a:solidFill>
                            <a:srgbClr val="000000"/>
                          </a:solidFill>
                          <a:latin typeface="楷体" panose="02010609060101010101" charset="-122"/>
                          <a:ea typeface="楷体" panose="02010609060101010101" charset="-122"/>
                          <a:cs typeface="方正书宋_GBK" charset="0"/>
                        </a:rPr>
                        <a:t> </a:t>
                      </a:r>
                      <a:endParaRPr lang="en-US" altLang="en-US" sz="3000" b="0">
                        <a:solidFill>
                          <a:srgbClr val="000000"/>
                        </a:solidFill>
                        <a:latin typeface="楷体" panose="02010609060101010101" charset="-122"/>
                        <a:ea typeface="楷体" panose="02010609060101010101" charset="-122"/>
                        <a:cs typeface="方正书宋_GBK"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1</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3580765" y="814070"/>
            <a:ext cx="503047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②  展示评语，讲述师恩</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589280" y="2082165"/>
            <a:ext cx="11013440" cy="4246245"/>
          </a:xfrm>
          <a:prstGeom prst="rect">
            <a:avLst/>
          </a:prstGeom>
          <a:noFill/>
          <a:ln w="9525">
            <a:noFill/>
          </a:ln>
        </p:spPr>
        <p:txBody>
          <a:bodyPr wrap="square">
            <a:spAutoFit/>
          </a:bodyPr>
          <a:lstStyle/>
          <a:p>
            <a:pPr indent="0">
              <a:lnSpc>
                <a:spcPct val="150000"/>
              </a:lnSpc>
            </a:pPr>
            <a:r>
              <a:rPr lang="en-US" altLang="zh-CN" sz="6000" b="0">
                <a:solidFill>
                  <a:srgbClr val="000000"/>
                </a:solidFill>
                <a:latin typeface="楷体" panose="02010609060101010101" charset="-122"/>
                <a:ea typeface="楷体" panose="02010609060101010101" charset="-122"/>
                <a:cs typeface="楷体" panose="02010609060101010101" charset="-122"/>
              </a:rPr>
              <a:t>    </a:t>
            </a:r>
            <a:r>
              <a:rPr sz="6000" b="0">
                <a:solidFill>
                  <a:srgbClr val="000000"/>
                </a:solidFill>
                <a:latin typeface="楷体" panose="02010609060101010101" charset="-122"/>
                <a:ea typeface="楷体" panose="02010609060101010101" charset="-122"/>
                <a:cs typeface="楷体" panose="02010609060101010101" charset="-122"/>
              </a:rPr>
              <a:t>在我成长的道路上，老师的这则评语给我的帮助（鼓励、触动）最大……</a:t>
            </a:r>
            <a:endParaRPr sz="60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97180" y="248603"/>
            <a:ext cx="11597640" cy="6360795"/>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73355" y="240030"/>
            <a:ext cx="2188210" cy="2188210"/>
            <a:chOff x="1481" y="2544"/>
            <a:chExt cx="6176" cy="6176"/>
          </a:xfrm>
        </p:grpSpPr>
        <p:sp>
          <p:nvSpPr>
            <p:cNvPr id="12" name="文本框 105"/>
            <p:cNvSpPr txBox="1"/>
            <p:nvPr/>
          </p:nvSpPr>
          <p:spPr>
            <a:xfrm>
              <a:off x="3818" y="4164"/>
              <a:ext cx="1500" cy="3124"/>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rPr>
                <a:t>1</a:t>
              </a:r>
              <a:endParaRPr kumimoji="0" lang="en-US" altLang="zh-CN" sz="6600" b="1" i="0" u="none" strike="noStrike" kern="1200" cap="none" spc="0" normalizeH="0" baseline="0" noProof="0" dirty="0">
                <a:ln>
                  <a:noFill/>
                </a:ln>
                <a:solidFill>
                  <a:srgbClr val="333F50"/>
                </a:solidFill>
                <a:effectLst/>
                <a:uLnTx/>
                <a:uFillTx/>
                <a:latin typeface="楷体" panose="02010609060101010101" charset="-122"/>
                <a:ea typeface="楷体" panose="02010609060101010101" charset="-122"/>
              </a:endParaRPr>
            </a:p>
          </p:txBody>
        </p:sp>
        <p:sp>
          <p:nvSpPr>
            <p:cNvPr id="13" name="ValueShape1"/>
            <p:cNvSpPr/>
            <p:nvPr/>
          </p:nvSpPr>
          <p:spPr>
            <a:xfrm>
              <a:off x="1481" y="2544"/>
              <a:ext cx="6176" cy="6176"/>
            </a:xfrm>
            <a:prstGeom prst="blockArc">
              <a:avLst>
                <a:gd name="adj1" fmla="val 16200000"/>
                <a:gd name="adj2" fmla="val 4644000"/>
                <a:gd name="adj3" fmla="val 5067"/>
              </a:avLst>
            </a:prstGeom>
            <a:solidFill>
              <a:srgbClr val="00B0F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ValueShape2"/>
            <p:cNvSpPr/>
            <p:nvPr/>
          </p:nvSpPr>
          <p:spPr>
            <a:xfrm>
              <a:off x="1800" y="2863"/>
              <a:ext cx="5537" cy="5537"/>
            </a:xfrm>
            <a:prstGeom prst="blockArc">
              <a:avLst>
                <a:gd name="adj1" fmla="val 16200000"/>
                <a:gd name="adj2" fmla="val 9180000"/>
                <a:gd name="adj3" fmla="val 5772"/>
              </a:avLst>
            </a:prstGeom>
            <a:solidFill>
              <a:srgbClr val="92D05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ValueShape3"/>
            <p:cNvSpPr/>
            <p:nvPr/>
          </p:nvSpPr>
          <p:spPr>
            <a:xfrm>
              <a:off x="2116" y="3179"/>
              <a:ext cx="4907" cy="4907"/>
            </a:xfrm>
            <a:prstGeom prst="blockArc">
              <a:avLst>
                <a:gd name="adj1" fmla="val 16200000"/>
                <a:gd name="adj2" fmla="val 7560000"/>
                <a:gd name="adj3" fmla="val 7146"/>
              </a:avLst>
            </a:prstGeom>
            <a:solidFill>
              <a:srgbClr val="FF747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6" name="ValueShape4"/>
            <p:cNvSpPr/>
            <p:nvPr/>
          </p:nvSpPr>
          <p:spPr>
            <a:xfrm>
              <a:off x="2457" y="3520"/>
              <a:ext cx="4223" cy="4223"/>
            </a:xfrm>
            <a:prstGeom prst="blockArc">
              <a:avLst>
                <a:gd name="adj1" fmla="val 16200000"/>
                <a:gd name="adj2" fmla="val 5940000"/>
                <a:gd name="adj3" fmla="val 8265"/>
              </a:avLst>
            </a:prstGeom>
            <a:solidFill>
              <a:srgbClr val="FFC00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20" name="Content Placeholder 2"/>
          <p:cNvSpPr txBox="1"/>
          <p:nvPr/>
        </p:nvSpPr>
        <p:spPr>
          <a:xfrm>
            <a:off x="3580765" y="814070"/>
            <a:ext cx="5030470" cy="729615"/>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rPr>
              <a:t>③  寻求帮助，分类筛选</a:t>
            </a:r>
            <a:endParaRPr lang="en-US" altLang="zh-CN" sz="3500" smtClean="0">
              <a:solidFill>
                <a:schemeClr val="tx1">
                  <a:lumMod val="75000"/>
                  <a:lumOff val="25000"/>
                </a:schemeClr>
              </a:solidFill>
              <a:latin typeface="方正准圆简体" panose="02010601030101010101" charset="-122"/>
              <a:ea typeface="方正准圆简体" panose="02010601030101010101" charset="-122"/>
              <a:sym typeface="Arial" panose="020B0604020202020204" pitchFamily="34" charset="0"/>
            </a:endParaRPr>
          </a:p>
        </p:txBody>
      </p:sp>
      <p:sp>
        <p:nvSpPr>
          <p:cNvPr id="100" name="文本框 99"/>
          <p:cNvSpPr txBox="1"/>
          <p:nvPr/>
        </p:nvSpPr>
        <p:spPr>
          <a:xfrm>
            <a:off x="870585" y="2049780"/>
            <a:ext cx="10732135" cy="4615815"/>
          </a:xfrm>
          <a:prstGeom prst="rect">
            <a:avLst/>
          </a:prstGeom>
          <a:noFill/>
          <a:ln w="9525">
            <a:noFill/>
          </a:ln>
        </p:spPr>
        <p:txBody>
          <a:bodyPr wrap="square">
            <a:spAutoFit/>
          </a:bodyPr>
          <a:lstStyle/>
          <a:p>
            <a:pPr indent="0">
              <a:lnSpc>
                <a:spcPct val="140000"/>
              </a:lnSpc>
            </a:pPr>
            <a:r>
              <a:rPr sz="3500" b="0">
                <a:solidFill>
                  <a:srgbClr val="000000"/>
                </a:solidFill>
                <a:latin typeface="楷体" panose="02010609060101010101" charset="-122"/>
                <a:ea typeface="楷体" panose="02010609060101010101" charset="-122"/>
                <a:cs typeface="楷体" panose="02010609060101010101" charset="-122"/>
              </a:rPr>
              <a:t>1：我们打算把这些评语都放进纪念册里，你们觉得怎么样呢？</a:t>
            </a:r>
            <a:endParaRPr sz="3500" b="0">
              <a:solidFill>
                <a:srgbClr val="000000"/>
              </a:solidFill>
              <a:latin typeface="楷体" panose="02010609060101010101" charset="-122"/>
              <a:ea typeface="楷体" panose="02010609060101010101" charset="-122"/>
              <a:cs typeface="楷体" panose="02010609060101010101" charset="-122"/>
            </a:endParaRPr>
          </a:p>
          <a:p>
            <a:pPr indent="0">
              <a:lnSpc>
                <a:spcPct val="140000"/>
              </a:lnSpc>
            </a:pPr>
            <a:r>
              <a:rPr sz="3500" b="0">
                <a:solidFill>
                  <a:srgbClr val="000000"/>
                </a:solidFill>
                <a:latin typeface="楷体" panose="02010609060101010101" charset="-122"/>
                <a:ea typeface="楷体" panose="02010609060101010101" charset="-122"/>
                <a:cs typeface="楷体" panose="02010609060101010101" charset="-122"/>
              </a:rPr>
              <a:t>2：内容太多了，版面不够。</a:t>
            </a:r>
            <a:endParaRPr sz="3500" b="0">
              <a:solidFill>
                <a:srgbClr val="000000"/>
              </a:solidFill>
              <a:latin typeface="楷体" panose="02010609060101010101" charset="-122"/>
              <a:ea typeface="楷体" panose="02010609060101010101" charset="-122"/>
              <a:cs typeface="楷体" panose="02010609060101010101" charset="-122"/>
            </a:endParaRPr>
          </a:p>
          <a:p>
            <a:pPr indent="0">
              <a:lnSpc>
                <a:spcPct val="140000"/>
              </a:lnSpc>
            </a:pPr>
            <a:r>
              <a:rPr sz="3500" b="0">
                <a:solidFill>
                  <a:srgbClr val="000000"/>
                </a:solidFill>
                <a:latin typeface="楷体" panose="02010609060101010101" charset="-122"/>
                <a:ea typeface="楷体" panose="02010609060101010101" charset="-122"/>
                <a:cs typeface="楷体" panose="02010609060101010101" charset="-122"/>
              </a:rPr>
              <a:t>3：先进行分类筛选再放进去会合理些。</a:t>
            </a:r>
            <a:endParaRPr sz="3500" b="0">
              <a:solidFill>
                <a:srgbClr val="000000"/>
              </a:solidFill>
              <a:latin typeface="楷体" panose="02010609060101010101" charset="-122"/>
              <a:ea typeface="楷体" panose="02010609060101010101" charset="-122"/>
              <a:cs typeface="楷体" panose="02010609060101010101" charset="-122"/>
            </a:endParaRPr>
          </a:p>
          <a:p>
            <a:pPr indent="0">
              <a:lnSpc>
                <a:spcPct val="140000"/>
              </a:lnSpc>
            </a:pPr>
            <a:r>
              <a:rPr sz="3500" b="0">
                <a:solidFill>
                  <a:srgbClr val="000000"/>
                </a:solidFill>
                <a:latin typeface="楷体" panose="02010609060101010101" charset="-122"/>
                <a:ea typeface="楷体" panose="02010609060101010101" charset="-122"/>
                <a:cs typeface="楷体" panose="02010609060101010101" charset="-122"/>
              </a:rPr>
              <a:t>4：要挑选出最有代表性的评语，体现在我们成长的道路上老师给予的关心。</a:t>
            </a:r>
            <a:endParaRPr sz="35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cover dir="d"/>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1649</Words>
  <Application>WPS 演示</Application>
  <PresentationFormat>自定义</PresentationFormat>
  <Paragraphs>160</Paragraphs>
  <Slides>22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22</vt:i4>
      </vt:variant>
    </vt:vector>
  </HeadingPairs>
  <TitlesOfParts>
    <vt:vector size="34" baseType="lpstr">
      <vt:lpstr>Arial</vt:lpstr>
      <vt:lpstr>宋体</vt:lpstr>
      <vt:lpstr>Wingdings</vt:lpstr>
      <vt:lpstr>微软雅黑</vt:lpstr>
      <vt:lpstr>锐字温帅小可爱简</vt:lpstr>
      <vt:lpstr>楷体</vt:lpstr>
      <vt:lpstr>方正书宋_GBK</vt:lpstr>
      <vt:lpstr>方正准圆简体</vt:lpstr>
      <vt:lpstr>Calibri</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4</cp:revision>
  <dcterms:created xsi:type="dcterms:W3CDTF">2020-01-23T09:56:00Z</dcterms:created>
  <dcterms:modified xsi:type="dcterms:W3CDTF">2020-04-21T10:43:11Z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