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323" r:id="rId3"/>
    <p:sldId id="324" r:id="rId4"/>
    <p:sldId id="319" r:id="rId5"/>
    <p:sldId id="325" r:id="rId6"/>
    <p:sldId id="330" r:id="rId7"/>
    <p:sldId id="366" r:id="rId8"/>
    <p:sldId id="331" r:id="rId9"/>
    <p:sldId id="332" r:id="rId10"/>
    <p:sldId id="333" r:id="rId11"/>
    <p:sldId id="335" r:id="rId12"/>
    <p:sldId id="336" r:id="rId13"/>
    <p:sldId id="337" r:id="rId14"/>
    <p:sldId id="338" r:id="rId15"/>
    <p:sldId id="360" r:id="rId16"/>
    <p:sldId id="341" r:id="rId17"/>
    <p:sldId id="355" r:id="rId18"/>
    <p:sldId id="363" r:id="rId19"/>
    <p:sldId id="367" r:id="rId20"/>
    <p:sldId id="368" r:id="rId21"/>
    <p:sldId id="362" r:id="rId22"/>
    <p:sldId id="329" r:id="rId2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0000FF"/>
    <a:srgbClr val="57C6CF"/>
    <a:srgbClr val="2E74B6"/>
    <a:srgbClr val="B9B9B9"/>
    <a:srgbClr val="BABABA"/>
    <a:srgbClr val="187E72"/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9485" autoAdjust="0"/>
    <p:restoredTop sz="94660"/>
  </p:normalViewPr>
  <p:slideViewPr>
    <p:cSldViewPr snapToGrid="0">
      <p:cViewPr varScale="1">
        <p:scale>
          <a:sx n="66" d="100"/>
          <a:sy n="66" d="100"/>
        </p:scale>
        <p:origin x="-102" y="-102"/>
      </p:cViewPr>
      <p:guideLst>
        <p:guide orient="horz" pos="2243"/>
        <p:guide pos="38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6" Type="http://schemas.openxmlformats.org/officeDocument/2006/relationships/tableStyles" Target="tableStyles.xml"/><Relationship Id="rId25" Type="http://schemas.openxmlformats.org/officeDocument/2006/relationships/viewProps" Target="viewProps.xml"/><Relationship Id="rId24" Type="http://schemas.openxmlformats.org/officeDocument/2006/relationships/presProps" Target="presProps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2057400" indent="-228600">
              <a:lnSpc>
                <a:spcPct val="130000"/>
              </a:lnSpc>
              <a:buFont typeface="Wingdings" panose="05000000000000000000" pitchFamily="2" charset="2"/>
              <a:buChar char="l"/>
              <a:defRPr spc="15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marR="0" lvl="1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914400" marR="0" lvl="2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371600" marR="0" lvl="3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828800" marR="0" lvl="4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>
              <a:lnSpc>
                <a:spcPct val="130000"/>
              </a:lnSpc>
              <a:buFont typeface="Wingdings" panose="05000000000000000000" pitchFamily="2" charset="2"/>
              <a:buChar char="l"/>
              <a:defRPr sz="1600" spc="15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>
              <a:lnSpc>
                <a:spcPct val="13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400" y="1555200"/>
            <a:ext cx="51264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 hasCustomPrompt="1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pitchFamily="2" charset="2"/>
              <a:buChar char="l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单击此处编辑文本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 hasCustomPrompt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indent="0" eaLnBrk="1" fontAlgn="auto" latinLnBrk="0" hangingPunct="1">
              <a:lnSpc>
                <a:spcPct val="160000"/>
              </a:lnSpc>
              <a:spcAft>
                <a:spcPts val="1600"/>
              </a:spcAft>
              <a:buNone/>
              <a:defRPr spc="3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9" Type="http://schemas.openxmlformats.org/officeDocument/2006/relationships/theme" Target="../theme/theme1.xml"/><Relationship Id="rId38" Type="http://schemas.openxmlformats.org/officeDocument/2006/relationships/tags" Target="../tags/tag62.xml"/><Relationship Id="rId37" Type="http://schemas.openxmlformats.org/officeDocument/2006/relationships/tags" Target="../tags/tag61.xml"/><Relationship Id="rId36" Type="http://schemas.openxmlformats.org/officeDocument/2006/relationships/tags" Target="../tags/tag60.xml"/><Relationship Id="rId35" Type="http://schemas.openxmlformats.org/officeDocument/2006/relationships/tags" Target="../tags/tag59.xml"/><Relationship Id="rId34" Type="http://schemas.openxmlformats.org/officeDocument/2006/relationships/tags" Target="../tags/tag58.xml"/><Relationship Id="rId33" Type="http://schemas.openxmlformats.org/officeDocument/2006/relationships/tags" Target="../tags/tag57.xml"/><Relationship Id="rId32" Type="http://schemas.openxmlformats.org/officeDocument/2006/relationships/slideLayout" Target="../slideLayouts/slideLayout32.xml"/><Relationship Id="rId31" Type="http://schemas.openxmlformats.org/officeDocument/2006/relationships/slideLayout" Target="../slideLayouts/slideLayout31.xml"/><Relationship Id="rId30" Type="http://schemas.openxmlformats.org/officeDocument/2006/relationships/slideLayout" Target="../slideLayouts/slideLayout30.xml"/><Relationship Id="rId3" Type="http://schemas.openxmlformats.org/officeDocument/2006/relationships/slideLayout" Target="../slideLayouts/slideLayout3.xml"/><Relationship Id="rId29" Type="http://schemas.openxmlformats.org/officeDocument/2006/relationships/slideLayout" Target="../slideLayouts/slideLayout29.xml"/><Relationship Id="rId28" Type="http://schemas.openxmlformats.org/officeDocument/2006/relationships/slideLayout" Target="../slideLayouts/slideLayout28.xml"/><Relationship Id="rId27" Type="http://schemas.openxmlformats.org/officeDocument/2006/relationships/slideLayout" Target="../slideLayouts/slideLayout27.xml"/><Relationship Id="rId26" Type="http://schemas.openxmlformats.org/officeDocument/2006/relationships/slideLayout" Target="../slideLayouts/slideLayout26.xml"/><Relationship Id="rId25" Type="http://schemas.openxmlformats.org/officeDocument/2006/relationships/slideLayout" Target="../slideLayouts/slideLayout25.xml"/><Relationship Id="rId24" Type="http://schemas.openxmlformats.org/officeDocument/2006/relationships/slideLayout" Target="../slideLayouts/slideLayout24.xml"/><Relationship Id="rId23" Type="http://schemas.openxmlformats.org/officeDocument/2006/relationships/slideLayout" Target="../slideLayouts/slideLayout23.xml"/><Relationship Id="rId22" Type="http://schemas.openxmlformats.org/officeDocument/2006/relationships/slideLayout" Target="../slideLayouts/slideLayout22.xml"/><Relationship Id="rId21" Type="http://schemas.openxmlformats.org/officeDocument/2006/relationships/slideLayout" Target="../slideLayouts/slideLayout21.xml"/><Relationship Id="rId20" Type="http://schemas.openxmlformats.org/officeDocument/2006/relationships/slideLayout" Target="../slideLayouts/slideLayout20.xml"/><Relationship Id="rId2" Type="http://schemas.openxmlformats.org/officeDocument/2006/relationships/slideLayout" Target="../slideLayouts/slideLayout2.xml"/><Relationship Id="rId19" Type="http://schemas.openxmlformats.org/officeDocument/2006/relationships/slideLayout" Target="../slideLayouts/slideLayout19.xml"/><Relationship Id="rId18" Type="http://schemas.openxmlformats.org/officeDocument/2006/relationships/slideLayout" Target="../slideLayouts/slideLayout18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33"/>
            </p:custDataLst>
          </p:nvPr>
        </p:nvSpPr>
        <p:spPr>
          <a:xfrm>
            <a:off x="608400" y="608400"/>
            <a:ext cx="10969200" cy="648000"/>
          </a:xfrm>
          <a:prstGeom prst="rect">
            <a:avLst/>
          </a:prstGeom>
        </p:spPr>
        <p:txBody>
          <a:bodyPr vert="horz" lIns="101600" tIns="38100" rIns="76200" bIns="3810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34"/>
            </p:custDataLst>
          </p:nvPr>
        </p:nvSpPr>
        <p:spPr>
          <a:xfrm>
            <a:off x="608400" y="1515600"/>
            <a:ext cx="10969200" cy="473688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35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36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7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38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tabLst>
          <a:tab pos="1609725" algn="l"/>
        </a:tabLst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•"/>
        <a:defRPr sz="1600" u="none" strike="noStrike" kern="1200" cap="none" spc="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3.xml"/><Relationship Id="rId3" Type="http://schemas.openxmlformats.org/officeDocument/2006/relationships/slide" Target="slide3.xml"/><Relationship Id="rId2" Type="http://schemas.openxmlformats.org/officeDocument/2006/relationships/image" Target="../media/image3.png"/><Relationship Id="rId1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2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4.xml"/><Relationship Id="rId1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平行四边形 2"/>
          <p:cNvSpPr/>
          <p:nvPr/>
        </p:nvSpPr>
        <p:spPr>
          <a:xfrm>
            <a:off x="-2254885" y="1036320"/>
            <a:ext cx="16614140" cy="2753995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4" name="平行四边形 3"/>
          <p:cNvSpPr/>
          <p:nvPr/>
        </p:nvSpPr>
        <p:spPr>
          <a:xfrm>
            <a:off x="-1979930" y="1036320"/>
            <a:ext cx="4958080" cy="2753995"/>
          </a:xfrm>
          <a:prstGeom prst="parallelogram">
            <a:avLst>
              <a:gd name="adj" fmla="val 44396"/>
            </a:avLst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208868" y="1839006"/>
            <a:ext cx="1022218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6600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第二单元 家国情怀  </a:t>
            </a:r>
            <a:endParaRPr lang="zh-CN" altLang="en-US" sz="6600" b="1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Rectangle 5"/>
          <p:cNvSpPr/>
          <p:nvPr/>
        </p:nvSpPr>
        <p:spPr>
          <a:xfrm>
            <a:off x="924930" y="4186977"/>
            <a:ext cx="10658901" cy="784830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</a:t>
            </a:r>
            <a:r>
              <a:rPr lang="en-US" altLang="zh-CN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.</a:t>
            </a:r>
            <a:r>
              <a:rPr lang="zh-CN" altLang="en-US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老山</a:t>
            </a:r>
            <a:r>
              <a:rPr lang="zh-CN" altLang="en-US" sz="45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界</a:t>
            </a:r>
            <a:endParaRPr lang="zh-CN" altLang="en-US" sz="4500" dirty="0" smtClean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3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nimBg="1"/>
      <p:bldP spid="4" grpId="0" bldLvl="0" animBg="1"/>
      <p:bldP spid="6" grpId="0"/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8054" y="1113401"/>
            <a:ext cx="10788502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0100">
              <a:lnSpc>
                <a:spcPct val="150000"/>
              </a:lnSpc>
            </a:pPr>
            <a:r>
              <a:rPr lang="zh-CN" altLang="en-US" sz="3000" b="1" dirty="0" smtClean="0"/>
              <a:t>⑦ 家乡的小砖房，一年四季潮湿漏雨。没 </a:t>
            </a:r>
            <a:r>
              <a:rPr lang="zh-CN" altLang="en-US" sz="3000" b="1" dirty="0" smtClean="0"/>
              <a:t>有</a:t>
            </a:r>
            <a:r>
              <a:rPr lang="zh-CN" altLang="en-US" sz="3000" b="1" dirty="0" smtClean="0"/>
              <a:t>自来水，到街道唯一的自来水打水处提一分钱 </a:t>
            </a:r>
            <a:r>
              <a:rPr lang="zh-CN" altLang="en-US" sz="3000" b="1" dirty="0" smtClean="0"/>
              <a:t>一</a:t>
            </a:r>
            <a:r>
              <a:rPr lang="zh-CN" altLang="en-US" sz="3000" b="1" dirty="0" smtClean="0"/>
              <a:t>桶的水。她长年不吃早饭，只为省一点钱</a:t>
            </a:r>
            <a:r>
              <a:rPr lang="zh-CN" altLang="en-US" sz="3000" b="1" dirty="0" smtClean="0"/>
              <a:t>给孩 子</a:t>
            </a:r>
            <a:r>
              <a:rPr lang="zh-CN" altLang="en-US" sz="3000" b="1" dirty="0" smtClean="0"/>
              <a:t>们买点儿营养品，尽管他们仍然瘦弱多病</a:t>
            </a:r>
            <a:r>
              <a:rPr lang="zh-CN" altLang="en-US" sz="3000" b="1" dirty="0" smtClean="0"/>
              <a:t>。她经常</a:t>
            </a:r>
            <a:r>
              <a:rPr lang="zh-CN" altLang="en-US" sz="3000" b="1" dirty="0" smtClean="0"/>
              <a:t>在半夜三更惊醒，抱着发烧的孩子，深</a:t>
            </a:r>
            <a:r>
              <a:rPr lang="zh-CN" altLang="en-US" sz="3000" b="1" dirty="0" smtClean="0"/>
              <a:t>一脚浅</a:t>
            </a:r>
            <a:r>
              <a:rPr lang="zh-CN" altLang="en-US" sz="3000" b="1" dirty="0" smtClean="0"/>
              <a:t>一脚地奔向全县唯一的医院，然后整夜地</a:t>
            </a:r>
            <a:r>
              <a:rPr lang="zh-CN" altLang="en-US" sz="3000" b="1" dirty="0" smtClean="0"/>
              <a:t>陪着孩子</a:t>
            </a:r>
            <a:r>
              <a:rPr lang="zh-CN" altLang="en-US" sz="3000" b="1" dirty="0" smtClean="0"/>
              <a:t>打点滴。那是一个男主人长期在外地</a:t>
            </a:r>
            <a:r>
              <a:rPr lang="zh-CN" altLang="en-US" sz="3000" b="1" dirty="0" smtClean="0"/>
              <a:t>工作的家</a:t>
            </a:r>
            <a:r>
              <a:rPr lang="zh-CN" altLang="en-US" sz="3000" b="1" dirty="0" smtClean="0"/>
              <a:t>，一个有两个幼小孩子的家。家的外面，</a:t>
            </a:r>
            <a:r>
              <a:rPr lang="zh-CN" altLang="en-US" sz="3000" b="1" dirty="0" smtClean="0"/>
              <a:t>有一个</a:t>
            </a:r>
            <a:r>
              <a:rPr lang="zh-CN" altLang="en-US" sz="3000" b="1" dirty="0" smtClean="0"/>
              <a:t>毕业班的孩子们在注视着她。 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7318" y="943833"/>
            <a:ext cx="11285368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⑧她天性</a:t>
            </a:r>
            <a:r>
              <a:rPr lang="zh-CN" altLang="en-US" sz="3000" b="1" dirty="0" smtClean="0"/>
              <a:t>乐观 ，在 房前屋 后开垦 几</a:t>
            </a:r>
            <a:r>
              <a:rPr lang="zh-CN" altLang="en-US" sz="3000" b="1" dirty="0" smtClean="0"/>
              <a:t>块空地，种</a:t>
            </a:r>
            <a:r>
              <a:rPr lang="zh-CN" altLang="en-US" sz="3000" b="1" dirty="0" smtClean="0"/>
              <a:t>了多样新鲜蔬菜。生长蓬勃的各色蔬菜，给了 </a:t>
            </a:r>
            <a:r>
              <a:rPr lang="zh-CN" altLang="en-US" sz="3000" b="1" dirty="0" smtClean="0"/>
              <a:t>我们</a:t>
            </a:r>
            <a:r>
              <a:rPr lang="zh-CN" altLang="en-US" sz="3000" b="1" dirty="0" smtClean="0"/>
              <a:t>许多乐趣和希望。在最艰苦的日子里，</a:t>
            </a:r>
            <a:r>
              <a:rPr lang="zh-CN" altLang="en-US" sz="3000" b="1" dirty="0" smtClean="0"/>
              <a:t>我们 总能</a:t>
            </a:r>
            <a:r>
              <a:rPr lang="zh-CN" altLang="en-US" sz="3000" b="1" dirty="0" smtClean="0"/>
              <a:t>吃上鲜嫩的白菜、脆生的小黄瓜和柔软</a:t>
            </a:r>
            <a:r>
              <a:rPr lang="zh-CN" altLang="en-US" sz="3000" b="1" dirty="0" smtClean="0"/>
              <a:t>的茄 子</a:t>
            </a:r>
            <a:r>
              <a:rPr lang="zh-CN" altLang="en-US" sz="3000" b="1" dirty="0" smtClean="0"/>
              <a:t>。她在县城唯一的书店里给我们买</a:t>
            </a:r>
            <a:r>
              <a:rPr lang="en-US" altLang="zh-CN" sz="3000" b="1" dirty="0" smtClean="0"/>
              <a:t>《</a:t>
            </a:r>
            <a:r>
              <a:rPr lang="zh-CN" altLang="en-US" sz="3000" b="1" dirty="0" smtClean="0"/>
              <a:t>科普大 </a:t>
            </a:r>
            <a:r>
              <a:rPr lang="zh-CN" altLang="en-US" sz="3000" b="1" dirty="0" smtClean="0"/>
              <a:t>全</a:t>
            </a:r>
            <a:r>
              <a:rPr lang="en-US" altLang="zh-CN" sz="3000" b="1" dirty="0" smtClean="0"/>
              <a:t>》《</a:t>
            </a:r>
            <a:r>
              <a:rPr lang="zh-CN" altLang="en-US" sz="3000" b="1" dirty="0" smtClean="0"/>
              <a:t>儿童文学</a:t>
            </a:r>
            <a:r>
              <a:rPr lang="en-US" altLang="zh-CN" sz="3000" b="1" dirty="0" smtClean="0"/>
              <a:t>》《36 5</a:t>
            </a:r>
            <a:r>
              <a:rPr lang="zh-CN" altLang="en-US" sz="3000" b="1" dirty="0" smtClean="0"/>
              <a:t>夜故事</a:t>
            </a:r>
            <a:r>
              <a:rPr lang="en-US" altLang="zh-CN" sz="3000" b="1" dirty="0" smtClean="0"/>
              <a:t>》</a:t>
            </a:r>
            <a:r>
              <a:rPr lang="zh-CN" altLang="en-US" sz="3000" b="1" dirty="0" smtClean="0"/>
              <a:t>。夜幕降临， </a:t>
            </a:r>
            <a:r>
              <a:rPr lang="zh-CN" altLang="en-US" sz="3000" b="1" dirty="0" smtClean="0"/>
              <a:t>孩子们</a:t>
            </a:r>
            <a:r>
              <a:rPr lang="zh-CN" altLang="en-US" sz="3000" b="1" dirty="0" smtClean="0"/>
              <a:t>在她悦耳的故事里入睡。每到星期六，学 </a:t>
            </a:r>
            <a:r>
              <a:rPr lang="zh-CN" altLang="en-US" sz="3000" b="1" dirty="0" smtClean="0"/>
              <a:t>生</a:t>
            </a:r>
            <a:r>
              <a:rPr lang="zh-CN" altLang="en-US" sz="3000" b="1" dirty="0" smtClean="0"/>
              <a:t>们聚集在简陋的屋檐下，听她讲解着一</a:t>
            </a:r>
            <a:r>
              <a:rPr lang="zh-CN" altLang="en-US" sz="3000" b="1" dirty="0" smtClean="0"/>
              <a:t>道道难题</a:t>
            </a:r>
            <a:r>
              <a:rPr lang="zh-CN" altLang="en-US" sz="3000" b="1" dirty="0" smtClean="0"/>
              <a:t>。她是那么美丽，衣衫整洁而别致，皮肤白 </a:t>
            </a:r>
            <a:r>
              <a:rPr lang="zh-CN" altLang="en-US" sz="3000" b="1" dirty="0" smtClean="0"/>
              <a:t>皙</a:t>
            </a:r>
            <a:r>
              <a:rPr lang="zh-CN" altLang="en-US" sz="3000" b="1" dirty="0" smtClean="0"/>
              <a:t>，眉眼如画。 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23432" y="1063768"/>
            <a:ext cx="11114573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⑨有时候</a:t>
            </a:r>
            <a:r>
              <a:rPr lang="zh-CN" altLang="en-US" sz="3000" b="1" dirty="0" smtClean="0"/>
              <a:t>，</a:t>
            </a:r>
            <a:r>
              <a:rPr lang="zh-CN" altLang="en-US" sz="3000" b="1" dirty="0" smtClean="0"/>
              <a:t>她也暴跳如雷 </a:t>
            </a:r>
            <a:r>
              <a:rPr lang="zh-CN" altLang="en-US" sz="3000" b="1" dirty="0" smtClean="0"/>
              <a:t>，我的 任性 和</a:t>
            </a:r>
            <a:r>
              <a:rPr lang="zh-CN" altLang="en-US" sz="3000" b="1" dirty="0" smtClean="0"/>
              <a:t>一味沉迷</a:t>
            </a:r>
            <a:r>
              <a:rPr lang="zh-CN" altLang="en-US" sz="3000" b="1" dirty="0" smtClean="0"/>
              <a:t>于绘画常引发她的怒火。还有，因为我</a:t>
            </a:r>
            <a:r>
              <a:rPr lang="zh-CN" altLang="en-US" sz="3000" b="1" dirty="0" smtClean="0"/>
              <a:t>参加同学</a:t>
            </a:r>
            <a:r>
              <a:rPr lang="zh-CN" altLang="en-US" sz="3000" b="1" dirty="0" smtClean="0"/>
              <a:t>生日会的晚归，她拿衣架抽我的大腿，</a:t>
            </a:r>
            <a:r>
              <a:rPr lang="zh-CN" altLang="en-US" sz="3000" b="1" dirty="0" smtClean="0"/>
              <a:t>大声地</a:t>
            </a:r>
            <a:r>
              <a:rPr lang="zh-CN" altLang="en-US" sz="3000" b="1" dirty="0" smtClean="0"/>
              <a:t>吼叫</a:t>
            </a:r>
            <a:r>
              <a:rPr lang="en-US" altLang="zh-CN" sz="3000" b="1" dirty="0" smtClean="0"/>
              <a:t>:“</a:t>
            </a:r>
            <a:r>
              <a:rPr lang="zh-CN" altLang="en-US" sz="3000" b="1" dirty="0" smtClean="0"/>
              <a:t>你知道我养你们容易吗？我一个人！” </a:t>
            </a:r>
            <a:endParaRPr lang="zh-CN" altLang="en-US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⑩ “想起来了吗？”医生问。 </a:t>
            </a:r>
            <a:br>
              <a:rPr lang="zh-CN" altLang="en-US" sz="3000" b="1" dirty="0" smtClean="0"/>
            </a:br>
            <a:r>
              <a:rPr lang="en-US" altLang="zh-CN" sz="3000" b="1" dirty="0" smtClean="0"/>
              <a:t> </a:t>
            </a:r>
            <a:r>
              <a:rPr lang="en-US" altLang="zh-CN" sz="3000" b="1" dirty="0" smtClean="0"/>
              <a:t>       </a:t>
            </a:r>
            <a:r>
              <a:rPr lang="zh-CN" altLang="en-US" sz="3000" b="1" dirty="0" smtClean="0"/>
              <a:t>⑪ </a:t>
            </a:r>
            <a:r>
              <a:rPr lang="zh-CN" altLang="en-US" sz="3000" b="1" dirty="0" smtClean="0"/>
              <a:t>我茫 然。印 象里 ，她总 是健康 快乐 的，</a:t>
            </a:r>
            <a:r>
              <a:rPr lang="zh-CN" altLang="en-US" sz="3000" b="1" dirty="0" smtClean="0"/>
              <a:t>像是</a:t>
            </a:r>
            <a:r>
              <a:rPr lang="zh-CN" altLang="en-US" sz="3000" b="1" dirty="0" smtClean="0"/>
              <a:t>钢铁不能摧垮的，怎么会生病，甚至做手术？ 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66605" y="1037200"/>
            <a:ext cx="1120042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⑫“</a:t>
            </a:r>
            <a:r>
              <a:rPr lang="zh-CN" altLang="en-US" sz="3000" b="1" dirty="0" smtClean="0"/>
              <a:t>两 次生孩 子都 是剖宫 产手术 。” 突然， </a:t>
            </a:r>
            <a:r>
              <a:rPr lang="zh-CN" altLang="en-US" sz="3000" b="1" dirty="0" smtClean="0"/>
              <a:t>她</a:t>
            </a:r>
            <a:r>
              <a:rPr lang="zh-CN" altLang="en-US" sz="3000" b="1" dirty="0" smtClean="0"/>
              <a:t>小声地说。 </a:t>
            </a:r>
            <a:endParaRPr lang="zh-CN" altLang="en-US" sz="3000" b="1" dirty="0" smtClean="0"/>
          </a:p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⑬医生</a:t>
            </a:r>
            <a:r>
              <a:rPr lang="zh-CN" altLang="en-US" sz="3000" b="1" dirty="0" smtClean="0"/>
              <a:t>顿了片刻，点</a:t>
            </a:r>
            <a:r>
              <a:rPr lang="zh-CN" altLang="en-US" sz="3000" b="1" dirty="0" smtClean="0"/>
              <a:t>点头，无</a:t>
            </a:r>
            <a:r>
              <a:rPr lang="zh-CN" altLang="en-US" sz="3000" b="1" dirty="0" smtClean="0"/>
              <a:t>语。 </a:t>
            </a:r>
            <a:br>
              <a:rPr lang="zh-CN" altLang="en-US" sz="3000" b="1" dirty="0" smtClean="0"/>
            </a:br>
            <a:r>
              <a:rPr lang="zh-CN" altLang="en-US" sz="3000" b="1" dirty="0" smtClean="0"/>
              <a:t>        ⑭点滴 </a:t>
            </a:r>
            <a:r>
              <a:rPr lang="zh-CN" altLang="en-US" sz="3000" b="1" dirty="0" smtClean="0"/>
              <a:t>打上了 ，每 天四瓶 ，医生 拿来 表格， </a:t>
            </a:r>
            <a:r>
              <a:rPr lang="zh-CN" altLang="en-US" sz="3000" b="1" dirty="0" smtClean="0"/>
              <a:t>各种</a:t>
            </a:r>
            <a:r>
              <a:rPr lang="zh-CN" altLang="en-US" sz="3000" b="1" dirty="0" smtClean="0"/>
              <a:t>空格，密密麻麻。人的一生，五分钟就在</a:t>
            </a:r>
            <a:r>
              <a:rPr lang="zh-CN" altLang="en-US" sz="3000" b="1" dirty="0" smtClean="0"/>
              <a:t>一张</a:t>
            </a:r>
            <a:r>
              <a:rPr lang="zh-CN" altLang="en-US" sz="3000" b="1" dirty="0" smtClean="0"/>
              <a:t>表格上填充。身体的秘密，也在各种细致</a:t>
            </a:r>
            <a:r>
              <a:rPr lang="zh-CN" altLang="en-US" sz="3000" b="1" dirty="0" smtClean="0"/>
              <a:t>的检 查</a:t>
            </a:r>
            <a:r>
              <a:rPr lang="zh-CN" altLang="en-US" sz="3000" b="1" dirty="0" smtClean="0"/>
              <a:t>后一点点显露：脑部梗塞、肾囊肿、心肌缺 </a:t>
            </a:r>
            <a:r>
              <a:rPr lang="zh-CN" altLang="en-US" sz="3000" b="1" dirty="0" smtClean="0"/>
              <a:t>血</a:t>
            </a:r>
            <a:r>
              <a:rPr lang="zh-CN" altLang="en-US" sz="3000" b="1" dirty="0" smtClean="0"/>
              <a:t>、贫血。 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1120" y="1165643"/>
            <a:ext cx="1120042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⑮ 我认真注视着她。这个与我有着</a:t>
            </a:r>
            <a:r>
              <a:rPr lang="zh-CN" altLang="en-US" sz="3000" b="1" dirty="0" smtClean="0"/>
              <a:t>非同寻常关系</a:t>
            </a:r>
            <a:r>
              <a:rPr lang="zh-CN" altLang="en-US" sz="3000" b="1" dirty="0" smtClean="0"/>
              <a:t>的女人，曾经也是曼妙的女子。几十年的</a:t>
            </a:r>
            <a:r>
              <a:rPr lang="zh-CN" altLang="en-US" sz="3000" b="1" dirty="0" smtClean="0"/>
              <a:t>岁月</a:t>
            </a:r>
            <a:r>
              <a:rPr lang="zh-CN" altLang="en-US" sz="3000" b="1" dirty="0" smtClean="0"/>
              <a:t>仿佛形成一个断层，中间有多少悲欢离合啊</a:t>
            </a:r>
            <a:r>
              <a:rPr lang="zh-CN" altLang="en-US" sz="3000" b="1" dirty="0" smtClean="0"/>
              <a:t>，依稀</a:t>
            </a:r>
            <a:r>
              <a:rPr lang="zh-CN" altLang="en-US" sz="3000" b="1" dirty="0" smtClean="0"/>
              <a:t>记得的却只有她的美丽和美好。那些</a:t>
            </a:r>
            <a:r>
              <a:rPr lang="zh-CN" altLang="en-US" sz="3000" b="1" dirty="0" smtClean="0"/>
              <a:t>断层中间</a:t>
            </a:r>
            <a:r>
              <a:rPr lang="zh-CN" altLang="en-US" sz="3000" b="1" dirty="0" smtClean="0"/>
              <a:t>的日子， 或许就是我们成长的故事。 </a:t>
            </a:r>
            <a:br>
              <a:rPr lang="zh-CN" altLang="en-US" sz="3000" b="1" dirty="0" smtClean="0"/>
            </a:br>
            <a:endParaRPr lang="zh-CN" altLang="en-US" sz="3000" b="1" dirty="0" smtClean="0"/>
          </a:p>
          <a:p>
            <a:pPr indent="808355" algn="r">
              <a:lnSpc>
                <a:spcPct val="150000"/>
              </a:lnSpc>
            </a:pPr>
            <a:r>
              <a:rPr lang="zh-CN" altLang="en-US" sz="3000" b="1" dirty="0" smtClean="0"/>
              <a:t>（</a:t>
            </a:r>
            <a:r>
              <a:rPr lang="zh-CN" altLang="en-US" sz="3000" b="1" dirty="0" smtClean="0"/>
              <a:t>选自</a:t>
            </a:r>
            <a:r>
              <a:rPr lang="en-US" altLang="zh-CN" sz="3000" b="1" dirty="0" smtClean="0"/>
              <a:t>《</a:t>
            </a:r>
            <a:r>
              <a:rPr lang="zh-CN" altLang="en-US" sz="3000" b="1" dirty="0" smtClean="0"/>
              <a:t>广州日报</a:t>
            </a:r>
            <a:r>
              <a:rPr lang="en-US" altLang="zh-CN" sz="3000" b="1" dirty="0" smtClean="0"/>
              <a:t>》</a:t>
            </a:r>
            <a:r>
              <a:rPr lang="zh-CN" altLang="en-US" sz="3000" b="1" dirty="0" smtClean="0"/>
              <a:t>，有删改） 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37947" y="1190836"/>
            <a:ext cx="11114573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1</a:t>
            </a:r>
            <a:r>
              <a:rPr lang="zh-CN" altLang="en-US" sz="3000" b="1" dirty="0" smtClean="0"/>
              <a:t>． 第③段罗列母亲一系列的身份和称呼有什么 </a:t>
            </a:r>
            <a:r>
              <a:rPr lang="zh-CN" altLang="en-US" sz="3000" b="1" dirty="0" smtClean="0"/>
              <a:t>含义</a:t>
            </a:r>
            <a:r>
              <a:rPr lang="zh-CN" altLang="en-US" sz="3000" b="1" dirty="0" smtClean="0"/>
              <a:t>？ </a:t>
            </a:r>
            <a:endParaRPr lang="zh-CN" altLang="en-US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__________________________________________________________________________________________________________________</a:t>
            </a:r>
            <a:endParaRPr lang="en-US" altLang="zh-CN" sz="30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96684" y="1857548"/>
            <a:ext cx="107696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母亲不同时间段的身份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“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标签</a:t>
            </a:r>
            <a:r>
              <a:rPr lang="en-US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”</a:t>
            </a: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，概括了母亲的人生经历，反映着她对家人、对社会无私奉献的精神，以及积劳成疾的现状。</a:t>
            </a:r>
            <a:endParaRPr lang="zh-CN" altLang="en-US" sz="3000" b="1" dirty="0" smtClean="0">
              <a:solidFill>
                <a:srgbClr val="C0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7775" y="777351"/>
            <a:ext cx="11195255" cy="590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5100"/>
              </a:lnSpc>
            </a:pPr>
            <a:r>
              <a:rPr lang="en-US" altLang="zh-CN" sz="3000" b="1" dirty="0" smtClean="0"/>
              <a:t>2</a:t>
            </a:r>
            <a:r>
              <a:rPr lang="zh-CN" altLang="en-US" sz="3000" b="1" dirty="0" smtClean="0"/>
              <a:t>． 关于这篇文章表述有误的一项是 </a:t>
            </a:r>
            <a:r>
              <a:rPr lang="zh-CN" altLang="en-US" sz="3000" b="1" dirty="0" smtClean="0"/>
              <a:t>（     ）</a:t>
            </a:r>
            <a:endParaRPr lang="zh-CN" altLang="en-US" sz="3000" b="1" dirty="0" smtClean="0"/>
          </a:p>
          <a:p>
            <a:pPr>
              <a:lnSpc>
                <a:spcPts val="5100"/>
              </a:lnSpc>
            </a:pPr>
            <a:r>
              <a:rPr lang="en-US" altLang="zh-CN" sz="3000" b="1" dirty="0" smtClean="0"/>
              <a:t>A</a:t>
            </a:r>
            <a:r>
              <a:rPr lang="zh-CN" altLang="en-US" sz="3000" b="1" dirty="0" smtClean="0"/>
              <a:t>． 第②段的外貌描写突出了母亲衰老瘦弱</a:t>
            </a:r>
            <a:r>
              <a:rPr lang="zh-CN" altLang="en-US" sz="3000" b="1" dirty="0" smtClean="0"/>
              <a:t>、病情</a:t>
            </a:r>
            <a:r>
              <a:rPr lang="zh-CN" altLang="en-US" sz="3000" b="1" dirty="0" smtClean="0"/>
              <a:t>严重的样子</a:t>
            </a:r>
            <a:r>
              <a:rPr lang="zh-CN" altLang="en-US" sz="3000" b="1" dirty="0" smtClean="0"/>
              <a:t>，为下文写医生诊治做 铺垫。</a:t>
            </a:r>
            <a:br>
              <a:rPr lang="zh-CN" altLang="en-US" sz="3000" b="1" dirty="0" smtClean="0"/>
            </a:br>
            <a:r>
              <a:rPr lang="en-US" altLang="zh-CN" sz="3000" b="1" dirty="0" smtClean="0"/>
              <a:t>B</a:t>
            </a:r>
            <a:r>
              <a:rPr lang="zh-CN" altLang="en-US" sz="3000" b="1" dirty="0" smtClean="0"/>
              <a:t>． 面对医生的询问，母亲“一脸茫然”，说明她从未在意过自己的身体，对病情毫无 察觉</a:t>
            </a:r>
            <a:r>
              <a:rPr lang="zh-CN" altLang="en-US" sz="3000" b="1" dirty="0" smtClean="0"/>
              <a:t>。</a:t>
            </a:r>
            <a:br>
              <a:rPr lang="zh-CN" altLang="en-US" sz="3000" b="1" dirty="0" smtClean="0"/>
            </a:br>
            <a:r>
              <a:rPr lang="en-US" altLang="zh-CN" sz="3000" b="1" dirty="0" smtClean="0"/>
              <a:t>C</a:t>
            </a:r>
            <a:r>
              <a:rPr lang="zh-CN" altLang="en-US" sz="3000" b="1" dirty="0" smtClean="0"/>
              <a:t>． 结尾段“断层”的含义是：直到母亲</a:t>
            </a:r>
            <a:r>
              <a:rPr lang="zh-CN" altLang="en-US" sz="3000" b="1" dirty="0" smtClean="0"/>
              <a:t>病倒</a:t>
            </a:r>
            <a:r>
              <a:rPr lang="zh-CN" altLang="en-US" sz="3000" b="1" dirty="0" smtClean="0"/>
              <a:t>，子女才意识到完全忘记了对她的</a:t>
            </a:r>
            <a:r>
              <a:rPr lang="zh-CN" altLang="en-US" sz="3000" b="1" dirty="0" smtClean="0"/>
              <a:t>关心爱护</a:t>
            </a:r>
            <a:r>
              <a:rPr lang="zh-CN" altLang="en-US" sz="3000" b="1" dirty="0" smtClean="0"/>
              <a:t>。</a:t>
            </a:r>
            <a:br>
              <a:rPr lang="zh-CN" altLang="en-US" sz="3000" b="1" dirty="0" smtClean="0"/>
            </a:br>
            <a:r>
              <a:rPr lang="en-US" altLang="zh-CN" sz="3000" b="1" dirty="0" smtClean="0"/>
              <a:t>D</a:t>
            </a:r>
            <a:r>
              <a:rPr lang="zh-CN" altLang="en-US" sz="3000" b="1" dirty="0" smtClean="0"/>
              <a:t>． 文中写母亲的伟大，也表达了作为子女</a:t>
            </a:r>
            <a:r>
              <a:rPr lang="zh-CN" altLang="en-US" sz="3000" b="1" dirty="0" smtClean="0"/>
              <a:t>惯于</a:t>
            </a:r>
            <a:r>
              <a:rPr lang="zh-CN" altLang="en-US" sz="3000" b="1" dirty="0" smtClean="0"/>
              <a:t>接受母爱却疏于照顾母亲的内疚心情。 </a:t>
            </a:r>
            <a:endParaRPr lang="zh-CN" altLang="en-US" sz="30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7136612" y="739950"/>
            <a:ext cx="584985" cy="7018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C</a:t>
            </a:r>
            <a:endParaRPr lang="zh-CN" altLang="en-US" sz="3000" b="1" dirty="0" smtClean="0">
              <a:solidFill>
                <a:srgbClr val="C0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1944" y="1111176"/>
            <a:ext cx="10788509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3</a:t>
            </a:r>
            <a:r>
              <a:rPr lang="zh-CN" altLang="en-US" sz="3000" b="1" dirty="0" smtClean="0"/>
              <a:t>． 本文叙事采用了插叙的方法，结合文中具体</a:t>
            </a:r>
            <a:r>
              <a:rPr lang="zh-CN" altLang="en-US" sz="3000" b="1" dirty="0" smtClean="0"/>
              <a:t>内容</a:t>
            </a:r>
            <a:r>
              <a:rPr lang="zh-CN" altLang="en-US" sz="3000" b="1" dirty="0" smtClean="0"/>
              <a:t>说说插叙的作用。 ★ 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altLang="zh-CN" sz="30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682169" y="2452636"/>
            <a:ext cx="10769600" cy="34671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文中由医生询问以往病历引出对母亲的往事的回忆，又以医生问话结束回忆，插叙自然，与上下文结合严密；插叙内容写母亲辛劳奉献的一生，是表现文章主题的最重要的内容；母亲以往的生活片段与当下医生的诊治通过插叙有机地联系在一起，行文简洁，又突出了主题。</a:t>
            </a:r>
            <a:endParaRPr lang="zh-CN" altLang="en-US" sz="3000" b="1" dirty="0" smtClean="0">
              <a:solidFill>
                <a:srgbClr val="C0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31590" y="881336"/>
            <a:ext cx="1078850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</a:rPr>
              <a:t>答题模式 </a:t>
            </a:r>
            <a:endParaRPr lang="en-US" altLang="zh-CN" sz="3000" b="1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indent="624205">
              <a:lnSpc>
                <a:spcPct val="150000"/>
              </a:lnSpc>
            </a:pPr>
            <a:r>
              <a:rPr lang="zh-CN" altLang="en-US" sz="3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答题思路</a:t>
            </a:r>
            <a:r>
              <a:rPr lang="zh-CN" altLang="en-US" sz="3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此题考查记叙顺序的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作用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。文章第⑦至⑨段是插叙，先思考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插叙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的一般作用：对主要情节或中心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事件做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必要的铺垫、补充、说明，使情节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更完整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，结构更严密，内容更充实。再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联系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文章的内容概括其作用 ： 父亲长年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在外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， 母亲一人省吃俭用，供“我们 ” 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读书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，无微不至地照顾“我们” ，利用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节假日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给学生解决难题。这些生活片段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反映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了母亲一生的辛劳，既丰富了文章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的内容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，又突出了文章的主题。 </a:t>
            </a:r>
            <a:endParaRPr lang="zh-CN" altLang="en-US" sz="3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29162" y="1184744"/>
            <a:ext cx="11054334" cy="29084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4205">
              <a:lnSpc>
                <a:spcPct val="150000"/>
              </a:lnSpc>
            </a:pPr>
            <a:r>
              <a:rPr lang="zh-CN" altLang="en-US" sz="3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答题步骤</a:t>
            </a:r>
            <a:r>
              <a:rPr lang="zh-CN" altLang="en-US" sz="3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3200" dirty="0" smtClean="0"/>
              <a:t> 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 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第一步，找出文中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插叙的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段落，分析插叙的主要内容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。</a:t>
            </a:r>
            <a:endParaRPr lang="zh-CN" altLang="en-US" sz="3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  <a:p>
            <a:pPr indent="624205">
              <a:lnSpc>
                <a:spcPct val="150000"/>
              </a:lnSpc>
            </a:pP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第二步，联系插叙的一般作用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以及插叙</a:t>
            </a:r>
            <a:r>
              <a:rPr lang="zh-CN" altLang="en-US" sz="3000" b="1" dirty="0" smtClean="0">
                <a:latin typeface="仿宋" panose="02010609060101010101" pitchFamily="49" charset="-122"/>
                <a:ea typeface="仿宋" panose="02010609060101010101" pitchFamily="49" charset="-122"/>
              </a:rPr>
              <a:t>部分的主要内容， 具体分析其作用。 </a:t>
            </a:r>
            <a:endParaRPr lang="zh-CN" altLang="en-US" sz="3000" b="1" dirty="0" smtClean="0">
              <a:latin typeface="仿宋" panose="02010609060101010101" pitchFamily="49" charset="-122"/>
              <a:ea typeface="仿宋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10177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10177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2" name="Rectangle 5"/>
          <p:cNvSpPr/>
          <p:nvPr/>
        </p:nvSpPr>
        <p:spPr>
          <a:xfrm>
            <a:off x="1897451" y="414570"/>
            <a:ext cx="4413388" cy="584775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>
              <a:buNone/>
            </a:pPr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第二单元 </a:t>
            </a:r>
            <a:r>
              <a:rPr lang="zh-CN" altLang="en-US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家国情怀</a:t>
            </a:r>
            <a:r>
              <a:rPr lang="zh-CN" altLang="en-US" b="1" dirty="0" smtClean="0">
                <a:solidFill>
                  <a:schemeClr val="bg1"/>
                </a:solidFill>
                <a:latin typeface="微软雅黑" panose="020B0503020204020204" charset="-122"/>
                <a:ea typeface="微软雅黑" panose="020B0503020204020204" charset="-122"/>
              </a:rPr>
              <a:t>  </a:t>
            </a:r>
            <a:endParaRPr lang="zh-CN" altLang="en-US" b="1" dirty="0" smtClean="0">
              <a:solidFill>
                <a:schemeClr val="bg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701544" y="2036624"/>
            <a:ext cx="10945504" cy="1107996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algn="ctr">
              <a:buNone/>
            </a:pPr>
            <a:r>
              <a:rPr lang="en-US" altLang="zh-CN" sz="6600" b="1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6.</a:t>
            </a: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老山界</a:t>
            </a:r>
            <a:endParaRPr lang="zh-CN" altLang="en-US" sz="6600" dirty="0" smtClean="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pic>
        <p:nvPicPr>
          <p:cNvPr id="9" name="图片 8" descr="00 图标-04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23862" y="3510419"/>
            <a:ext cx="2346325" cy="560070"/>
          </a:xfrm>
          <a:prstGeom prst="rect">
            <a:avLst/>
          </a:prstGeom>
        </p:spPr>
      </p:pic>
      <p:sp>
        <p:nvSpPr>
          <p:cNvPr id="22" name="文本框 3">
            <a:hlinkClick r:id="rId3" action="ppaction://hlinksldjump"/>
          </p:cNvPr>
          <p:cNvSpPr txBox="1"/>
          <p:nvPr/>
        </p:nvSpPr>
        <p:spPr>
          <a:xfrm>
            <a:off x="5522529" y="3489871"/>
            <a:ext cx="182614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dirty="0" smtClean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rPr>
              <a:t>链接中考</a:t>
            </a:r>
            <a:endParaRPr lang="zh-CN" altLang="en-US" sz="3200" dirty="0" smtClean="0">
              <a:solidFill>
                <a:schemeClr val="bg1"/>
              </a:solidFill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2" grpId="0"/>
      <p:bldP spid="13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00971" y="1079571"/>
            <a:ext cx="10788509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3000" b="1" dirty="0" smtClean="0"/>
              <a:t>4</a:t>
            </a:r>
            <a:r>
              <a:rPr lang="zh-CN" altLang="en-US" sz="3000" b="1" dirty="0" smtClean="0"/>
              <a:t>． 文中的母亲有哪些美德？结合自身实际</a:t>
            </a:r>
            <a:r>
              <a:rPr lang="zh-CN" altLang="en-US" sz="3000" b="1" dirty="0" smtClean="0"/>
              <a:t>谈一谈文</a:t>
            </a:r>
            <a:r>
              <a:rPr lang="zh-CN" altLang="en-US" sz="3000" b="1" dirty="0" smtClean="0"/>
              <a:t>中表达的思想感情对你有什么启发或触动。 </a:t>
            </a:r>
            <a:endParaRPr lang="en-US" altLang="zh-CN" sz="3000" b="1" dirty="0" smtClean="0"/>
          </a:p>
          <a:p>
            <a:pPr>
              <a:lnSpc>
                <a:spcPct val="150000"/>
              </a:lnSpc>
            </a:pPr>
            <a:r>
              <a:rPr lang="en-US" altLang="zh-CN" sz="3000" b="1" dirty="0" smtClean="0"/>
              <a:t>________________________________________________________________________________________________________________________________________________________________________________________________________________________________________________________________________________</a:t>
            </a:r>
            <a:endParaRPr lang="en-US" altLang="zh-CN" sz="30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827312" y="2413861"/>
            <a:ext cx="10769600" cy="3692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文中的母亲勤劳节俭，爱子女，爱学生，乐观坚强，严格管束子女。</a:t>
            </a:r>
            <a:endParaRPr lang="zh-CN" altLang="en-US" sz="3000" b="1" dirty="0" smtClean="0">
              <a:solidFill>
                <a:srgbClr val="C0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  <a:p>
            <a:pPr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srgbClr val="C00000"/>
                </a:solidFill>
                <a:latin typeface="Times New Roman" panose="02020603050405020304" charset="0"/>
                <a:ea typeface="宋体" panose="02010600030101010101" pitchFamily="2" charset="-122"/>
                <a:cs typeface="Times New Roman" panose="02020603050405020304" charset="0"/>
              </a:rPr>
              <a:t>启示示例：读了本文，我懂得了母爱是伟大的，但我们不能只惯于接受母亲的奉献，要明白母亲也时时需要儿女的关爱，否则在母亲病倒之后才知道内疚和心疼，为时已晚。</a:t>
            </a:r>
            <a:endParaRPr lang="zh-CN" altLang="en-US" sz="3000" b="1" dirty="0" smtClean="0">
              <a:solidFill>
                <a:srgbClr val="C00000"/>
              </a:solidFill>
              <a:latin typeface="Times New Roman" panose="02020603050405020304" charset="0"/>
              <a:ea typeface="宋体" panose="02010600030101010101" pitchFamily="2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平行四边形 3"/>
          <p:cNvSpPr/>
          <p:nvPr/>
        </p:nvSpPr>
        <p:spPr>
          <a:xfrm>
            <a:off x="1067435" y="-10177"/>
            <a:ext cx="11894185" cy="1499870"/>
          </a:xfrm>
          <a:prstGeom prst="parallelogram">
            <a:avLst>
              <a:gd name="adj" fmla="val 45244"/>
            </a:avLst>
          </a:prstGeom>
          <a:solidFill>
            <a:schemeClr val="accent2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" name="平行四边形 4"/>
          <p:cNvSpPr/>
          <p:nvPr/>
        </p:nvSpPr>
        <p:spPr>
          <a:xfrm>
            <a:off x="-773430" y="-10177"/>
            <a:ext cx="2700020" cy="1499870"/>
          </a:xfrm>
          <a:prstGeom prst="parallelogram">
            <a:avLst>
              <a:gd name="adj" fmla="val 44396"/>
            </a:avLst>
          </a:prstGeom>
          <a:blipFill dpi="0" rotWithShape="1">
            <a:blip r:embed="rId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245235" y="1527810"/>
            <a:ext cx="10322560" cy="2861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6000"/>
              <a:t>             </a:t>
            </a: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zh-CN" altLang="en-US" sz="6000" b="1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Rectangle 5"/>
          <p:cNvSpPr/>
          <p:nvPr/>
        </p:nvSpPr>
        <p:spPr>
          <a:xfrm>
            <a:off x="948055" y="2853690"/>
            <a:ext cx="10545445" cy="1106805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spcBef>
                <a:spcPct val="0"/>
              </a:spcBef>
              <a:buNone/>
            </a:pPr>
            <a:r>
              <a:rPr lang="zh-CN" altLang="en-US" sz="6600" dirty="0" smtClean="0">
                <a:latin typeface="微软雅黑" panose="020B0503020204020204" charset="-122"/>
                <a:ea typeface="微软雅黑" panose="020B0503020204020204" charset="-122"/>
              </a:rPr>
              <a:t>谢 谢 观 看！</a:t>
            </a:r>
            <a:endParaRPr lang="zh-CN" altLang="en-US" sz="6600" dirty="0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5" grpId="0" bldLvl="0" animBg="1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组合 9"/>
          <p:cNvGrpSpPr/>
          <p:nvPr/>
        </p:nvGrpSpPr>
        <p:grpSpPr>
          <a:xfrm>
            <a:off x="586105" y="972820"/>
            <a:ext cx="2346325" cy="584835"/>
            <a:chOff x="923" y="1532"/>
            <a:chExt cx="3695" cy="921"/>
          </a:xfrm>
        </p:grpSpPr>
        <p:pic>
          <p:nvPicPr>
            <p:cNvPr id="9" name="图片 8" descr="00 图标-04"/>
            <p:cNvPicPr>
              <a:picLocks noChangeAspect="1"/>
            </p:cNvPicPr>
            <p:nvPr/>
          </p:nvPicPr>
          <p:blipFill>
            <a:blip r:embed="rId1" cstate="print"/>
            <a:stretch>
              <a:fillRect/>
            </a:stretch>
          </p:blipFill>
          <p:spPr>
            <a:xfrm>
              <a:off x="923" y="1552"/>
              <a:ext cx="3695" cy="882"/>
            </a:xfrm>
            <a:prstGeom prst="rect">
              <a:avLst/>
            </a:prstGeom>
          </p:spPr>
        </p:pic>
        <p:sp>
          <p:nvSpPr>
            <p:cNvPr id="22" name="文本框 3"/>
            <p:cNvSpPr txBox="1"/>
            <p:nvPr/>
          </p:nvSpPr>
          <p:spPr>
            <a:xfrm>
              <a:off x="1156" y="1532"/>
              <a:ext cx="2876" cy="9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3200" dirty="0" smtClean="0">
                  <a:solidFill>
                    <a:schemeClr val="bg1"/>
                  </a:solidFill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链接中考</a:t>
              </a:r>
              <a:endParaRPr lang="zh-CN" altLang="en-US" sz="3200" dirty="0" smtClean="0">
                <a:solidFill>
                  <a:schemeClr val="bg1"/>
                </a:solidFill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sp>
        <p:nvSpPr>
          <p:cNvPr id="24" name="Rectangle 10"/>
          <p:cNvSpPr/>
          <p:nvPr/>
        </p:nvSpPr>
        <p:spPr>
          <a:xfrm>
            <a:off x="518160" y="1508974"/>
            <a:ext cx="11135124" cy="617477"/>
          </a:xfrm>
          <a:prstGeom prst="rect">
            <a:avLst/>
          </a:prstGeom>
          <a:noFill/>
          <a:ln w="9525">
            <a:noFill/>
          </a:ln>
        </p:spPr>
        <p:txBody>
          <a:bodyPr wrap="squar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indent="0" algn="ctr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6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考点   </a:t>
            </a:r>
            <a:r>
              <a:rPr lang="zh-CN" altLang="en-US" sz="2600" b="1" dirty="0" smtClean="0">
                <a:solidFill>
                  <a:srgbClr val="57C6CF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 </a:t>
            </a:r>
            <a:r>
              <a:rPr lang="zh-CN" altLang="en-US" sz="2600" b="1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理清记叙顺序 </a:t>
            </a:r>
            <a:endParaRPr lang="zh-CN" altLang="en-US" sz="2600" b="1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9987" y="2041472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考点透视</a:t>
            </a:r>
            <a:endParaRPr lang="zh-CN" altLang="en-US" sz="2400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5423" y="2479269"/>
            <a:ext cx="10967928" cy="42934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808355">
              <a:lnSpc>
                <a:spcPct val="150000"/>
              </a:lnSpc>
            </a:pPr>
            <a:r>
              <a:rPr lang="zh-CN" altLang="en-US" sz="3000" b="1" dirty="0" smtClean="0"/>
              <a:t>所谓记叙顺序，就是记叙事件</a:t>
            </a:r>
            <a:r>
              <a:rPr lang="zh-CN" altLang="en-US" sz="3000" b="1" dirty="0" smtClean="0"/>
              <a:t>时安排</a:t>
            </a:r>
            <a:r>
              <a:rPr lang="zh-CN" altLang="en-US" sz="3000" b="1" dirty="0" smtClean="0"/>
              <a:t>材料的先后次序。 记叙的顺序</a:t>
            </a:r>
            <a:r>
              <a:rPr lang="zh-CN" altLang="en-US" sz="3000" b="1" dirty="0" smtClean="0"/>
              <a:t>主要</a:t>
            </a:r>
            <a:r>
              <a:rPr lang="zh-CN" altLang="en-US" sz="3000" b="1" dirty="0" smtClean="0"/>
              <a:t>有顺叙、 倒叙、 插叙、 补叙四种</a:t>
            </a:r>
            <a:r>
              <a:rPr lang="zh-CN" altLang="en-US" sz="3000" b="1" dirty="0" smtClean="0"/>
              <a:t>。分辨</a:t>
            </a:r>
            <a:r>
              <a:rPr lang="zh-CN" altLang="en-US" sz="3000" b="1" dirty="0" smtClean="0"/>
              <a:t>文章记叙顺序的类型时， 要细</a:t>
            </a:r>
            <a:r>
              <a:rPr lang="zh-CN" altLang="en-US" sz="3000" b="1" dirty="0" smtClean="0"/>
              <a:t>读文章</a:t>
            </a:r>
            <a:r>
              <a:rPr lang="zh-CN" altLang="en-US" sz="3000" b="1" dirty="0" smtClean="0"/>
              <a:t>，看文中有无明显的表示时间变化的词语</a:t>
            </a:r>
            <a:r>
              <a:rPr lang="zh-CN" altLang="en-US" sz="3000" b="1" dirty="0" smtClean="0"/>
              <a:t>，或者</a:t>
            </a:r>
            <a:r>
              <a:rPr lang="zh-CN" altLang="en-US" sz="3000" b="1" dirty="0" smtClean="0"/>
              <a:t>看事件的开端、发展、高潮、结局等要素</a:t>
            </a:r>
            <a:r>
              <a:rPr lang="zh-CN" altLang="en-US" sz="3000" b="1" dirty="0" smtClean="0"/>
              <a:t>是否</a:t>
            </a:r>
            <a:r>
              <a:rPr lang="zh-CN" altLang="en-US" sz="3000" b="1" dirty="0" smtClean="0"/>
              <a:t>齐全。如果有，但这些词语、要素出现了</a:t>
            </a:r>
            <a:r>
              <a:rPr lang="zh-CN" altLang="en-US" sz="3000" b="1" dirty="0" smtClean="0"/>
              <a:t>顺序上</a:t>
            </a:r>
            <a:r>
              <a:rPr lang="zh-CN" altLang="en-US" sz="3000" b="1" dirty="0" smtClean="0"/>
              <a:t>的变动，就要考虑文章是否运用了倒叙或</a:t>
            </a:r>
            <a:r>
              <a:rPr lang="zh-CN" altLang="en-US" sz="3000" b="1" dirty="0" smtClean="0"/>
              <a:t>插叙的</a:t>
            </a:r>
            <a:r>
              <a:rPr lang="zh-CN" altLang="en-US" sz="3000" b="1" dirty="0" smtClean="0"/>
              <a:t>记叙顺序</a:t>
            </a:r>
            <a:r>
              <a:rPr lang="zh-CN" altLang="en-US" sz="3000" b="1" dirty="0" smtClean="0"/>
              <a:t>。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1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01750" y="1183783"/>
            <a:ext cx="1095862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如</a:t>
            </a:r>
            <a:r>
              <a:rPr lang="en-US" altLang="zh-CN" sz="3000" b="1" dirty="0" smtClean="0"/>
              <a:t>《</a:t>
            </a:r>
            <a:r>
              <a:rPr lang="zh-CN" altLang="en-US" sz="3000" b="1" dirty="0" smtClean="0"/>
              <a:t>老山界</a:t>
            </a:r>
            <a:r>
              <a:rPr lang="en-US" altLang="zh-CN" sz="3000" b="1" dirty="0" smtClean="0"/>
              <a:t>》</a:t>
            </a:r>
            <a:r>
              <a:rPr lang="zh-CN" altLang="en-US" sz="3000" b="1" dirty="0" smtClean="0"/>
              <a:t>一文采用了顺叙的</a:t>
            </a:r>
            <a:r>
              <a:rPr lang="zh-CN" altLang="en-US" sz="3000" b="1" dirty="0" smtClean="0"/>
              <a:t>记叙顺序</a:t>
            </a:r>
            <a:r>
              <a:rPr lang="zh-CN" altLang="en-US" sz="3000" b="1" dirty="0" smtClean="0"/>
              <a:t>，按时间的变化和地点的转移来安排材料。</a:t>
            </a:r>
            <a:br>
              <a:rPr lang="zh-CN" altLang="en-US" sz="3000" b="1" dirty="0" smtClean="0"/>
            </a:br>
            <a:r>
              <a:rPr lang="en-US" altLang="zh-CN" sz="3000" b="1" dirty="0" smtClean="0"/>
              <a:t>	</a:t>
            </a:r>
            <a:r>
              <a:rPr lang="zh-CN" altLang="en-US" sz="3000" b="1" dirty="0" smtClean="0"/>
              <a:t>这个</a:t>
            </a:r>
            <a:r>
              <a:rPr lang="zh-CN" altLang="en-US" sz="3000" b="1" dirty="0" smtClean="0"/>
              <a:t>考点主要考查分析记叙顺序的能力，</a:t>
            </a:r>
            <a:r>
              <a:rPr lang="zh-CN" altLang="en-US" sz="3000" b="1" dirty="0" smtClean="0"/>
              <a:t>题型</a:t>
            </a:r>
            <a:r>
              <a:rPr lang="zh-CN" altLang="en-US" sz="3000" b="1" dirty="0" smtClean="0"/>
              <a:t>以主观表述题为主，考查内容包括：①画出</a:t>
            </a:r>
            <a:r>
              <a:rPr lang="zh-CN" altLang="en-US" sz="3000" b="1" dirty="0" smtClean="0"/>
              <a:t>文中</a:t>
            </a:r>
            <a:r>
              <a:rPr lang="zh-CN" altLang="en-US" sz="3000" b="1" dirty="0" smtClean="0"/>
              <a:t>表示时间变化的词语，辨别记叙顺序；②</a:t>
            </a:r>
            <a:r>
              <a:rPr lang="zh-CN" altLang="en-US" sz="3000" b="1" dirty="0" smtClean="0"/>
              <a:t>分析文章</a:t>
            </a:r>
            <a:r>
              <a:rPr lang="zh-CN" altLang="en-US" sz="3000" b="1" dirty="0" smtClean="0"/>
              <a:t>运用</a:t>
            </a:r>
            <a:r>
              <a:rPr lang="zh-CN" altLang="en-US" sz="3000" b="1" dirty="0" smtClean="0"/>
              <a:t>某种</a:t>
            </a:r>
            <a:r>
              <a:rPr lang="zh-CN" altLang="en-US" sz="3000" b="1" dirty="0" smtClean="0"/>
              <a:t>记叙顺序的好处；③判断文章</a:t>
            </a:r>
            <a:r>
              <a:rPr lang="zh-CN" altLang="en-US" sz="3000" b="1" dirty="0" smtClean="0"/>
              <a:t>某</a:t>
            </a:r>
            <a:r>
              <a:rPr lang="zh-CN" altLang="en-US" sz="3000" b="1" dirty="0" smtClean="0"/>
              <a:t>几</a:t>
            </a:r>
            <a:r>
              <a:rPr lang="zh-CN" altLang="en-US" sz="3000" b="1" dirty="0" smtClean="0"/>
              <a:t>段</a:t>
            </a:r>
            <a:r>
              <a:rPr lang="zh-CN" altLang="en-US" sz="3000" b="1" dirty="0" smtClean="0"/>
              <a:t>内容能否删去，并说出理由。 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075" y="1070416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图解技法</a:t>
            </a:r>
            <a:endParaRPr lang="zh-CN" altLang="en-US" sz="2400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9" name="组合 8"/>
          <p:cNvGrpSpPr/>
          <p:nvPr/>
        </p:nvGrpSpPr>
        <p:grpSpPr>
          <a:xfrm>
            <a:off x="1017915" y="916973"/>
            <a:ext cx="10840257" cy="5632311"/>
            <a:chOff x="1017915" y="916973"/>
            <a:chExt cx="10840257" cy="5632311"/>
          </a:xfrm>
        </p:grpSpPr>
        <p:grpSp>
          <p:nvGrpSpPr>
            <p:cNvPr id="10" name="组合 9"/>
            <p:cNvGrpSpPr/>
            <p:nvPr/>
          </p:nvGrpSpPr>
          <p:grpSpPr>
            <a:xfrm>
              <a:off x="1017915" y="1063561"/>
              <a:ext cx="1652713" cy="5285482"/>
              <a:chOff x="1224951" y="1743616"/>
              <a:chExt cx="1652713" cy="5285482"/>
            </a:xfrm>
          </p:grpSpPr>
          <p:sp>
            <p:nvSpPr>
              <p:cNvPr id="3" name="矩形 2"/>
              <p:cNvSpPr/>
              <p:nvPr/>
            </p:nvSpPr>
            <p:spPr>
              <a:xfrm>
                <a:off x="1224951" y="2714803"/>
                <a:ext cx="603850" cy="28623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理</a:t>
                </a:r>
                <a:br>
                  <a:rPr lang="zh-CN" altLang="en-US" sz="3000" b="1" dirty="0" smtClean="0">
                    <a:solidFill>
                      <a:srgbClr val="FF3399"/>
                    </a:solidFill>
                  </a:rPr>
                </a:br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清</a:t>
                </a:r>
                <a:br>
                  <a:rPr lang="zh-CN" altLang="en-US" sz="3000" b="1" dirty="0" smtClean="0">
                    <a:solidFill>
                      <a:srgbClr val="FF3399"/>
                    </a:solidFill>
                  </a:rPr>
                </a:br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记</a:t>
                </a:r>
                <a:br>
                  <a:rPr lang="zh-CN" altLang="en-US" sz="3000" b="1" dirty="0" smtClean="0">
                    <a:solidFill>
                      <a:srgbClr val="FF3399"/>
                    </a:solidFill>
                  </a:rPr>
                </a:br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叙</a:t>
                </a:r>
                <a:br>
                  <a:rPr lang="zh-CN" altLang="en-US" sz="3000" b="1" dirty="0" smtClean="0">
                    <a:solidFill>
                      <a:srgbClr val="FF3399"/>
                    </a:solidFill>
                  </a:rPr>
                </a:br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顺</a:t>
                </a:r>
                <a:br>
                  <a:rPr lang="zh-CN" altLang="en-US" sz="3000" b="1" dirty="0" smtClean="0">
                    <a:solidFill>
                      <a:srgbClr val="FF3399"/>
                    </a:solidFill>
                  </a:rPr>
                </a:br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序 </a:t>
                </a:r>
                <a:endParaRPr lang="zh-CN" altLang="en-US" sz="3000" b="1" dirty="0" smtClean="0">
                  <a:solidFill>
                    <a:srgbClr val="FF3399"/>
                  </a:solidFill>
                </a:endParaRPr>
              </a:p>
            </p:txBody>
          </p:sp>
          <p:sp>
            <p:nvSpPr>
              <p:cNvPr id="4" name="左大括号 3"/>
              <p:cNvSpPr/>
              <p:nvPr/>
            </p:nvSpPr>
            <p:spPr>
              <a:xfrm>
                <a:off x="1933256" y="1743616"/>
                <a:ext cx="440806" cy="5285482"/>
              </a:xfrm>
              <a:prstGeom prst="lef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5" name="矩形 4"/>
              <p:cNvSpPr/>
              <p:nvPr/>
            </p:nvSpPr>
            <p:spPr>
              <a:xfrm>
                <a:off x="2195494" y="3679824"/>
                <a:ext cx="682170" cy="14773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3000" b="1" dirty="0" smtClean="0"/>
                  <a:t>类型 </a:t>
                </a:r>
                <a:endParaRPr lang="zh-CN" altLang="en-US" sz="3000" b="1" dirty="0" smtClean="0"/>
              </a:p>
            </p:txBody>
          </p:sp>
        </p:grpSp>
        <p:sp>
          <p:nvSpPr>
            <p:cNvPr id="7" name="左大括号 6"/>
            <p:cNvSpPr/>
            <p:nvPr/>
          </p:nvSpPr>
          <p:spPr>
            <a:xfrm>
              <a:off x="2531763" y="1088572"/>
              <a:ext cx="429151" cy="5093556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8" name="矩形 7"/>
            <p:cNvSpPr/>
            <p:nvPr/>
          </p:nvSpPr>
          <p:spPr>
            <a:xfrm>
              <a:off x="3011716" y="916973"/>
              <a:ext cx="8846456" cy="56323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3000" b="1" dirty="0" smtClean="0"/>
                <a:t>顺叙： 按照事件发展的时间先后</a:t>
              </a:r>
              <a:r>
                <a:rPr lang="zh-CN" altLang="en-US" sz="3000" b="1" dirty="0" smtClean="0"/>
                <a:t>顺序叙述</a:t>
              </a:r>
              <a:r>
                <a:rPr lang="zh-CN" altLang="en-US" sz="3000" b="1" dirty="0" smtClean="0"/>
                <a:t>。</a:t>
              </a:r>
              <a:br>
                <a:rPr lang="zh-CN" altLang="en-US" sz="3000" b="1" dirty="0" smtClean="0"/>
              </a:br>
              <a:r>
                <a:rPr lang="zh-CN" altLang="en-US" sz="3000" b="1" dirty="0" smtClean="0"/>
                <a:t>倒叙： 把事件的结果或某个重要</a:t>
              </a:r>
              <a:r>
                <a:rPr lang="zh-CN" altLang="en-US" sz="3000" b="1" dirty="0" smtClean="0"/>
                <a:t>、突出</a:t>
              </a:r>
              <a:r>
                <a:rPr lang="zh-CN" altLang="en-US" sz="3000" b="1" dirty="0" smtClean="0"/>
                <a:t>的片段提到文章的前面</a:t>
              </a:r>
              <a:r>
                <a:rPr lang="zh-CN" altLang="en-US" sz="3000" b="1" dirty="0" smtClean="0"/>
                <a:t>，然后</a:t>
              </a:r>
              <a:r>
                <a:rPr lang="zh-CN" altLang="en-US" sz="3000" b="1" dirty="0" smtClean="0"/>
                <a:t>再从事件的开头按</a:t>
              </a:r>
              <a:r>
                <a:rPr lang="zh-CN" altLang="en-US" sz="3000" b="1" dirty="0" smtClean="0"/>
                <a:t>事件发生</a:t>
              </a:r>
              <a:r>
                <a:rPr lang="zh-CN" altLang="en-US" sz="3000" b="1" dirty="0" smtClean="0"/>
                <a:t>的先后顺序叙述。</a:t>
              </a:r>
              <a:br>
                <a:rPr lang="zh-CN" altLang="en-US" sz="3000" b="1" dirty="0" smtClean="0"/>
              </a:br>
              <a:r>
                <a:rPr lang="zh-CN" altLang="en-US" sz="3000" b="1" dirty="0" smtClean="0"/>
                <a:t>插叙： 暂时中断叙述，插入一段</a:t>
              </a:r>
              <a:r>
                <a:rPr lang="zh-CN" altLang="en-US" sz="3000" b="1" dirty="0" smtClean="0"/>
                <a:t>与主要</a:t>
              </a:r>
              <a:r>
                <a:rPr lang="zh-CN" altLang="en-US" sz="3000" b="1" dirty="0" smtClean="0"/>
                <a:t>情节相关的内容。</a:t>
              </a:r>
              <a:br>
                <a:rPr lang="zh-CN" altLang="en-US" sz="3000" b="1" dirty="0" smtClean="0"/>
              </a:br>
              <a:r>
                <a:rPr lang="zh-CN" altLang="en-US" sz="3000" b="1" dirty="0" smtClean="0"/>
                <a:t>补叙： 也叫“追叙”，是行文中</a:t>
              </a:r>
              <a:r>
                <a:rPr lang="zh-CN" altLang="en-US" sz="3000" b="1" dirty="0" smtClean="0"/>
                <a:t>用三两</a:t>
              </a:r>
              <a:r>
                <a:rPr lang="zh-CN" altLang="en-US" sz="3000" b="1" dirty="0" smtClean="0"/>
                <a:t>句话或一小段话对</a:t>
              </a:r>
              <a:r>
                <a:rPr lang="zh-CN" altLang="en-US" sz="3000" b="1" dirty="0" smtClean="0"/>
                <a:t>前边所</a:t>
              </a:r>
              <a:r>
                <a:rPr lang="zh-CN" altLang="en-US" sz="3000" b="1" dirty="0" smtClean="0"/>
                <a:t>说的人或事做一些简单</a:t>
              </a:r>
              <a:r>
                <a:rPr lang="zh-CN" altLang="en-US" sz="3000" b="1" dirty="0" smtClean="0"/>
                <a:t>的补充</a:t>
              </a:r>
              <a:r>
                <a:rPr lang="zh-CN" altLang="en-US" sz="3000" b="1" dirty="0" smtClean="0"/>
                <a:t>交代。 </a:t>
              </a:r>
              <a:endParaRPr lang="zh-CN" altLang="en-US" sz="3000" b="1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组合 6"/>
          <p:cNvGrpSpPr/>
          <p:nvPr/>
        </p:nvGrpSpPr>
        <p:grpSpPr>
          <a:xfrm>
            <a:off x="1017915" y="916973"/>
            <a:ext cx="10840257" cy="5632311"/>
            <a:chOff x="1017915" y="916973"/>
            <a:chExt cx="10840257" cy="5632311"/>
          </a:xfrm>
        </p:grpSpPr>
        <p:grpSp>
          <p:nvGrpSpPr>
            <p:cNvPr id="8" name="组合 9"/>
            <p:cNvGrpSpPr/>
            <p:nvPr/>
          </p:nvGrpSpPr>
          <p:grpSpPr>
            <a:xfrm>
              <a:off x="1017915" y="1063561"/>
              <a:ext cx="1652713" cy="5285482"/>
              <a:chOff x="1224951" y="1743616"/>
              <a:chExt cx="1652713" cy="5285482"/>
            </a:xfrm>
          </p:grpSpPr>
          <p:sp>
            <p:nvSpPr>
              <p:cNvPr id="11" name="矩形 2"/>
              <p:cNvSpPr/>
              <p:nvPr/>
            </p:nvSpPr>
            <p:spPr>
              <a:xfrm>
                <a:off x="1224951" y="2714803"/>
                <a:ext cx="603850" cy="28623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理</a:t>
                </a:r>
                <a:br>
                  <a:rPr lang="zh-CN" altLang="en-US" sz="3000" b="1" dirty="0" smtClean="0">
                    <a:solidFill>
                      <a:srgbClr val="FF3399"/>
                    </a:solidFill>
                  </a:rPr>
                </a:br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清</a:t>
                </a:r>
                <a:br>
                  <a:rPr lang="zh-CN" altLang="en-US" sz="3000" b="1" dirty="0" smtClean="0">
                    <a:solidFill>
                      <a:srgbClr val="FF3399"/>
                    </a:solidFill>
                  </a:rPr>
                </a:br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记</a:t>
                </a:r>
                <a:br>
                  <a:rPr lang="zh-CN" altLang="en-US" sz="3000" b="1" dirty="0" smtClean="0">
                    <a:solidFill>
                      <a:srgbClr val="FF3399"/>
                    </a:solidFill>
                  </a:rPr>
                </a:br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叙</a:t>
                </a:r>
                <a:br>
                  <a:rPr lang="zh-CN" altLang="en-US" sz="3000" b="1" dirty="0" smtClean="0">
                    <a:solidFill>
                      <a:srgbClr val="FF3399"/>
                    </a:solidFill>
                  </a:rPr>
                </a:br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顺</a:t>
                </a:r>
                <a:br>
                  <a:rPr lang="zh-CN" altLang="en-US" sz="3000" b="1" dirty="0" smtClean="0">
                    <a:solidFill>
                      <a:srgbClr val="FF3399"/>
                    </a:solidFill>
                  </a:rPr>
                </a:br>
                <a:r>
                  <a:rPr lang="zh-CN" altLang="en-US" sz="3000" b="1" dirty="0" smtClean="0">
                    <a:solidFill>
                      <a:srgbClr val="FF3399"/>
                    </a:solidFill>
                  </a:rPr>
                  <a:t>序 </a:t>
                </a:r>
                <a:endParaRPr lang="zh-CN" altLang="en-US" sz="3000" b="1" dirty="0" smtClean="0">
                  <a:solidFill>
                    <a:srgbClr val="FF3399"/>
                  </a:solidFill>
                </a:endParaRPr>
              </a:p>
            </p:txBody>
          </p:sp>
          <p:sp>
            <p:nvSpPr>
              <p:cNvPr id="12" name="左大括号 11"/>
              <p:cNvSpPr/>
              <p:nvPr/>
            </p:nvSpPr>
            <p:spPr>
              <a:xfrm>
                <a:off x="1933256" y="1743616"/>
                <a:ext cx="440806" cy="5285482"/>
              </a:xfrm>
              <a:prstGeom prst="leftBrac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13" name="矩形 12"/>
              <p:cNvSpPr/>
              <p:nvPr/>
            </p:nvSpPr>
            <p:spPr>
              <a:xfrm>
                <a:off x="2195494" y="3679824"/>
                <a:ext cx="682170" cy="138967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zh-CN" altLang="en-US" sz="3000" b="1" dirty="0" smtClean="0"/>
                  <a:t>作用 </a:t>
                </a:r>
                <a:endParaRPr lang="zh-CN" altLang="en-US" sz="3000" b="1" dirty="0" smtClean="0"/>
              </a:p>
            </p:txBody>
          </p:sp>
        </p:grpSp>
        <p:sp>
          <p:nvSpPr>
            <p:cNvPr id="9" name="左大括号 8"/>
            <p:cNvSpPr/>
            <p:nvPr/>
          </p:nvSpPr>
          <p:spPr>
            <a:xfrm>
              <a:off x="2531763" y="1088572"/>
              <a:ext cx="429151" cy="5093556"/>
            </a:xfrm>
            <a:prstGeom prst="leftBrac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0" name="矩形 9"/>
            <p:cNvSpPr/>
            <p:nvPr/>
          </p:nvSpPr>
          <p:spPr>
            <a:xfrm>
              <a:off x="3011716" y="916973"/>
              <a:ext cx="8846456" cy="563231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zh-CN" altLang="en-US" sz="3000" b="1" dirty="0" smtClean="0"/>
                <a:t>顺叙： 从头到尾叙述事件，次序井 </a:t>
              </a:r>
              <a:r>
                <a:rPr lang="zh-CN" altLang="en-US" sz="3000" b="1" dirty="0" smtClean="0"/>
                <a:t>然</a:t>
              </a:r>
              <a:r>
                <a:rPr lang="zh-CN" altLang="en-US" sz="3000" b="1" dirty="0" smtClean="0"/>
                <a:t>， 文气自 然贯通， 文章</a:t>
              </a:r>
              <a:r>
                <a:rPr lang="zh-CN" altLang="en-US" sz="3000" b="1" dirty="0" smtClean="0"/>
                <a:t>显得</a:t>
              </a:r>
              <a:r>
                <a:rPr lang="zh-CN" altLang="en-US" sz="3000" b="1" dirty="0" smtClean="0"/>
                <a:t>条理清楚。</a:t>
              </a:r>
              <a:br>
                <a:rPr lang="zh-CN" altLang="en-US" sz="3000" b="1" dirty="0" smtClean="0"/>
              </a:br>
              <a:r>
                <a:rPr lang="zh-CN" altLang="en-US" sz="3000" b="1" dirty="0" smtClean="0"/>
                <a:t>倒叙： 增强了文章的生动性，</a:t>
              </a:r>
              <a:r>
                <a:rPr lang="zh-CN" altLang="en-US" sz="3000" b="1" dirty="0" smtClean="0"/>
                <a:t>设置悬念</a:t>
              </a:r>
              <a:r>
                <a:rPr lang="zh-CN" altLang="en-US" sz="3000" b="1" dirty="0" smtClean="0"/>
                <a:t>，引人入胜。</a:t>
              </a:r>
              <a:br>
                <a:rPr lang="zh-CN" altLang="en-US" sz="3000" b="1" dirty="0" smtClean="0"/>
              </a:br>
              <a:r>
                <a:rPr lang="zh-CN" altLang="en-US" sz="3000" b="1" dirty="0" smtClean="0"/>
                <a:t>插叙： 对主要情节或中心事件做</a:t>
              </a:r>
              <a:r>
                <a:rPr lang="zh-CN" altLang="en-US" sz="3000" b="1" dirty="0" smtClean="0"/>
                <a:t>必要</a:t>
              </a:r>
              <a:r>
                <a:rPr lang="zh-CN" altLang="en-US" sz="3000" b="1" dirty="0" smtClean="0"/>
                <a:t>的铺垫、补充、说明，</a:t>
              </a:r>
              <a:r>
                <a:rPr lang="zh-CN" altLang="en-US" sz="3000" b="1" dirty="0" smtClean="0"/>
                <a:t>使情节</a:t>
              </a:r>
              <a:r>
                <a:rPr lang="zh-CN" altLang="en-US" sz="3000" b="1" dirty="0" smtClean="0"/>
                <a:t>更完整，结构更严密</a:t>
              </a:r>
              <a:r>
                <a:rPr lang="zh-CN" altLang="en-US" sz="3000" b="1" dirty="0" smtClean="0"/>
                <a:t>，内容</a:t>
              </a:r>
              <a:r>
                <a:rPr lang="zh-CN" altLang="en-US" sz="3000" b="1" dirty="0" smtClean="0"/>
                <a:t>更充实。</a:t>
              </a:r>
              <a:br>
                <a:rPr lang="zh-CN" altLang="en-US" sz="3000" b="1" dirty="0" smtClean="0"/>
              </a:br>
              <a:r>
                <a:rPr lang="zh-CN" altLang="en-US" sz="3000" b="1" dirty="0" smtClean="0"/>
                <a:t>补叙： 补叙通常是中心事件的有</a:t>
              </a:r>
              <a:r>
                <a:rPr lang="zh-CN" altLang="en-US" sz="3000" b="1" dirty="0" smtClean="0"/>
                <a:t>机组成部分</a:t>
              </a:r>
              <a:r>
                <a:rPr lang="zh-CN" altLang="en-US" sz="3000" b="1" dirty="0" smtClean="0"/>
                <a:t>， 是文章的关键之处</a:t>
              </a:r>
              <a:r>
                <a:rPr lang="zh-CN" altLang="en-US" sz="3000" b="1" dirty="0" smtClean="0"/>
                <a:t>。没有</a:t>
              </a:r>
              <a:r>
                <a:rPr lang="zh-CN" altLang="en-US" sz="3000" b="1" dirty="0" smtClean="0"/>
                <a:t>补叙， 故事情节上就</a:t>
              </a:r>
              <a:r>
                <a:rPr lang="zh-CN" altLang="en-US" sz="3000" b="1" dirty="0" smtClean="0"/>
                <a:t>可能会</a:t>
              </a:r>
              <a:r>
                <a:rPr lang="zh-CN" altLang="en-US" sz="3000" b="1" dirty="0" smtClean="0"/>
                <a:t>出现漏洞，令人不解。 </a:t>
              </a:r>
              <a:endParaRPr lang="zh-CN" altLang="en-US" sz="3000" b="1" dirty="0" smtClean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955" y="1268880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经典题型</a:t>
            </a:r>
            <a:endParaRPr lang="zh-CN" altLang="en-US" sz="2400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2512" y="1757916"/>
            <a:ext cx="10795590" cy="27746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3000" b="1" dirty="0" smtClean="0"/>
              <a:t>❶本文</a:t>
            </a:r>
            <a:r>
              <a:rPr lang="zh-CN" altLang="en-US" sz="3000" b="1" dirty="0" smtClean="0"/>
              <a:t>采用了哪种记叙顺序？有什么作用？  </a:t>
            </a:r>
            <a:br>
              <a:rPr lang="zh-CN" altLang="en-US" sz="3000" b="1" dirty="0" smtClean="0"/>
            </a:br>
            <a:r>
              <a:rPr lang="zh-CN" altLang="en-US" sz="3000" b="1" dirty="0" smtClean="0"/>
              <a:t>❷ </a:t>
            </a:r>
            <a:r>
              <a:rPr lang="zh-CN" altLang="en-US" sz="3000" b="1" dirty="0" smtClean="0"/>
              <a:t>概括</a:t>
            </a:r>
            <a:r>
              <a:rPr lang="zh-CN" altLang="en-US" sz="3000" b="1" dirty="0" smtClean="0"/>
              <a:t>插叙的内容，并分析其作用。 </a:t>
            </a:r>
            <a:br>
              <a:rPr lang="zh-CN" altLang="en-US" sz="3000" b="1" dirty="0" smtClean="0"/>
            </a:br>
            <a:r>
              <a:rPr lang="zh-CN" altLang="en-US" sz="3000" b="1" dirty="0" smtClean="0"/>
              <a:t>❸ </a:t>
            </a:r>
            <a:r>
              <a:rPr lang="zh-CN" altLang="en-US" sz="3000" b="1" dirty="0" smtClean="0"/>
              <a:t>文章</a:t>
            </a:r>
            <a:r>
              <a:rPr lang="zh-CN" altLang="en-US" sz="3000" b="1" dirty="0" smtClean="0"/>
              <a:t>第</a:t>
            </a:r>
            <a:r>
              <a:rPr lang="en-US" altLang="zh-CN" sz="3000" b="1" dirty="0" smtClean="0"/>
              <a:t>×</a:t>
            </a:r>
            <a:r>
              <a:rPr lang="zh-CN" altLang="en-US" sz="3000" b="1" dirty="0" smtClean="0"/>
              <a:t>段能否删去？为什么？ </a:t>
            </a:r>
            <a:br>
              <a:rPr lang="zh-CN" altLang="en-US" sz="3000" b="1" dirty="0" smtClean="0"/>
            </a:br>
            <a:r>
              <a:rPr lang="zh-CN" altLang="en-US" sz="3000" b="1" dirty="0" smtClean="0"/>
              <a:t>❹ </a:t>
            </a:r>
            <a:r>
              <a:rPr lang="zh-CN" altLang="en-US" sz="3000" b="1" dirty="0" smtClean="0"/>
              <a:t>文章</a:t>
            </a:r>
            <a:r>
              <a:rPr lang="zh-CN" altLang="en-US" sz="3000" b="1" dirty="0" smtClean="0"/>
              <a:t>画线部分运用了哪种记叙顺序？有</a:t>
            </a:r>
            <a:r>
              <a:rPr lang="zh-CN" altLang="en-US" sz="3000" b="1" dirty="0" smtClean="0"/>
              <a:t>什么作用</a:t>
            </a:r>
            <a:r>
              <a:rPr lang="zh-CN" altLang="en-US" sz="3000" b="1" dirty="0" smtClean="0"/>
              <a:t>？ 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7955" y="1120032"/>
            <a:ext cx="1845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 dirty="0" smtClean="0">
                <a:solidFill>
                  <a:srgbClr val="C0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类文在线</a:t>
            </a:r>
            <a:endParaRPr lang="zh-CN" altLang="en-US" sz="2400" dirty="0" smtClean="0">
              <a:solidFill>
                <a:srgbClr val="C0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356786" y="1684903"/>
            <a:ext cx="646202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sz="3000" b="1" dirty="0" smtClean="0">
                <a:solidFill>
                  <a:srgbClr val="C00000"/>
                </a:solidFill>
              </a:rPr>
              <a:t>［</a:t>
            </a:r>
            <a:r>
              <a:rPr lang="zh-CN" altLang="en-US" sz="3000" b="1" dirty="0" smtClean="0">
                <a:solidFill>
                  <a:srgbClr val="C00000"/>
                </a:solidFill>
              </a:rPr>
              <a:t>新疆中考</a:t>
            </a:r>
            <a:r>
              <a:rPr lang="zh-CN" altLang="en-US" sz="3000" b="1" dirty="0" smtClean="0">
                <a:solidFill>
                  <a:srgbClr val="C00000"/>
                </a:solidFill>
              </a:rPr>
              <a:t>］</a:t>
            </a:r>
            <a:r>
              <a:rPr lang="zh-CN" altLang="en-US" sz="3000" b="1" dirty="0" smtClean="0"/>
              <a:t>阅读下文</a:t>
            </a:r>
            <a:r>
              <a:rPr lang="zh-CN" altLang="en-US" sz="3000" b="1" dirty="0" smtClean="0"/>
              <a:t>，回答问题。 </a:t>
            </a:r>
            <a:endParaRPr lang="zh-CN" altLang="en-US" sz="3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545199" y="2295291"/>
            <a:ext cx="1116861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000" b="1" dirty="0" smtClean="0">
                <a:solidFill>
                  <a:srgbClr val="FF3399"/>
                </a:solidFill>
              </a:rPr>
              <a:t>六床病人 </a:t>
            </a:r>
            <a:endParaRPr lang="zh-CN" altLang="en-US" sz="3000" b="1" dirty="0" smtClean="0">
              <a:solidFill>
                <a:srgbClr val="FF3399"/>
              </a:solidFill>
            </a:endParaRPr>
          </a:p>
          <a:p>
            <a:pPr indent="628650">
              <a:lnSpc>
                <a:spcPct val="150000"/>
              </a:lnSpc>
            </a:pPr>
            <a:r>
              <a:rPr lang="zh-CN" altLang="en-US" sz="3000" b="1" dirty="0" smtClean="0"/>
              <a:t>① 她无力地躺着，脸和身体都明显有了</a:t>
            </a:r>
            <a:r>
              <a:rPr lang="zh-CN" altLang="en-US" sz="3000" b="1" dirty="0" smtClean="0"/>
              <a:t>变化</a:t>
            </a:r>
            <a:r>
              <a:rPr lang="zh-CN" altLang="en-US" sz="3000" b="1" dirty="0" smtClean="0"/>
              <a:t>。忘了这是第几次认真地注视她，仿佛</a:t>
            </a:r>
            <a:r>
              <a:rPr lang="zh-CN" altLang="en-US" sz="3000" b="1" dirty="0" smtClean="0"/>
              <a:t>多年前</a:t>
            </a:r>
            <a:r>
              <a:rPr lang="zh-CN" altLang="en-US" sz="3000" b="1" dirty="0" smtClean="0"/>
              <a:t>，她在小小的摇篮旁注视着我。 </a:t>
            </a:r>
            <a:endParaRPr lang="zh-CN" altLang="en-US" sz="3000" b="1" dirty="0" smtClean="0"/>
          </a:p>
          <a:p>
            <a:pPr indent="628650">
              <a:lnSpc>
                <a:spcPct val="150000"/>
              </a:lnSpc>
            </a:pPr>
            <a:r>
              <a:rPr lang="zh-CN" altLang="en-US" sz="3000" b="1" dirty="0" smtClean="0"/>
              <a:t>② 她的眼皮有些松弛了， 眼睛被拉扯成</a:t>
            </a:r>
            <a:r>
              <a:rPr lang="zh-CN" altLang="en-US" sz="3000" b="1" dirty="0" smtClean="0"/>
              <a:t>三角形</a:t>
            </a:r>
            <a:r>
              <a:rPr lang="zh-CN" altLang="en-US" sz="3000" b="1" dirty="0" smtClean="0"/>
              <a:t>，外眼角向下耷着。脸上布着淡淡的褐斑，</a:t>
            </a:r>
            <a:r>
              <a:rPr lang="zh-CN" altLang="en-US" sz="3000" b="1" dirty="0" smtClean="0"/>
              <a:t>并不</a:t>
            </a:r>
            <a:r>
              <a:rPr lang="zh-CN" altLang="en-US" sz="3000" b="1" dirty="0" smtClean="0"/>
              <a:t>密集。身体很瘦弱，然而腹部略有突起。 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5804" y="1205023"/>
            <a:ext cx="10788502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628650">
              <a:lnSpc>
                <a:spcPct val="150000"/>
              </a:lnSpc>
            </a:pPr>
            <a:r>
              <a:rPr lang="zh-CN" altLang="en-US" sz="3000" b="1" dirty="0" smtClean="0"/>
              <a:t>③ 之前的</a:t>
            </a:r>
            <a:r>
              <a:rPr lang="en-US" altLang="zh-CN" sz="3000" b="1" dirty="0" smtClean="0"/>
              <a:t>60</a:t>
            </a:r>
            <a:r>
              <a:rPr lang="zh-CN" altLang="en-US" sz="3000" b="1" dirty="0" smtClean="0"/>
              <a:t>年， 她有着各种身份</a:t>
            </a:r>
            <a:r>
              <a:rPr lang="en-US" altLang="zh-CN" sz="3000" b="1" dirty="0" smtClean="0"/>
              <a:t>:</a:t>
            </a:r>
            <a:r>
              <a:rPr lang="zh-CN" altLang="en-US" sz="3000" b="1" dirty="0" smtClean="0"/>
              <a:t>丫 头、 梅梅、老师、妈妈、老张、老伴、外婆。此刻，</a:t>
            </a:r>
            <a:r>
              <a:rPr lang="zh-CN" altLang="en-US" sz="3000" b="1" dirty="0" smtClean="0"/>
              <a:t>她只有</a:t>
            </a:r>
            <a:r>
              <a:rPr lang="zh-CN" altLang="en-US" sz="3000" b="1" dirty="0" smtClean="0"/>
              <a:t>一个称呼： 六床病人。 </a:t>
            </a:r>
            <a:endParaRPr lang="zh-CN" altLang="en-US" sz="3000" b="1" dirty="0" smtClean="0"/>
          </a:p>
          <a:p>
            <a:pPr indent="628650">
              <a:lnSpc>
                <a:spcPct val="150000"/>
              </a:lnSpc>
            </a:pPr>
            <a:r>
              <a:rPr lang="zh-CN" altLang="en-US" sz="3000" b="1" dirty="0" smtClean="0"/>
              <a:t>④ 医生细致地询问病情， 对每次询问，她</a:t>
            </a:r>
            <a:r>
              <a:rPr lang="zh-CN" altLang="en-US" sz="3000" b="1" dirty="0" smtClean="0"/>
              <a:t>都一</a:t>
            </a:r>
            <a:r>
              <a:rPr lang="zh-CN" altLang="en-US" sz="3000" b="1" dirty="0" smtClean="0"/>
              <a:t>脸茫然。是身体里的秘密机关已经衰败到她</a:t>
            </a:r>
            <a:r>
              <a:rPr lang="zh-CN" altLang="en-US" sz="3000" b="1" dirty="0" smtClean="0"/>
              <a:t>无法</a:t>
            </a:r>
            <a:r>
              <a:rPr lang="zh-CN" altLang="en-US" sz="3000" b="1" dirty="0" smtClean="0"/>
              <a:t>察觉的地步，还是她从来都没关注过它们？ </a:t>
            </a:r>
            <a:endParaRPr lang="zh-CN" altLang="en-US" sz="3000" b="1" dirty="0" smtClean="0"/>
          </a:p>
          <a:p>
            <a:pPr indent="628650">
              <a:lnSpc>
                <a:spcPct val="150000"/>
              </a:lnSpc>
            </a:pPr>
            <a:r>
              <a:rPr lang="zh-CN" altLang="en-US" sz="3000" b="1" dirty="0" smtClean="0"/>
              <a:t>⑤ 医生转身问我</a:t>
            </a:r>
            <a:r>
              <a:rPr lang="en-US" altLang="zh-CN" sz="3000" b="1" dirty="0" smtClean="0"/>
              <a:t>:“</a:t>
            </a:r>
            <a:r>
              <a:rPr lang="zh-CN" altLang="en-US" sz="3000" b="1" dirty="0" smtClean="0"/>
              <a:t>她从前做过什么手术？” </a:t>
            </a:r>
            <a:br>
              <a:rPr lang="zh-CN" altLang="en-US" sz="3000" b="1" dirty="0" smtClean="0"/>
            </a:br>
            <a:r>
              <a:rPr lang="zh-CN" altLang="en-US" sz="3000" b="1" dirty="0" smtClean="0"/>
              <a:t>       ⑥ </a:t>
            </a:r>
            <a:r>
              <a:rPr lang="zh-CN" altLang="en-US" sz="3000" b="1" dirty="0" smtClean="0"/>
              <a:t>“从前，从前</a:t>
            </a:r>
            <a:r>
              <a:rPr lang="en-US" altLang="zh-CN" sz="3000" b="1" dirty="0" smtClean="0"/>
              <a:t>……”</a:t>
            </a:r>
            <a:r>
              <a:rPr lang="zh-CN" altLang="en-US" sz="3000" b="1" dirty="0" smtClean="0"/>
              <a:t>我反复念叨着。</a:t>
            </a:r>
            <a:r>
              <a:rPr lang="zh-CN" altLang="en-US" sz="3000" b="1" dirty="0" smtClean="0"/>
              <a:t>从前</a:t>
            </a:r>
            <a:r>
              <a:rPr lang="zh-CN" altLang="en-US" sz="3000" b="1" dirty="0" smtClean="0"/>
              <a:t>，我们在哪里？ </a:t>
            </a:r>
            <a:endParaRPr lang="zh-CN" altLang="en-US" sz="3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081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081"/>
  <p:tag name="KSO_WM_TEMPLATE_MASTER_TYPE" val="0"/>
  <p:tag name="KSO_WM_TEMPLATE_COLOR_TYPE" val="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自定义设计方案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3423</Words>
  <Application>WPS 演示</Application>
  <PresentationFormat>自定义</PresentationFormat>
  <Paragraphs>95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32" baseType="lpstr">
      <vt:lpstr>Arial</vt:lpstr>
      <vt:lpstr>宋体</vt:lpstr>
      <vt:lpstr>Wingdings</vt:lpstr>
      <vt:lpstr>微软雅黑</vt:lpstr>
      <vt:lpstr>华文新魏</vt:lpstr>
      <vt:lpstr>Times New Roman</vt:lpstr>
      <vt:lpstr>Arial Unicode MS</vt:lpstr>
      <vt:lpstr>Calibri</vt:lpstr>
      <vt:lpstr>黑体</vt:lpstr>
      <vt:lpstr>仿宋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aa</cp:lastModifiedBy>
  <cp:revision>218</cp:revision>
  <dcterms:created xsi:type="dcterms:W3CDTF">2018-02-07T00:47:00Z</dcterms:created>
  <dcterms:modified xsi:type="dcterms:W3CDTF">2020-05-25T02:21:13Z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