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30" r:id="rId6"/>
    <p:sldId id="331" r:id="rId7"/>
    <p:sldId id="332" r:id="rId8"/>
    <p:sldId id="333" r:id="rId9"/>
    <p:sldId id="335" r:id="rId10"/>
    <p:sldId id="336" r:id="rId11"/>
    <p:sldId id="337" r:id="rId12"/>
    <p:sldId id="338" r:id="rId13"/>
    <p:sldId id="356" r:id="rId14"/>
    <p:sldId id="357" r:id="rId15"/>
    <p:sldId id="360" r:id="rId16"/>
    <p:sldId id="370" r:id="rId17"/>
    <p:sldId id="371" r:id="rId18"/>
    <p:sldId id="372" r:id="rId19"/>
    <p:sldId id="366" r:id="rId20"/>
    <p:sldId id="373" r:id="rId21"/>
    <p:sldId id="355" r:id="rId22"/>
    <p:sldId id="363" r:id="rId23"/>
    <p:sldId id="343" r:id="rId24"/>
    <p:sldId id="329" r:id="rId2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402" y="-96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1" Type="http://schemas.openxmlformats.org/officeDocument/2006/relationships/theme" Target="../theme/theme1.xml"/><Relationship Id="rId40" Type="http://schemas.openxmlformats.org/officeDocument/2006/relationships/tags" Target="../tags/tag62.xml"/><Relationship Id="rId4" Type="http://schemas.openxmlformats.org/officeDocument/2006/relationships/slideLayout" Target="../slideLayouts/slideLayout4.xml"/><Relationship Id="rId39" Type="http://schemas.openxmlformats.org/officeDocument/2006/relationships/tags" Target="../tags/tag61.xml"/><Relationship Id="rId38" Type="http://schemas.openxmlformats.org/officeDocument/2006/relationships/tags" Target="../tags/tag60.xml"/><Relationship Id="rId37" Type="http://schemas.openxmlformats.org/officeDocument/2006/relationships/tags" Target="../tags/tag59.xml"/><Relationship Id="rId36" Type="http://schemas.openxmlformats.org/officeDocument/2006/relationships/tags" Target="../tags/tag58.xml"/><Relationship Id="rId35" Type="http://schemas.openxmlformats.org/officeDocument/2006/relationships/tags" Target="../tags/tag57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5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6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第六单元 科幻探险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伟大的悲剧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891" y="976684"/>
            <a:ext cx="111911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黎鸣对工作也很努力，几年后，被提拔为户政 科副科长。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秋天的一个周六上午，黎鸣又站到了作为交通 枢纽的路边上，想搭车回家。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一辆黑色的轿车缓缓驶过来，他招了招手，轿 车在他面前停下了。车停下后，黎鸣才看清，这是一 辆 </a:t>
            </a:r>
            <a:r>
              <a:rPr lang="en-US" altLang="zh-CN" sz="3000" b="1" dirty="0" smtClean="0"/>
              <a:t>2.8 </a:t>
            </a:r>
            <a:r>
              <a:rPr lang="zh-CN" altLang="en-US" sz="3000" b="1" dirty="0" smtClean="0"/>
              <a:t>排量的“奥迪 </a:t>
            </a:r>
            <a:r>
              <a:rPr lang="en-US" altLang="zh-CN" sz="3000" b="1" dirty="0" smtClean="0"/>
              <a:t>A6”</a:t>
            </a:r>
            <a:r>
              <a:rPr lang="zh-CN" altLang="en-US" sz="3000" b="1" dirty="0" smtClean="0"/>
              <a:t>。他迟疑地放下了手，因 为坐这种车的，不是领导，就是大老板，他以前可从 不搭这么高档的车。车窗玻璃缓缓下降，司机探出头问他，有事吗？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863029"/>
            <a:ext cx="1120042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黎鸣说，我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想搭个车。这是他搭车以来第一次说得这么迟疑。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去哪里？黎鸣说出了他所在的那个县那个镇 的名称。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司机说，我这车去省城，不顺路。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好好！那你快走吧！黎鸣竟然有了一种如释重 负的感觉。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这时，从车内传出一个浑厚的男人的声音，上来 吧，搭一段也行呀。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247" y="880282"/>
            <a:ext cx="116292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黎鸣一想，去省城虽然不顺路，但从最近的路 段下车，离他所在的镇也只有十几公里了，应该能搭到车。他就拉开车门上了车。</a:t>
            </a:r>
            <a:endParaRPr lang="en-US" altLang="zh-CN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后排坐着一个五十多岁的男人，微胖，两个鬓 角已经泛白。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男人主动问，小伙子，在哪儿工作呀？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黎鸣掏出警官证，递给男人说，我在市公安 局，这是我的证件。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男人看了看他的证件，还给了他。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静了片刻，男人又问，小伙子，经常回家吗？黎 鸣说，每周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都回。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949294"/>
            <a:ext cx="1120042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经常搭车？黎鸣点了点头。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那，你为什么不坐客车呢？黎鸣说，要倒好几 次车，不方便。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你每周都回家干什么？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看我的母亲。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你母亲一个人在家？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是的。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那为什么不接来一起住？</a:t>
            </a:r>
            <a:endParaRPr lang="en-US" altLang="zh-CN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那得等分了房子，我现在还住着集体宿舍。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68" y="1046180"/>
            <a:ext cx="115109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男人再也没有说话。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到了该停车的时候，男人说，别停了，还有时 间，把他送回家。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黎鸣说，这怎么好意思？男人说，这有什么？举手之劳。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一直到了黎鸣的家门口，黎鸣下了车，对男人 说，真的谢谢您了！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u="sng" dirty="0" smtClean="0"/>
              <a:t>男人说，这是应该的，你是为人民服务的，我 是为你服务的。</a:t>
            </a:r>
            <a:endParaRPr lang="zh-CN" altLang="en-US" sz="3000" b="1" u="sng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这句话把黎鸣扔进了雾谷。但很快，黎鸣就把这件事情忘掉了。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922" y="1086464"/>
            <a:ext cx="1132338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这句话把黎鸣扔进了雾谷。但很快，黎鸣就把这件事情忘掉了。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一天早上，刚上班，局长一个电话把黎鸣召到办公室。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局长问，你是不是搭过省公安厅马厅长的车？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黎鸣愣了一下后，马上明白过来，感觉要大祸 临头了。因为，根据纪律，非公务行为，是不允许利 用职务之便随便搭车的。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一瞬间，他的汗就下来了。他胆怯地看着局长 问，我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我是不是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给您惹麻烦了？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537" y="1116518"/>
            <a:ext cx="1124132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局长“ 哼”了一声说，瞧你这点儿胆，搭车时 的胆儿哪去了？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他羞愧地低下了头。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好了，没什么事。局长拍了拍他的肩膀说，马 厅长是和我一起开会时顺便提起的，他表扬了你， 说你孝顺，每周两天的休班时间都不去休闲娱乐， 而跑到农村去看望你的母亲，现在的年轻人，很 少有这样的了</a:t>
            </a:r>
            <a:r>
              <a:rPr lang="en-US" altLang="zh-CN" sz="3000" b="1" dirty="0" smtClean="0"/>
              <a:t>…… </a:t>
            </a:r>
            <a:endParaRPr lang="en-US" altLang="zh-CN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从此</a:t>
            </a:r>
            <a:r>
              <a:rPr lang="en-US" altLang="zh-CN" sz="3000" b="1" dirty="0" smtClean="0"/>
              <a:t>, </a:t>
            </a:r>
            <a:r>
              <a:rPr lang="zh-CN" altLang="en-US" sz="3000" b="1" dirty="0" smtClean="0"/>
              <a:t>黎鸣再也没有搭过车。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476" y="799995"/>
            <a:ext cx="11200429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小说具体描述了黎鸣两次搭车的情形，请阅读全文，完成下面表格内容。★ </a:t>
            </a:r>
            <a:endParaRPr lang="zh-CN" altLang="en-US" sz="3000" b="1" dirty="0" smtClean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15106" y="2267113"/>
          <a:ext cx="10796956" cy="4238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109"/>
                <a:gridCol w="6189785"/>
                <a:gridCol w="3892062"/>
              </a:tblGrid>
              <a:tr h="646677">
                <a:tc>
                  <a:txBody>
                    <a:bodyPr/>
                    <a:lstStyle/>
                    <a:p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搭车经过	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心理变化	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1661">
                <a:tc>
                  <a:txBody>
                    <a:bodyPr/>
                    <a:lstStyle/>
                    <a:p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次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黎鸣工作一年后，学港台片上警察的样子，在县里回家路口搭车，面包车司机将其送到了家门口	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姑且试试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— ①___________________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3995">
                <a:tc>
                  <a:txBody>
                    <a:bodyPr/>
                    <a:lstStyle/>
                    <a:p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二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次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②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_____________________________________________________________________________________________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迟疑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如释重负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疑惑不解	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46348" y="3315499"/>
            <a:ext cx="3842268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感到便捷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优越感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)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8831" y="5003621"/>
            <a:ext cx="5838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黎鸣成为副科长后，在市里交通枢纽的路边搭车，搭上了公安厅马厅长的车；他们将其送到了家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3533" y="1026479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答题模式 </a:t>
            </a:r>
            <a:endParaRPr lang="en-US" altLang="zh-CN" sz="30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答题思路：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本题考查梳理文章脉络、把握情节的能力。解答此类题目，要在整体感知文章内容的基础上，根据题目要求，理清结构思路，勾画关键语句，仿照示例进行概括提炼。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659" y="1032061"/>
            <a:ext cx="105586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答题步骤：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第一步，整体感知，把握行文思路，了解文章大意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en-US" altLang="zh-CN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第二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步，审读题目，弄清要求，锁定答题区域，明确概括范围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en-US" altLang="zh-CN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第三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步，化整为零，概括段意（层意），标注关键语句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en-US" altLang="zh-CN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第四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步，依据相关语句进行概括，按要求梳理情节。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8795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第六单元 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科幻探险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伟大的悲剧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．结合语境，品读下面语句，回答括号中的问题。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）回家时，先从市长途汽车站坐车到县长途汽车站，然后再坐通乡镇的公共汽车，到镇上下了车，再步行三公里才到家。（句中加点的词语有什么表达效果？） </a:t>
            </a:r>
            <a:r>
              <a:rPr lang="en-US" altLang="zh-CN" sz="3000" b="1" dirty="0" smtClean="0"/>
              <a:t>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3301501" y="2310307"/>
            <a:ext cx="6843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  ·</a:t>
            </a:r>
            <a:endParaRPr lang="zh-CN" altLang="en-US" sz="30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10417407" y="2263412"/>
            <a:ext cx="10946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   ·   ·</a:t>
            </a:r>
            <a:endParaRPr lang="zh-CN" altLang="en-US" sz="30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9643685" y="3001968"/>
            <a:ext cx="6843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  ·</a:t>
            </a:r>
            <a:endParaRPr lang="zh-CN" altLang="en-US" sz="3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70409" y="3866484"/>
            <a:ext cx="102078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加点词语一方面写出了黎鸣回家的路途遥远，另一方面也是为后文做铺垫。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831" y="937005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）男人说，这是应该的，你是为人民服务的， 我是为你服务的。（这句话有何意味？） </a:t>
            </a:r>
            <a:r>
              <a:rPr lang="en-US" altLang="zh-CN" sz="3000" b="1" dirty="0" smtClean="0"/>
              <a:t>______________________________________________________________________________________________________________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7331" y="2272146"/>
            <a:ext cx="10641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表现了马厅长说话的幽默与含蓄。提醒黎鸣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为人民服务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应当是工作的宗旨，委婉批评了黎鸣利用警察身份搭车的违纪行为。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342" y="1333166"/>
            <a:ext cx="1078850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．小说详细描述了黎鸣第一次搭车的情景，这样写有何作用？ </a:t>
            </a:r>
            <a:r>
              <a:rPr lang="en-US" altLang="zh-CN" sz="3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81648" y="1981300"/>
            <a:ext cx="1030726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①意在通过对黎鸣第一次搭车过程的具体描述，表明黎鸣以警察身份搭车非常顺利，显得真实可信；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②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为下文故事情节的发展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写他后来一直利用警察身份搭车以至碰巧搭上了马厅长的车等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)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做了铺垫，使得下文情节发展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局长约谈黎鸣事件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)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顺理成章。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174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梳理文章的情节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604" y="2479267"/>
            <a:ext cx="109484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梳理文章的情节，就是在整体感知全文的基础上，用简明的语言对故事情节进行概括，这是读懂文章的关键。将文章情节梳理清楚了，文章的内容就基本掌握了。这个考点主要考查把握文章脉络，梳理文章情节的能力，题型以主观表述题为主，考查内容包括：将文章的情节补充完整； 分析文中某一情节在文中的作用。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560" y="997845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029638" y="1358539"/>
            <a:ext cx="6754486" cy="5265001"/>
            <a:chOff x="1029638" y="1358539"/>
            <a:chExt cx="6754486" cy="5265001"/>
          </a:xfrm>
        </p:grpSpPr>
        <p:grpSp>
          <p:nvGrpSpPr>
            <p:cNvPr id="10" name="组合 9"/>
            <p:cNvGrpSpPr/>
            <p:nvPr/>
          </p:nvGrpSpPr>
          <p:grpSpPr>
            <a:xfrm>
              <a:off x="1029638" y="1358539"/>
              <a:ext cx="2991379" cy="4268539"/>
              <a:chOff x="1236674" y="2038594"/>
              <a:chExt cx="2991379" cy="4268539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236674" y="2445172"/>
                <a:ext cx="603850" cy="3323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梳理文章的情节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1889713" y="2087941"/>
                <a:ext cx="486092" cy="4219192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2390959" y="2038594"/>
                <a:ext cx="1837094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000" b="1" dirty="0" smtClean="0"/>
                  <a:t>通读全文</a:t>
                </a:r>
                <a:endParaRPr lang="zh-CN" altLang="en-US" sz="3000" b="1" dirty="0" smtClean="0"/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2172200" y="2483955"/>
              <a:ext cx="1837094" cy="697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筛选信息</a:t>
              </a:r>
              <a:endParaRPr lang="zh-CN" altLang="en-US" sz="3000" b="1" dirty="0" smtClean="0"/>
            </a:p>
          </p:txBody>
        </p:sp>
        <p:sp>
          <p:nvSpPr>
            <p:cNvPr id="8" name="矩形 7"/>
            <p:cNvSpPr/>
            <p:nvPr/>
          </p:nvSpPr>
          <p:spPr>
            <a:xfrm>
              <a:off x="2160476" y="4898910"/>
              <a:ext cx="1837094" cy="697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概括情节</a:t>
              </a:r>
              <a:endParaRPr lang="zh-CN" altLang="en-US" sz="3000" b="1" dirty="0" smtClean="0"/>
            </a:p>
          </p:txBody>
        </p:sp>
        <p:sp>
          <p:nvSpPr>
            <p:cNvPr id="9" name="左大括号 8"/>
            <p:cNvSpPr/>
            <p:nvPr/>
          </p:nvSpPr>
          <p:spPr>
            <a:xfrm>
              <a:off x="3886615" y="2250831"/>
              <a:ext cx="439199" cy="1371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4340970" y="2237770"/>
              <a:ext cx="344315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/>
                <a:t>何人、何时、何地事件的起因、经过、结果</a:t>
              </a:r>
              <a:endParaRPr lang="zh-CN" altLang="en-US" sz="3000" b="1" dirty="0" smtClean="0"/>
            </a:p>
          </p:txBody>
        </p:sp>
        <p:sp>
          <p:nvSpPr>
            <p:cNvPr id="12" name="左大括号 11"/>
            <p:cNvSpPr/>
            <p:nvPr/>
          </p:nvSpPr>
          <p:spPr>
            <a:xfrm>
              <a:off x="3828001" y="4185138"/>
              <a:ext cx="415753" cy="226327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376139" y="3761218"/>
              <a:ext cx="1227492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开端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发展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高潮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结局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3" y="1859517"/>
            <a:ext cx="107955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作者为什么要设计</a:t>
            </a:r>
            <a:r>
              <a:rPr lang="en-US" altLang="zh-CN" sz="3000" b="1" dirty="0" smtClean="0"/>
              <a:t>×× </a:t>
            </a:r>
            <a:r>
              <a:rPr lang="zh-CN" altLang="en-US" sz="3000" b="1" dirty="0" smtClean="0"/>
              <a:t>情节？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根据本文的故事情节，将横线上的内容补充完整。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❸ 文章写了哪几件事？请用简洁的语言分别加以概括。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63658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［舟山中考］</a:t>
            </a:r>
            <a:r>
              <a:rPr lang="zh-CN" altLang="en-US" sz="3000" b="1" dirty="0" smtClean="0"/>
              <a:t>阅读下文，回答问题。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3254" y="2266261"/>
            <a:ext cx="1099365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3399"/>
                </a:solidFill>
              </a:rPr>
              <a:t>搭车记</a:t>
            </a:r>
            <a:endParaRPr lang="zh-CN" altLang="en-US" sz="3000" b="1" dirty="0" smtClean="0">
              <a:solidFill>
                <a:srgbClr val="FF339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邢庆杰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小时候，黎鸣最大的愿望就是当一名警察。每 当在电影里看到警察说“我是警察”时，他觉得忒威 风。几年后，他终于实现了自己的夙愿，分到市公安局当了一名警察。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852" y="880477"/>
            <a:ext cx="1106562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黎鸣家在两百里之外的农村。</a:t>
            </a:r>
            <a:r>
              <a:rPr lang="zh-CN" altLang="en-US" sz="3000" b="1" u="sng" dirty="0" smtClean="0"/>
              <a:t>回家时，先从市长途汽车站坐车到县长途汽车站，然后再坐通乡镇的公共汽车，到镇上下了车，再步行三公里才到家。</a:t>
            </a:r>
            <a:r>
              <a:rPr lang="zh-CN" altLang="en-US" sz="3000" b="1" dirty="0" smtClean="0"/>
              <a:t>从市内到县里，车十分钟一趟，很方便，但从县里到镇上，就比较麻烦了，有时，两个小时也发不了一 趟车。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黎鸣开始试着搭车，是在上班一年之后。这一 天，他站在回家的路口，学着港台片上警察的样子， 拦住一辆面包车，然后出示了警官证说，我是警察， 想搭你的车。</a:t>
            </a:r>
            <a:endParaRPr lang="zh-CN" alt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6970824" y="1349014"/>
            <a:ext cx="6843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  ·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3301499" y="1993782"/>
            <a:ext cx="10946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   ·   ·</a:t>
            </a:r>
            <a:endParaRPr lang="zh-CN" altLang="en-US" sz="30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2375378" y="2697168"/>
            <a:ext cx="6843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  ·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997" y="994495"/>
            <a:ext cx="107885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司机打量了一下他全身的警服，并没 看他的证件，就痛快地说，上来吧。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上车后，通过交谈，才知道司机是黎鸣家所在的镇街上的，在镇政府旁边开了一家饭馆，每隔几天 开车去县城买一次菜。到了镇上后，司机主动说， 你离家还远，我送你吧。从镇上到村里三公里的路 程，步行需要半个小时，而坐车，五分钟就到家门口 了，省了他以前的步行之苦。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897500"/>
            <a:ext cx="107885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第一次搭车，黎鸣觉出了搭车的好处，方便快 捷，省时省力。自此，每次回家，他都在县城搭车， 而且每次都能如愿。这更使他感觉到了当警察的优越性。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后来，黎鸣又从市内开始搭车了，从市里搭到县 里，再从县里搭到镇上。运气好的时候，还能直接从市里搭到镇上。他搭的每一辆车，几乎无一例外地都把他送到家门口。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3280</Words>
  <Application>WPS 演示</Application>
  <PresentationFormat>自定义</PresentationFormat>
  <Paragraphs>168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华文新魏</vt:lpstr>
      <vt:lpstr>Times New Roman</vt:lpstr>
      <vt:lpstr>Arial Unicode MS</vt:lpstr>
      <vt:lpstr>Calibri</vt:lpstr>
      <vt:lpstr>黑体</vt:lpstr>
      <vt:lpstr>仿宋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231</cp:revision>
  <dcterms:created xsi:type="dcterms:W3CDTF">2018-02-07T00:47:00Z</dcterms:created>
  <dcterms:modified xsi:type="dcterms:W3CDTF">2020-05-25T02:28:08Z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