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3" r:id="rId3"/>
    <p:sldId id="324" r:id="rId4"/>
    <p:sldId id="319" r:id="rId5"/>
    <p:sldId id="374" r:id="rId6"/>
    <p:sldId id="330" r:id="rId7"/>
    <p:sldId id="331" r:id="rId8"/>
    <p:sldId id="332" r:id="rId9"/>
    <p:sldId id="333" r:id="rId10"/>
    <p:sldId id="336" r:id="rId11"/>
    <p:sldId id="337" r:id="rId12"/>
    <p:sldId id="338" r:id="rId13"/>
    <p:sldId id="356" r:id="rId14"/>
    <p:sldId id="357" r:id="rId15"/>
    <p:sldId id="360" r:id="rId16"/>
    <p:sldId id="370" r:id="rId17"/>
    <p:sldId id="355" r:id="rId18"/>
    <p:sldId id="363" r:id="rId19"/>
    <p:sldId id="375" r:id="rId20"/>
    <p:sldId id="378" r:id="rId21"/>
    <p:sldId id="379" r:id="rId22"/>
    <p:sldId id="343" r:id="rId23"/>
    <p:sldId id="376" r:id="rId24"/>
    <p:sldId id="377" r:id="rId25"/>
    <p:sldId id="329" r:id="rId2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402" y="-96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2" Type="http://schemas.openxmlformats.org/officeDocument/2006/relationships/theme" Target="../theme/theme1.xml"/><Relationship Id="rId41" Type="http://schemas.openxmlformats.org/officeDocument/2006/relationships/tags" Target="../tags/tag62.xml"/><Relationship Id="rId40" Type="http://schemas.openxmlformats.org/officeDocument/2006/relationships/tags" Target="../tags/tag61.xml"/><Relationship Id="rId4" Type="http://schemas.openxmlformats.org/officeDocument/2006/relationships/slideLayout" Target="../slideLayouts/slideLayout4.xml"/><Relationship Id="rId39" Type="http://schemas.openxmlformats.org/officeDocument/2006/relationships/tags" Target="../tags/tag60.xml"/><Relationship Id="rId38" Type="http://schemas.openxmlformats.org/officeDocument/2006/relationships/tags" Target="../tags/tag59.xml"/><Relationship Id="rId37" Type="http://schemas.openxmlformats.org/officeDocument/2006/relationships/tags" Target="../tags/tag58.xml"/><Relationship Id="rId36" Type="http://schemas.openxmlformats.org/officeDocument/2006/relationships/tags" Target="../tags/tag57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6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7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4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第六单元 科幻探险</a:t>
            </a:r>
            <a:endParaRPr lang="zh-CN" altLang="en-US" sz="66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22.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太空一日</a:t>
            </a:r>
            <a:endParaRPr lang="zh-CN" altLang="en-US" sz="45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891" y="1000130"/>
            <a:ext cx="11191196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⑤我第一次学骑单车骑的就是父亲的永久牌单车。那时感觉车座比我的头还要高，现在我都不能想象当时是怎么样驾驭它的，那种双手紧抓龙头、右脚斜穿过黑色大三角架吃力蹬车的姿势，跟舞台上的滑稽小丑无二。学骑之初，父亲为了避免我摔毁单车，天才般地在后座上横绑了一根粗木棍，摔倒后单车才免于厄运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⑥刚刚学会骑单车的那阵子，车瘾大得出奇，村头的水泥禾场就成了我们放学后的练车场。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814" y="851306"/>
            <a:ext cx="110772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多少个风霜雨雪的日子，水泥禾场上，我和小伙伴们斜扭腰肢、猛蹬踏板，踩着单车兜圈追逐的欢乐身影，成了村里一道鲜活特异的风景。疯踩踏板，车轮飞转，耳畔风声呼呼，大树房屋极速飞旋，蓝天白云美得像首诗⋯⋯渐渐地，我们的心不愿再囿于禾场了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⑦我头一回右脚跨过三角架坐上车座的时候都已经</a:t>
            </a:r>
            <a:r>
              <a:rPr lang="en-US" altLang="zh-CN" sz="3000" b="1" dirty="0" smtClean="0"/>
              <a:t>11</a:t>
            </a:r>
            <a:r>
              <a:rPr lang="zh-CN" altLang="en-US" sz="3000" b="1" dirty="0" smtClean="0"/>
              <a:t>岁了，那辆已经衰老得不成形状的“永久”，在我上下起伏的蹬踏中歪歪斜斜地朝向那个季节的黄昏行进。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308" y="1032682"/>
            <a:ext cx="114768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那一天，我一鼓作气骑了很远，第一次尝到了一个人在路上的兴奋感觉，也第一次模糊地意识到了远方这样一个让人激动的概念。我骑了很远很远，渠道边的田埂骑完了， 池塘边的碎石子路骑完了，沿途栅栏的泥路骑完了⋯⋯我在一个长年枯竭的小河边停了下来，悠然地回望夜色下的村庄，天黑如锅底，连父亲也看不到，但是一点恐惧都没有，一点孤独都 没有。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949294"/>
            <a:ext cx="112004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⑧我倔强地推着单车原路返回，那晚的星星特别明亮，几乎是我这一生看到过的最明亮的 一回。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⑨开始到镇上读书，七八公里，一周一来回，单车是唯一的交通工具，也是展示本领的道具。在女孩子面前双手脱把；把双脚搁到龙头上；或者把屁股坐到后座上去，像只大蛤蟆；或者在脱把的时候，撮着嘴巴悠闲地吹口哨，吹 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其实你不懂我的心</a:t>
            </a:r>
            <a:r>
              <a:rPr lang="en-US" altLang="zh-CN" sz="3000" b="1" dirty="0" smtClean="0"/>
              <a:t>》《</a:t>
            </a:r>
            <a:r>
              <a:rPr lang="zh-CN" altLang="en-US" sz="3000" b="1" dirty="0" smtClean="0"/>
              <a:t>月亮代表我的心</a:t>
            </a:r>
            <a:r>
              <a:rPr lang="en-US" altLang="zh-CN" sz="3000" b="1" dirty="0" smtClean="0"/>
              <a:t>》 《</a:t>
            </a:r>
            <a:r>
              <a:rPr lang="zh-CN" altLang="en-US" sz="3000" b="1" dirty="0" smtClean="0"/>
              <a:t>花心</a:t>
            </a:r>
            <a:r>
              <a:rPr lang="en-US" altLang="zh-CN" sz="3000" b="1" dirty="0" smtClean="0"/>
              <a:t>》⋯⋯</a:t>
            </a:r>
            <a:r>
              <a:rPr lang="zh-CN" altLang="en-US" sz="3000" b="1" dirty="0" smtClean="0"/>
              <a:t>来回的路上，我们还是像以前一样骑着单车。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68" y="1034457"/>
            <a:ext cx="11510955" cy="4852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⑩岁月轮转，回望旧时月色，那时我们的心清澈如水，没有混浊不堪的世俗。我们经常骑车滞留在路过的仙鹤桥上，各自把单车往桥栏上一靠，就凭栏观看河岸戴着斗笠专心垂钓的人们， 那种悠然，那种心安理得，令人心生无限神往。也许半天并没有鱼儿咬钩，也许一个下午钓不到几条小鱼，但他们依然握着鱼竿，不急不躁，静心垂钓。我常常会被垂钓人的那种坦然感染，我感觉到他们钓的其实就是一种心平气和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922" y="1098187"/>
            <a:ext cx="11323385" cy="369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⑪到县城上高中后我开始住读，少有机会骑单车；父亲罹患心脏病以后，不敢骑也骑不动单车了。那辆失去主人擦拭照拂的永久牌单车，也日渐失去了往昔的锃亮光泽，被搁停在锈迹斑斑的岁月一隅。 </a:t>
            </a:r>
            <a:endParaRPr lang="zh-CN" altLang="en-US" sz="3000" b="1" dirty="0" smtClean="0"/>
          </a:p>
          <a:p>
            <a:pPr indent="808355" algn="r">
              <a:lnSpc>
                <a:spcPct val="150000"/>
              </a:lnSpc>
            </a:pPr>
            <a:r>
              <a:rPr lang="zh-CN" altLang="en-US" sz="3000" b="1" dirty="0" smtClean="0"/>
              <a:t>（选自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人民周刊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）</a:t>
            </a:r>
            <a:endParaRPr lang="zh-CN" alt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9151313" y="2873012"/>
            <a:ext cx="19035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   ·   ·   ·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1. </a:t>
            </a:r>
            <a:r>
              <a:rPr lang="zh-CN" altLang="en-US" sz="3000" b="1" dirty="0" smtClean="0"/>
              <a:t>岁月轮转，那辆日渐失去了往昔锃亮光泽的永久牌单车曾经发挥了怎样的作用？ </a:t>
            </a:r>
            <a:r>
              <a:rPr lang="en-US" altLang="zh-CN" sz="3000" b="1" dirty="0" smtClean="0"/>
              <a:t>_______________________________________________________________________________________________________________________________________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17301" y="2518330"/>
            <a:ext cx="10207899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父亲骑着它载着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我们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过年过节走亲戚；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②“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用父亲的单车学骑车；③单车是“我”每周一次回家唯一的交通工具和展示本领的道具。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831" y="937005"/>
            <a:ext cx="10788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．理解下列加点词的语境义。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）霎时点亮了灰暗</a:t>
            </a:r>
            <a:r>
              <a:rPr lang="en-US" altLang="zh-CN" sz="3000" b="1" dirty="0" smtClean="0"/>
              <a:t> </a:t>
            </a:r>
            <a:r>
              <a:rPr lang="zh-CN" altLang="en-US" sz="3000" b="1" dirty="0" smtClean="0"/>
              <a:t>的乡村。 </a:t>
            </a:r>
            <a:r>
              <a:rPr lang="en-US" altLang="zh-CN" sz="3000" b="1" dirty="0" smtClean="0"/>
              <a:t>_________________________________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7331" y="2272146"/>
            <a:ext cx="10641654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萧条、破败的意思。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18021" y="2017227"/>
            <a:ext cx="7546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   ·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831" y="937005"/>
            <a:ext cx="10788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）被搁停在锈迹斑斑的岁月一隅。 </a:t>
            </a:r>
            <a:r>
              <a:rPr lang="en-US" altLang="zh-CN" sz="3000" b="1" dirty="0" smtClean="0"/>
              <a:t>_______________________________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5946" y="1592207"/>
            <a:ext cx="10641654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沧桑的意思。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66328" y="1325566"/>
            <a:ext cx="19035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   ·   ·   ·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831" y="937005"/>
            <a:ext cx="107885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3. </a:t>
            </a:r>
            <a:r>
              <a:rPr lang="zh-CN" altLang="en-US" sz="3000" b="1" dirty="0" smtClean="0"/>
              <a:t>试对“摇篮”做简要赏析。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）山路崎岖不平，坎坎坷坷，父亲的单车如同摇篮</a:t>
            </a:r>
            <a:r>
              <a:rPr lang="en-US" altLang="zh-CN" sz="3000" b="1" dirty="0" smtClean="0"/>
              <a:t> </a:t>
            </a:r>
            <a:r>
              <a:rPr lang="zh-CN" altLang="en-US" sz="3000" b="1" dirty="0" smtClean="0"/>
              <a:t>，坐在单车后座上的我昏昏欲睡，沿路看到的河流与村庄如同一场梦。 </a:t>
            </a:r>
            <a:r>
              <a:rPr lang="en-US" altLang="zh-CN" sz="3000" b="1" dirty="0" smtClean="0"/>
              <a:t>__________________________________________________________________________________________________________________________________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2160" y="2963807"/>
            <a:ext cx="108409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运用了比喻的修辞手法，把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父亲的单车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比作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摇篮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，生动地体现了坐在父亲单车上的舒适感受，充分表现了那辆单车是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我们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全家的骄傲。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022359" y="2028950"/>
            <a:ext cx="7546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   ·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8795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第六单元 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科幻探险</a:t>
            </a:r>
            <a:endParaRPr lang="zh-CN" altLang="en-US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22.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太空一日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3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  <a:endParaRPr lang="zh-CN" altLang="en-US" sz="3200" dirty="0" smtClean="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984" y="937005"/>
            <a:ext cx="111838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）这一圈小山在冬天特别可爱，好像是把济南放在一个小摇篮</a:t>
            </a:r>
            <a:r>
              <a:rPr lang="en-US" altLang="zh-CN" sz="3000" b="1" dirty="0" smtClean="0"/>
              <a:t> </a:t>
            </a:r>
            <a:r>
              <a:rPr lang="zh-CN" altLang="en-US" sz="3000" b="1" dirty="0" smtClean="0"/>
              <a:t>里，他们全安静不动地低声地说：“你们放心吧，这儿准保暖和。”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老舍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济南的冬天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） </a:t>
            </a:r>
            <a:r>
              <a:rPr lang="en-US" altLang="zh-CN" sz="3000" b="1" dirty="0" smtClean="0"/>
              <a:t>______________________________________________________________________________________________________________________________________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2499" y="2940361"/>
            <a:ext cx="10641654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运用了比喻的修辞手法，把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这一圈小山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比作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摇篮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，生动形象地写出了山的形态，也写出了济南的地势，表达了作者对小山的喜爱之情。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898052" y="1372458"/>
            <a:ext cx="7546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   ·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342" y="1333166"/>
            <a:ext cx="10788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4. </a:t>
            </a:r>
            <a:r>
              <a:rPr lang="zh-CN" altLang="en-US" sz="3000" b="1" dirty="0" smtClean="0"/>
              <a:t>请简要说说作者在本文中寄寓了哪些情感。★ </a:t>
            </a:r>
            <a:r>
              <a:rPr lang="en-US" altLang="zh-CN" sz="3000" b="1" dirty="0" smtClean="0"/>
              <a:t>___________________________________________________________________________</a:t>
            </a:r>
            <a:endParaRPr lang="zh-CN" altLang="en-US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81648" y="1981300"/>
            <a:ext cx="10307265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①对父亲的回忆与思念；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②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对岁月流逝的无奈与惋惜；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③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对老旧单车的怀念。 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3533" y="1026479"/>
            <a:ext cx="107885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答题模式 </a:t>
            </a:r>
            <a:endParaRPr lang="en-US" altLang="zh-CN" sz="30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答题思路：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本题考查对作者的情感的理解。“单车”贯穿全文，可见作者对单车的怀念之情。通过单车回忆出的那段岁月已经逝去，因此作者是带着无奈与惋惜之情的。同时，父亲是单车的主人，是逝去的那段岁月中的主要人物，因此还要答出作者对父亲的回忆与思念之情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659" y="1032061"/>
            <a:ext cx="10788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答题步骤：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第一步，理清文章的情感脉络，抓住原文中的关键词；如果没有现成的词语，可以根据相关信息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加以概括。</a:t>
            </a:r>
            <a:endParaRPr lang="en-US" altLang="zh-CN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第二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步，品味富有感情色彩的词语， 先根据语境理解词语的意思，再概括出作者的感情。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1747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 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体会文中作者的思想感情</a:t>
            </a:r>
            <a:endParaRPr lang="zh-CN" altLang="en-US" sz="26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87" y="201802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考点透视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603" y="2432375"/>
            <a:ext cx="111594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我们在阅读一篇文章时，不仅要从语言文字入手理解具体内容，而且要从文章所记叙的事件中体会作者所要表达的思想感情。在一篇文章中， 作者无论是写人状物还是叙事，都有一定的写作目的，都会体现一定的思想感情。这个考点主要考查分析文章中作者所表达的思想感情，题型以主观表述题为主，考查内容包括：概括作者的思想感情（或思想感情的变化发展）；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997" y="994495"/>
            <a:ext cx="10788502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品味重点词语或重点句子，体会作者的情感；品味景物描写， 体会作者的情感；等等。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560" y="997845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图解技法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879231" y="1466502"/>
            <a:ext cx="7936522" cy="4326925"/>
            <a:chOff x="910421" y="2087941"/>
            <a:chExt cx="7936522" cy="4326925"/>
          </a:xfrm>
        </p:grpSpPr>
        <p:sp>
          <p:nvSpPr>
            <p:cNvPr id="3" name="矩形 2"/>
            <p:cNvSpPr/>
            <p:nvPr/>
          </p:nvSpPr>
          <p:spPr>
            <a:xfrm>
              <a:off x="910421" y="2855477"/>
              <a:ext cx="984738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rgbClr val="FF3399"/>
                  </a:solidFill>
                </a:rPr>
                <a:t>体会文中作者的思想感情</a:t>
              </a:r>
              <a:endParaRPr lang="zh-CN" altLang="en-US" sz="3000" b="1" dirty="0" smtClean="0">
                <a:solidFill>
                  <a:srgbClr val="FF3399"/>
                </a:solidFill>
              </a:endParaRPr>
            </a:p>
          </p:txBody>
        </p:sp>
        <p:sp>
          <p:nvSpPr>
            <p:cNvPr id="4" name="左大括号 3"/>
            <p:cNvSpPr/>
            <p:nvPr/>
          </p:nvSpPr>
          <p:spPr>
            <a:xfrm>
              <a:off x="1889713" y="2087941"/>
              <a:ext cx="486092" cy="421919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390957" y="2167549"/>
              <a:ext cx="6455986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分析文章标题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分析文章结尾句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分析议论句、抒情句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分析带有感情色彩的字词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分析人物描写方法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分析景物描写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经典题型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13" y="1859517"/>
            <a:ext cx="1079559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这篇文章表达了作者怎样的情感？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请概括出文中作者的感情变化。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❸ 品味加点词语或句子，说说表达了作者怎样的情感。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类文在线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786" y="1684903"/>
            <a:ext cx="63658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［达州中考］</a:t>
            </a:r>
            <a:r>
              <a:rPr lang="zh-CN" altLang="en-US" sz="3000" b="1" dirty="0" smtClean="0"/>
              <a:t>阅读下文，回答问题。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3254" y="2488999"/>
            <a:ext cx="109936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3399"/>
                </a:solidFill>
              </a:rPr>
              <a:t>单车岁月</a:t>
            </a:r>
            <a:endParaRPr lang="en-US" altLang="zh-CN" sz="3000" b="1" dirty="0" smtClean="0">
              <a:solidFill>
                <a:srgbClr val="FF339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毛本栋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①那辆失去主人擦拭照拂的永久牌单车，也日渐失去了往昔的锃亮光泽，被搁停在锈迹斑斑的岁月一隅。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852" y="880477"/>
            <a:ext cx="110656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②我的单车情结，大概是受了父亲的影响。改革开放不久，父亲就成了我们村第一个拥有单车的人，当年他凭着外汇券（身在台湾的爷爷所寄）从武汉购买并亲自骑回一辆上海产的永久牌单车，霎时点亮了灰暗的乡村。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③村人用惊羡的目光看着那辆每天被父亲擦得通明锃亮的单车，父亲荣耀得就像一个凯旋的将军。那时人们出村大多徒步，蜿蜒小路洒满汗水磨破鞋底，少有人能像父亲那样双轮滚滚，铃铛悠悠，来去如风。</a:t>
            </a:r>
            <a:endParaRPr lang="zh-CN" alt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3688360" y="3353659"/>
            <a:ext cx="7898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   ·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897500"/>
            <a:ext cx="1078850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④那辆单车是我们全家的骄傲，父亲对它宝爱如命，偶有村民来借，父亲掏出车钥匙后总是千叮咛万嘱咐，车被借走后，父亲就跟丢了魂似的。那辆单车也是我们全家的福星，过年过节走亲戚它就成了绝对的功臣，父亲骑着它把母亲、妹妹、弟弟和我，往返辗转地载到大山里的姥姥家。</a:t>
            </a:r>
            <a:r>
              <a:rPr lang="zh-CN" altLang="en-US" sz="3000" b="1" u="sng" dirty="0" smtClean="0"/>
              <a:t>山路崎岖不平，坎坎坷坷，父亲的单车如同摇篮，坐在单车后座上的我昏昏欲睡，沿路看到的河流与村庄如同一场梦。</a:t>
            </a:r>
            <a:endParaRPr lang="zh-CN" altLang="en-US" sz="3000" b="1" u="sng" dirty="0" smtClean="0"/>
          </a:p>
        </p:txBody>
      </p:sp>
      <p:sp>
        <p:nvSpPr>
          <p:cNvPr id="3" name="矩形 2"/>
          <p:cNvSpPr/>
          <p:nvPr/>
        </p:nvSpPr>
        <p:spPr>
          <a:xfrm>
            <a:off x="5013067" y="4748705"/>
            <a:ext cx="7898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·   ·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3152</Words>
  <Application>WPS 演示</Application>
  <PresentationFormat>自定义</PresentationFormat>
  <Paragraphs>117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华文新魏</vt:lpstr>
      <vt:lpstr>Times New Roman</vt:lpstr>
      <vt:lpstr>Arial Unicode MS</vt:lpstr>
      <vt:lpstr>Calibri</vt:lpstr>
      <vt:lpstr>黑体</vt:lpstr>
      <vt:lpstr>仿宋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aa</cp:lastModifiedBy>
  <cp:revision>233</cp:revision>
  <dcterms:created xsi:type="dcterms:W3CDTF">2018-02-07T00:47:00Z</dcterms:created>
  <dcterms:modified xsi:type="dcterms:W3CDTF">2020-05-25T02:28:23Z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