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3" r:id="rId3"/>
    <p:sldId id="324" r:id="rId4"/>
    <p:sldId id="319" r:id="rId5"/>
    <p:sldId id="330" r:id="rId6"/>
    <p:sldId id="331" r:id="rId7"/>
    <p:sldId id="332" r:id="rId8"/>
    <p:sldId id="333" r:id="rId9"/>
    <p:sldId id="335" r:id="rId10"/>
    <p:sldId id="341" r:id="rId11"/>
    <p:sldId id="355" r:id="rId12"/>
    <p:sldId id="364" r:id="rId13"/>
    <p:sldId id="368" r:id="rId14"/>
    <p:sldId id="371" r:id="rId15"/>
    <p:sldId id="372" r:id="rId16"/>
    <p:sldId id="370" r:id="rId17"/>
    <p:sldId id="329" r:id="rId1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2" y="-15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4" Type="http://schemas.openxmlformats.org/officeDocument/2006/relationships/theme" Target="../theme/theme1.xml"/><Relationship Id="rId33" Type="http://schemas.openxmlformats.org/officeDocument/2006/relationships/tags" Target="../tags/tag62.xml"/><Relationship Id="rId32" Type="http://schemas.openxmlformats.org/officeDocument/2006/relationships/tags" Target="../tags/tag61.xml"/><Relationship Id="rId31" Type="http://schemas.openxmlformats.org/officeDocument/2006/relationships/tags" Target="../tags/tag60.xml"/><Relationship Id="rId30" Type="http://schemas.openxmlformats.org/officeDocument/2006/relationships/tags" Target="../tags/tag59.xml"/><Relationship Id="rId3" Type="http://schemas.openxmlformats.org/officeDocument/2006/relationships/slideLayout" Target="../slideLayouts/slideLayout3.xml"/><Relationship Id="rId29" Type="http://schemas.openxmlformats.org/officeDocument/2006/relationships/tags" Target="../tags/tag58.xml"/><Relationship Id="rId28" Type="http://schemas.openxmlformats.org/officeDocument/2006/relationships/tags" Target="../tags/tag57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0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2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第三单元 凡人小事</a:t>
            </a:r>
            <a:endParaRPr lang="zh-CN" altLang="en-US" sz="66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卖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油翁</a:t>
            </a:r>
            <a:endParaRPr lang="zh-CN" altLang="en-US" sz="45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808059" y="1183748"/>
            <a:ext cx="10788509" cy="3753951"/>
            <a:chOff x="808059" y="1183748"/>
            <a:chExt cx="10788509" cy="3753951"/>
          </a:xfrm>
        </p:grpSpPr>
        <p:sp>
          <p:nvSpPr>
            <p:cNvPr id="2" name="TextBox 1"/>
            <p:cNvSpPr txBox="1"/>
            <p:nvPr/>
          </p:nvSpPr>
          <p:spPr>
            <a:xfrm>
              <a:off x="808059" y="1183748"/>
              <a:ext cx="10788509" cy="3554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000" b="1" dirty="0" smtClean="0"/>
                <a:t>2</a:t>
              </a:r>
              <a:r>
                <a:rPr lang="zh-CN" altLang="en-US" sz="3000" b="1" dirty="0" smtClean="0"/>
                <a:t>．下列加点词的意义和用法都相同的一项</a:t>
              </a:r>
              <a:r>
                <a:rPr lang="zh-CN" altLang="en-US" sz="3000" b="1" dirty="0" smtClean="0"/>
                <a:t>是（</a:t>
              </a:r>
              <a:r>
                <a:rPr lang="zh-CN" altLang="en-US" sz="3000" b="1" dirty="0" smtClean="0"/>
                <a:t>　　</a:t>
              </a:r>
              <a:r>
                <a:rPr lang="zh-CN" altLang="en-US" sz="3000" b="1" dirty="0" smtClean="0"/>
                <a:t>）</a:t>
              </a:r>
              <a:endParaRPr lang="zh-CN" altLang="en-US" sz="3000" b="1" dirty="0" smtClean="0"/>
            </a:p>
            <a:p>
              <a:pPr>
                <a:lnSpc>
                  <a:spcPct val="150000"/>
                </a:lnSpc>
              </a:pPr>
              <a:r>
                <a:rPr lang="en-US" altLang="zh-CN" sz="3000" b="1" dirty="0" smtClean="0"/>
                <a:t>A</a:t>
              </a:r>
              <a:r>
                <a:rPr lang="zh-CN" altLang="en-US" sz="3000" b="1" dirty="0" smtClean="0"/>
                <a:t>．日</a:t>
              </a:r>
              <a:r>
                <a:rPr lang="zh-CN" altLang="en-US" sz="3000" b="1" dirty="0" smtClean="0"/>
                <a:t>所诵书必与</a:t>
              </a:r>
              <a:r>
                <a:rPr lang="zh-CN" altLang="en-US" sz="3000" b="1" dirty="0" smtClean="0"/>
                <a:t>之埒</a:t>
              </a:r>
              <a:r>
                <a:rPr lang="zh-CN" altLang="en-US" sz="3000" b="1" dirty="0" smtClean="0"/>
                <a:t>   而两狼</a:t>
              </a:r>
              <a:r>
                <a:rPr lang="zh-CN" altLang="en-US" sz="3000" b="1" dirty="0" smtClean="0"/>
                <a:t>之并</a:t>
              </a:r>
              <a:r>
                <a:rPr lang="zh-CN" altLang="en-US" sz="3000" b="1" dirty="0" smtClean="0"/>
                <a:t>驱如故</a:t>
              </a:r>
              <a:br>
                <a:rPr lang="zh-CN" altLang="en-US" sz="3000" b="1" dirty="0" smtClean="0"/>
              </a:br>
              <a:r>
                <a:rPr lang="en-US" altLang="zh-CN" sz="3000" b="1" dirty="0" smtClean="0"/>
                <a:t>B</a:t>
              </a:r>
              <a:r>
                <a:rPr lang="zh-CN" altLang="en-US" sz="3000" b="1" dirty="0" smtClean="0"/>
                <a:t>．为讲说</a:t>
              </a:r>
              <a:r>
                <a:rPr lang="zh-CN" altLang="en-US" sz="3000" b="1" dirty="0" smtClean="0"/>
                <a:t>甚详恳    </a:t>
              </a:r>
              <a:r>
                <a:rPr lang="en-US" altLang="zh-CN" sz="3000" b="1" dirty="0" smtClean="0"/>
                <a:t>	</a:t>
              </a:r>
              <a:r>
                <a:rPr lang="zh-CN" altLang="en-US" sz="3000" b="1" dirty="0" smtClean="0"/>
                <a:t>可以</a:t>
              </a:r>
              <a:r>
                <a:rPr lang="zh-CN" altLang="en-US" sz="3000" b="1" dirty="0" smtClean="0"/>
                <a:t>为 </a:t>
              </a:r>
              <a:r>
                <a:rPr lang="zh-CN" altLang="en-US" sz="3000" b="1" dirty="0" smtClean="0"/>
                <a:t>师</a:t>
              </a:r>
              <a:r>
                <a:rPr lang="zh-CN" altLang="en-US" sz="3000" b="1" dirty="0" smtClean="0"/>
                <a:t>矣</a:t>
              </a:r>
              <a:br>
                <a:rPr lang="zh-CN" altLang="en-US" sz="3000" b="1" dirty="0" smtClean="0"/>
              </a:br>
              <a:r>
                <a:rPr lang="en-US" altLang="zh-CN" sz="3000" b="1" dirty="0" smtClean="0"/>
                <a:t>C</a:t>
              </a:r>
              <a:r>
                <a:rPr lang="zh-CN" altLang="en-US" sz="3000" b="1" dirty="0" smtClean="0"/>
                <a:t>．以身</a:t>
              </a:r>
              <a:r>
                <a:rPr lang="zh-CN" altLang="en-US" sz="3000" b="1" dirty="0" smtClean="0"/>
                <a:t>先之     </a:t>
              </a:r>
              <a:r>
                <a:rPr lang="en-US" altLang="zh-CN" sz="3000" b="1" dirty="0" smtClean="0"/>
                <a:t>		</a:t>
              </a:r>
              <a:r>
                <a:rPr lang="zh-CN" altLang="en-US" sz="3000" b="1" dirty="0" smtClean="0"/>
                <a:t>以刀</a:t>
              </a:r>
              <a:r>
                <a:rPr lang="zh-CN" altLang="en-US" sz="3000" b="1" dirty="0" smtClean="0"/>
                <a:t>劈狼首</a:t>
              </a:r>
              <a:br>
                <a:rPr lang="zh-CN" altLang="en-US" sz="3000" b="1" dirty="0" smtClean="0"/>
              </a:br>
              <a:r>
                <a:rPr lang="en-US" altLang="zh-CN" sz="3000" b="1" dirty="0" smtClean="0"/>
                <a:t>D</a:t>
              </a:r>
              <a:r>
                <a:rPr lang="zh-CN" altLang="en-US" sz="3000" b="1" dirty="0" smtClean="0"/>
                <a:t>．书</a:t>
              </a:r>
              <a:r>
                <a:rPr lang="zh-CN" altLang="en-US" sz="3000" b="1" dirty="0" smtClean="0"/>
                <a:t>其面曰     </a:t>
              </a:r>
              <a:r>
                <a:rPr lang="en-US" altLang="zh-CN" sz="3000" b="1" dirty="0" smtClean="0"/>
                <a:t>		</a:t>
              </a:r>
              <a:r>
                <a:rPr lang="zh-CN" altLang="en-US" sz="3000" b="1" dirty="0" smtClean="0"/>
                <a:t>其</a:t>
              </a:r>
              <a:r>
                <a:rPr lang="zh-CN" altLang="en-US" sz="3000" b="1" dirty="0" smtClean="0"/>
                <a:t>真无马邪 </a:t>
              </a:r>
              <a:endParaRPr lang="zh-CN" altLang="en-US" sz="3000" b="1" dirty="0" smtClean="0"/>
            </a:p>
          </p:txBody>
        </p:sp>
        <p:sp>
          <p:nvSpPr>
            <p:cNvPr id="4" name="矩形 3"/>
            <p:cNvSpPr/>
            <p:nvPr/>
          </p:nvSpPr>
          <p:spPr>
            <a:xfrm>
              <a:off x="3920760" y="2308157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591218" y="2968557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  <p:sp>
          <p:nvSpPr>
            <p:cNvPr id="7" name="矩形 6"/>
            <p:cNvSpPr/>
            <p:nvPr/>
          </p:nvSpPr>
          <p:spPr>
            <a:xfrm>
              <a:off x="1627504" y="3672500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  <p:sp>
          <p:nvSpPr>
            <p:cNvPr id="8" name="矩形 7"/>
            <p:cNvSpPr/>
            <p:nvPr/>
          </p:nvSpPr>
          <p:spPr>
            <a:xfrm>
              <a:off x="1997618" y="436192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  <p:sp>
          <p:nvSpPr>
            <p:cNvPr id="9" name="矩形 8"/>
            <p:cNvSpPr/>
            <p:nvPr/>
          </p:nvSpPr>
          <p:spPr>
            <a:xfrm>
              <a:off x="6663961" y="2293643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6293847" y="2954042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5517332" y="4383701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5495561" y="3665243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950899" y="1189891"/>
            <a:ext cx="599501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712" y="4749195"/>
            <a:ext cx="11167146" cy="1863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sz="2800" dirty="0" smtClean="0"/>
              <a:t> 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A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项，代词，他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/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助词，用于主谓之间，取消句子独立性，不译；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B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项，介词，给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/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动词，担任；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C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项，介词，用；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D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项，代词，它</a:t>
            </a:r>
            <a:r>
              <a:rPr lang="en-US" altLang="en-US" sz="2600" b="1" dirty="0" smtClean="0">
                <a:ea typeface="仿宋" panose="02010609060101010101" pitchFamily="49" charset="-122"/>
              </a:rPr>
              <a:t>/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副词，表示加强诘问语气。</a:t>
            </a:r>
            <a:endParaRPr lang="zh-CN" altLang="en-US" sz="2600" b="1" dirty="0" smtClean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399" y="1063959"/>
            <a:ext cx="10788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．用现代汉语翻译下列句子。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五子骄纵甚，虽守无如之何。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08384" y="2380064"/>
            <a:ext cx="10295044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第五个孩子非常骄傲放纵，即使是太守也没办法。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399" y="1063959"/>
            <a:ext cx="10788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en-US" sz="3000" b="1" dirty="0" smtClean="0"/>
              <a:t>． 作为学官，赵准有哪些特点？请概括出三点。 ★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0329" y="1654355"/>
            <a:ext cx="10295044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讲学详尽；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以身作则；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规矩严明。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0375" y="948943"/>
            <a:ext cx="107885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C00000"/>
                </a:solidFill>
              </a:rPr>
              <a:t>[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参考译文</a:t>
            </a:r>
            <a:r>
              <a:rPr lang="en-US" altLang="zh-CN" sz="3000" b="1" dirty="0" smtClean="0">
                <a:solidFill>
                  <a:srgbClr val="C00000"/>
                </a:solidFill>
              </a:rPr>
              <a:t>]</a:t>
            </a:r>
            <a:endParaRPr lang="en-US" altLang="zh-CN" sz="3000" b="1" dirty="0" smtClean="0">
              <a:solidFill>
                <a:srgbClr val="C00000"/>
              </a:solidFill>
            </a:endParaRPr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赵准，藁城人，身材修长，胡须长而美，性情刚强坚毅、方正严肃，从早到晚没有懈怠的神色，不苟言笑。二十多岁，才开始读书。当时有一个聪明的少年，每天能背诵几千字的书，赵先生以不如他为耻辱，每天所背诵的书一定要和他等同，白天背诵的数量不足，就整夜读书以至忘记了睡觉</a:t>
            </a:r>
            <a:r>
              <a:rPr lang="zh-CN" altLang="en-US" sz="3000" b="1" dirty="0" smtClean="0"/>
              <a:t>。</a:t>
            </a:r>
            <a:r>
              <a:rPr lang="en-US" altLang="en-US" sz="3000" b="1" dirty="0" smtClean="0"/>
              <a:t> (</a:t>
            </a:r>
            <a:r>
              <a:rPr lang="zh-CN" altLang="en-US" sz="3000" b="1" dirty="0" smtClean="0"/>
              <a:t>赵准</a:t>
            </a:r>
            <a:r>
              <a:rPr lang="en-US" altLang="en-US" sz="3000" b="1" dirty="0" smtClean="0"/>
              <a:t>)</a:t>
            </a:r>
            <a:r>
              <a:rPr lang="zh-CN" altLang="en-US" sz="3000" b="1" dirty="0" smtClean="0"/>
              <a:t>在顺天府乡试中中举，做了学官</a:t>
            </a:r>
            <a:r>
              <a:rPr lang="zh-CN" altLang="en-US" sz="3000" b="1" dirty="0" smtClean="0"/>
              <a:t>。</a:t>
            </a:r>
            <a:r>
              <a:rPr lang="zh-CN" altLang="en-US" sz="3000" b="1" dirty="0" smtClean="0"/>
              <a:t>藩王令诸郡王都</a:t>
            </a:r>
            <a:r>
              <a:rPr lang="en-US" altLang="en-US" sz="3000" b="1" dirty="0" smtClean="0"/>
              <a:t>(</a:t>
            </a:r>
            <a:r>
              <a:rPr lang="zh-CN" altLang="en-US" sz="3000" b="1" dirty="0" smtClean="0"/>
              <a:t>跟随赵准</a:t>
            </a:r>
            <a:r>
              <a:rPr lang="en-US" altLang="en-US" sz="3000" b="1" dirty="0" smtClean="0"/>
              <a:t>)</a:t>
            </a:r>
            <a:r>
              <a:rPr lang="zh-CN" altLang="en-US" sz="3000" b="1" dirty="0" smtClean="0"/>
              <a:t>学习经学，</a:t>
            </a:r>
            <a:r>
              <a:rPr lang="en-US" altLang="en-US" sz="3000" b="1" dirty="0" smtClean="0"/>
              <a:t>(</a:t>
            </a:r>
            <a:r>
              <a:rPr lang="zh-CN" altLang="en-US" sz="3000" b="1" dirty="0" smtClean="0"/>
              <a:t>赵准</a:t>
            </a:r>
            <a:r>
              <a:rPr lang="en-US" altLang="en-US" sz="3000" b="1" dirty="0" smtClean="0"/>
              <a:t>)</a:t>
            </a:r>
            <a:r>
              <a:rPr lang="zh-CN" altLang="en-US" sz="3000" b="1" dirty="0" smtClean="0"/>
              <a:t>给</a:t>
            </a:r>
            <a:r>
              <a:rPr lang="en-US" altLang="en-US" sz="3000" b="1" dirty="0" smtClean="0"/>
              <a:t>(</a:t>
            </a:r>
            <a:r>
              <a:rPr lang="zh-CN" altLang="en-US" sz="3000" b="1" dirty="0" smtClean="0"/>
              <a:t>他们</a:t>
            </a:r>
            <a:r>
              <a:rPr lang="en-US" altLang="en-US" sz="3000" b="1" dirty="0" smtClean="0"/>
              <a:t>)</a:t>
            </a:r>
            <a:r>
              <a:rPr lang="zh-CN" altLang="en-US" sz="3000" b="1" dirty="0" smtClean="0"/>
              <a:t>讲解得很是详尽恳切，门下弟子常有几十人。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2947" y="1079571"/>
            <a:ext cx="1094848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/>
              <a:t>(</a:t>
            </a:r>
            <a:r>
              <a:rPr lang="zh-CN" altLang="en-US" sz="3000" b="1" dirty="0" smtClean="0"/>
              <a:t>赵准的</a:t>
            </a:r>
            <a:r>
              <a:rPr lang="en-US" altLang="en-US" sz="3000" b="1" dirty="0" smtClean="0"/>
              <a:t>)</a:t>
            </a:r>
            <a:r>
              <a:rPr lang="zh-CN" altLang="en-US" sz="3000" b="1" dirty="0" smtClean="0"/>
              <a:t>规矩尺度很是严格，诸生走路站立都合乎规范。</a:t>
            </a:r>
            <a:r>
              <a:rPr lang="en-US" altLang="en-US" sz="3000" b="1" dirty="0" smtClean="0"/>
              <a:t>(</a:t>
            </a:r>
            <a:r>
              <a:rPr lang="zh-CN" altLang="en-US" sz="3000" b="1" dirty="0" smtClean="0"/>
              <a:t>赵准</a:t>
            </a:r>
            <a:r>
              <a:rPr lang="en-US" altLang="en-US" sz="3000" b="1" dirty="0" smtClean="0"/>
              <a:t>)</a:t>
            </a:r>
            <a:r>
              <a:rPr lang="zh-CN" altLang="en-US" sz="3000" b="1" dirty="0" smtClean="0"/>
              <a:t>尤其重视背诵，以身作则，不知疲倦，诸生侍奉在侧，神情惶恐。当时太守有十个儿子，第五个孩子非常骄傲放纵，即使是太守也没办法。一天，</a:t>
            </a:r>
            <a:r>
              <a:rPr lang="en-US" altLang="en-US" sz="3000" b="1" dirty="0" smtClean="0"/>
              <a:t>(</a:t>
            </a:r>
            <a:r>
              <a:rPr lang="zh-CN" altLang="en-US" sz="3000" b="1" dirty="0" smtClean="0"/>
              <a:t>太守</a:t>
            </a:r>
            <a:r>
              <a:rPr lang="en-US" altLang="en-US" sz="3000" b="1" dirty="0" smtClean="0"/>
              <a:t>)</a:t>
            </a:r>
            <a:r>
              <a:rPr lang="zh-CN" altLang="en-US" sz="3000" b="1" dirty="0" smtClean="0"/>
              <a:t>听闻赵先生严厉，亲自带着第五个孩子来，并且赠送赵准一个荆朴，宽二寸，厚半寸，在它上面写道：</a:t>
            </a:r>
            <a:r>
              <a:rPr lang="en-US" altLang="en-US" sz="3000" b="1" dirty="0" smtClean="0"/>
              <a:t>“</a:t>
            </a:r>
            <a:r>
              <a:rPr lang="zh-CN" altLang="en-US" sz="3000" b="1" dirty="0" smtClean="0"/>
              <a:t>专治五子一个人，不要涉及其他学生。</a:t>
            </a:r>
            <a:r>
              <a:rPr lang="en-US" altLang="en-US" sz="3000" b="1" dirty="0" smtClean="0"/>
              <a:t>”</a:t>
            </a:r>
            <a:r>
              <a:rPr lang="zh-CN" altLang="en-US" sz="3000" b="1" dirty="0" smtClean="0"/>
              <a:t>诸子一旦远远看见赵准，就很惊恐，都一改常态，认真学习，遵守规矩。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505" y="1040993"/>
            <a:ext cx="110104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</a:t>
            </a: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思路</a:t>
            </a: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本题考查对文中人物形象的理解。 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“为学官”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后三句话，分别侧重三个方面：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讲解详细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，严格要求，以身作则。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8795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第三单元 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凡人小事</a:t>
            </a:r>
            <a:endParaRPr lang="zh-CN" altLang="en-US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12.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卖油翁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3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  <a:endParaRPr lang="zh-CN" altLang="en-US" sz="3200" dirty="0" smtClean="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1747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 </a:t>
            </a:r>
            <a:r>
              <a:rPr lang="zh-CN" altLang="en-US" sz="26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理解文言文的内容 </a:t>
            </a:r>
            <a:endParaRPr lang="zh-CN" altLang="en-US" sz="26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考点透视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423" y="2551839"/>
            <a:ext cx="10967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理解文言文的内容，把握其中</a:t>
            </a:r>
            <a:r>
              <a:rPr lang="zh-CN" altLang="en-US" sz="3000" b="1" dirty="0" smtClean="0"/>
              <a:t>蕴含</a:t>
            </a:r>
            <a:r>
              <a:rPr lang="zh-CN" altLang="en-US" sz="3000" b="1" dirty="0" smtClean="0"/>
              <a:t>的思想感情，是中考文言文阅读</a:t>
            </a:r>
            <a:r>
              <a:rPr lang="zh-CN" altLang="en-US" sz="3000" b="1" dirty="0" smtClean="0"/>
              <a:t>的考查</a:t>
            </a:r>
            <a:r>
              <a:rPr lang="zh-CN" altLang="en-US" sz="3000" b="1" dirty="0" smtClean="0"/>
              <a:t>重点。该考点题型以主观表述</a:t>
            </a:r>
            <a:r>
              <a:rPr lang="zh-CN" altLang="en-US" sz="3000" b="1" dirty="0" smtClean="0"/>
              <a:t>题为</a:t>
            </a:r>
            <a:r>
              <a:rPr lang="zh-CN" altLang="en-US" sz="3000" b="1" dirty="0" smtClean="0"/>
              <a:t>主，考查内容包括：概括文章的</a:t>
            </a:r>
            <a:r>
              <a:rPr lang="zh-CN" altLang="en-US" sz="3000" b="1" dirty="0" smtClean="0"/>
              <a:t>内容</a:t>
            </a:r>
            <a:r>
              <a:rPr lang="zh-CN" altLang="en-US" sz="3000" b="1" dirty="0" smtClean="0"/>
              <a:t>；把握人物形象；梳理结构；</a:t>
            </a:r>
            <a:r>
              <a:rPr lang="zh-CN" altLang="en-US" sz="3000" b="1" dirty="0" smtClean="0"/>
              <a:t>说说作者</a:t>
            </a:r>
            <a:r>
              <a:rPr lang="zh-CN" altLang="en-US" sz="3000" b="1" dirty="0" smtClean="0"/>
              <a:t>在文中表达的观点、态度、情感；等等。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图解技法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366258" y="975030"/>
            <a:ext cx="10419341" cy="5632311"/>
            <a:chOff x="1366258" y="975030"/>
            <a:chExt cx="10419341" cy="5632311"/>
          </a:xfrm>
        </p:grpSpPr>
        <p:grpSp>
          <p:nvGrpSpPr>
            <p:cNvPr id="10" name="组合 9"/>
            <p:cNvGrpSpPr/>
            <p:nvPr/>
          </p:nvGrpSpPr>
          <p:grpSpPr>
            <a:xfrm>
              <a:off x="1366258" y="1422398"/>
              <a:ext cx="956027" cy="4862288"/>
              <a:chOff x="1573294" y="2102453"/>
              <a:chExt cx="956027" cy="486228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573294" y="2787374"/>
                <a:ext cx="60385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理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解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文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言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文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的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内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容 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</p:txBody>
          </p:sp>
          <p:sp>
            <p:nvSpPr>
              <p:cNvPr id="4" name="左大括号 3"/>
              <p:cNvSpPr/>
              <p:nvPr/>
            </p:nvSpPr>
            <p:spPr>
              <a:xfrm>
                <a:off x="2268065" y="2102453"/>
                <a:ext cx="261256" cy="4862288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2362000" y="975030"/>
              <a:ext cx="9423599" cy="56323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①内容</a:t>
              </a:r>
              <a:r>
                <a:rPr lang="zh-CN" altLang="en-US" sz="3000" b="1" dirty="0" smtClean="0"/>
                <a:t>探究类：提取关键词句，筛选要点。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②语句</a:t>
              </a:r>
              <a:r>
                <a:rPr lang="zh-CN" altLang="en-US" sz="3000" b="1" dirty="0" smtClean="0"/>
                <a:t>理解类：理解句意，明确作用，</a:t>
              </a:r>
              <a:r>
                <a:rPr lang="zh-CN" altLang="en-US" sz="3000" b="1" dirty="0" smtClean="0"/>
                <a:t>分析</a:t>
              </a:r>
              <a:r>
                <a:rPr lang="zh-CN" altLang="en-US" sz="3000" b="1" dirty="0" smtClean="0"/>
                <a:t>表达效果。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③形象</a:t>
              </a:r>
              <a:r>
                <a:rPr lang="zh-CN" altLang="en-US" sz="3000" b="1" dirty="0" smtClean="0"/>
                <a:t>把握类：提取事例，分析性格，</a:t>
              </a:r>
              <a:r>
                <a:rPr lang="zh-CN" altLang="en-US" sz="3000" b="1" dirty="0" smtClean="0"/>
                <a:t>展现</a:t>
              </a:r>
              <a:r>
                <a:rPr lang="zh-CN" altLang="en-US" sz="3000" b="1" dirty="0" smtClean="0"/>
                <a:t>精神品质。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④情感</a:t>
              </a:r>
              <a:r>
                <a:rPr lang="zh-CN" altLang="en-US" sz="3000" b="1" dirty="0" smtClean="0"/>
                <a:t>理解类： 提取关键词句， 分析情感</a:t>
              </a:r>
              <a:r>
                <a:rPr lang="zh-CN" altLang="en-US" sz="3000" b="1" dirty="0" smtClean="0"/>
                <a:t>，表达</a:t>
              </a:r>
              <a:r>
                <a:rPr lang="zh-CN" altLang="en-US" sz="3000" b="1" dirty="0" smtClean="0"/>
                <a:t>观点</a:t>
              </a:r>
              <a:r>
                <a:rPr lang="zh-CN" altLang="en-US" sz="3000" b="1" dirty="0" smtClean="0"/>
                <a:t>。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⑤结构</a:t>
              </a:r>
              <a:r>
                <a:rPr lang="zh-CN" altLang="en-US" sz="3000" b="1" dirty="0" smtClean="0"/>
                <a:t>梳理类：找准线索，梳理层次；</a:t>
              </a:r>
              <a:r>
                <a:rPr lang="zh-CN" altLang="en-US" sz="3000" b="1" dirty="0" smtClean="0"/>
                <a:t>辨别</a:t>
              </a:r>
              <a:r>
                <a:rPr lang="zh-CN" altLang="en-US" sz="3000" b="1" dirty="0" smtClean="0"/>
                <a:t>方法， 具体分析； 理解作用， 说明效果。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⑥技法</a:t>
              </a:r>
              <a:r>
                <a:rPr lang="zh-CN" altLang="en-US" sz="3000" b="1" dirty="0" smtClean="0"/>
                <a:t>分析类：找准写作手法，结合</a:t>
              </a:r>
              <a:r>
                <a:rPr lang="zh-CN" altLang="en-US" sz="3000" b="1" dirty="0" smtClean="0"/>
                <a:t>文章分析</a:t>
              </a:r>
              <a:r>
                <a:rPr lang="zh-CN" altLang="en-US" sz="3000" b="1" dirty="0" smtClean="0"/>
                <a:t>表达效果及作者的情感。 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经典题型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07955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</a:t>
            </a:r>
            <a:r>
              <a:rPr lang="en-US" altLang="zh-CN" sz="3000" b="1" dirty="0" smtClean="0"/>
              <a:t> </a:t>
            </a:r>
            <a:r>
              <a:rPr lang="zh-CN" altLang="en-US" sz="3000" b="1" dirty="0" smtClean="0"/>
              <a:t>请</a:t>
            </a:r>
            <a:r>
              <a:rPr lang="zh-CN" altLang="en-US" sz="3000" b="1" dirty="0" smtClean="0"/>
              <a:t>用简洁的语言概括选文的内容。 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❷</a:t>
            </a:r>
            <a:r>
              <a:rPr lang="en-US" altLang="zh-CN" sz="3000" b="1" dirty="0" smtClean="0"/>
              <a:t> </a:t>
            </a:r>
            <a:r>
              <a:rPr lang="zh-CN" altLang="en-US" sz="3000" b="1" dirty="0" smtClean="0"/>
              <a:t>这</a:t>
            </a:r>
            <a:r>
              <a:rPr lang="zh-CN" altLang="en-US" sz="3000" b="1" dirty="0" smtClean="0"/>
              <a:t>段文字告诉我们一个什么道理？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❸</a:t>
            </a:r>
            <a:r>
              <a:rPr lang="zh-CN" altLang="en-US" sz="3000" b="1" dirty="0" smtClean="0"/>
              <a:t>结合</a:t>
            </a:r>
            <a:r>
              <a:rPr lang="zh-CN" altLang="en-US" sz="3000" b="1" dirty="0" smtClean="0"/>
              <a:t>文章内容，说说 </a:t>
            </a:r>
            <a:r>
              <a:rPr lang="en-US" altLang="zh-CN" sz="3000" b="1" dirty="0" smtClean="0"/>
              <a:t>×× </a:t>
            </a:r>
            <a:r>
              <a:rPr lang="zh-CN" altLang="en-US" sz="3000" b="1" dirty="0" smtClean="0"/>
              <a:t>是一个怎样的人。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❹</a:t>
            </a:r>
            <a:r>
              <a:rPr lang="zh-CN" altLang="en-US" sz="3000" b="1" dirty="0" smtClean="0"/>
              <a:t>你</a:t>
            </a:r>
            <a:r>
              <a:rPr lang="zh-CN" altLang="en-US" sz="3000" b="1" dirty="0" smtClean="0"/>
              <a:t>认为甲、 乙两文重点强调的内容有什么关系？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类文在线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6786" y="1684903"/>
            <a:ext cx="72346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C00000"/>
                </a:solidFill>
              </a:rPr>
              <a:t>［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扬州中考改编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］</a:t>
            </a:r>
            <a:r>
              <a:rPr lang="zh-CN" altLang="en-US" sz="3000" b="1" dirty="0" smtClean="0"/>
              <a:t>阅读下文，回答问题。 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9713" y="2353347"/>
            <a:ext cx="11168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3399"/>
                </a:solidFill>
              </a:rPr>
              <a:t>藩国名臣 </a:t>
            </a:r>
            <a:r>
              <a:rPr lang="zh-CN" altLang="en-US" sz="3000" b="1" dirty="0" smtClean="0">
                <a:solidFill>
                  <a:srgbClr val="FF3399"/>
                </a:solidFill>
              </a:rPr>
              <a:t> </a:t>
            </a:r>
            <a:endParaRPr lang="zh-CN" altLang="en-US" sz="3000" b="1" dirty="0" smtClean="0">
              <a:solidFill>
                <a:srgbClr val="FF3399"/>
              </a:solidFill>
            </a:endParaRPr>
          </a:p>
          <a:p>
            <a:pPr indent="628650">
              <a:lnSpc>
                <a:spcPct val="150000"/>
              </a:lnSpc>
            </a:pPr>
            <a:r>
              <a:rPr lang="en-US" altLang="zh-CN" sz="3000" b="1" dirty="0" smtClean="0"/>
              <a:t>					[</a:t>
            </a:r>
            <a:r>
              <a:rPr lang="zh-CN" altLang="en-US" sz="3000" b="1" dirty="0" smtClean="0"/>
              <a:t>明</a:t>
            </a:r>
            <a:r>
              <a:rPr lang="en-US" altLang="zh-CN" sz="3000" b="1" dirty="0" smtClean="0"/>
              <a:t>]</a:t>
            </a:r>
            <a:r>
              <a:rPr lang="zh-CN" altLang="en-US" sz="3000" b="1" dirty="0" smtClean="0"/>
              <a:t>朱国祯 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赵</a:t>
            </a:r>
            <a:r>
              <a:rPr lang="zh-CN" altLang="en-US" sz="3000" b="1" dirty="0" smtClean="0"/>
              <a:t>准，藁城人，长身美髯，性刚毅方严，</a:t>
            </a:r>
            <a:r>
              <a:rPr lang="zh-CN" altLang="en-US" sz="3000" b="1" dirty="0" smtClean="0"/>
              <a:t>终日</a:t>
            </a:r>
            <a:r>
              <a:rPr lang="zh-CN" altLang="en-US" sz="3000" b="1" dirty="0" smtClean="0"/>
              <a:t>无惰容， 不轻言笑。年二十余，始读书。时</a:t>
            </a:r>
            <a:r>
              <a:rPr lang="zh-CN" altLang="en-US" sz="3000" b="1" dirty="0" smtClean="0"/>
              <a:t>有敏</a:t>
            </a:r>
            <a:r>
              <a:rPr lang="zh-CN" altLang="en-US" sz="3000" b="1" dirty="0" smtClean="0"/>
              <a:t>少年，日记数千言，赵先生耻居其下，日所</a:t>
            </a:r>
            <a:r>
              <a:rPr lang="zh-CN" altLang="en-US" sz="3000" b="1" dirty="0" smtClean="0"/>
              <a:t>诵书</a:t>
            </a:r>
            <a:r>
              <a:rPr lang="zh-CN" altLang="en-US" sz="3000" b="1" dirty="0" smtClean="0"/>
              <a:t>必与之埒 </a:t>
            </a:r>
            <a:r>
              <a:rPr lang="zh-CN" altLang="en-US" sz="3000" b="1" baseline="30000" dirty="0" smtClean="0"/>
              <a:t>①</a:t>
            </a:r>
            <a:r>
              <a:rPr lang="zh-CN" altLang="en-US" sz="3000" b="1" dirty="0" smtClean="0"/>
              <a:t>， 日不足， 竟夜读忘寝。 举顺天乡试，为学官。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317" y="1146967"/>
            <a:ext cx="1099305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王令诸郡王皆受经，为讲说甚详恳，门弟子常数十。矩矱 </a:t>
            </a:r>
            <a:r>
              <a:rPr lang="zh-CN" altLang="en-US" sz="3000" b="1" baseline="30000" dirty="0" smtClean="0"/>
              <a:t>②</a:t>
            </a:r>
            <a:r>
              <a:rPr lang="zh-CN" altLang="en-US" sz="3000" b="1" dirty="0" smtClean="0"/>
              <a:t> 严，诸生步立皆有则。尤重背 </a:t>
            </a:r>
            <a:r>
              <a:rPr lang="zh-CN" altLang="en-US" sz="3000" b="1" dirty="0" smtClean="0"/>
              <a:t>诵</a:t>
            </a:r>
            <a:r>
              <a:rPr lang="zh-CN" altLang="en-US" sz="3000" b="1" dirty="0" smtClean="0"/>
              <a:t>， 以身先之， 无倦， 诸生侍侧凛凛。 时太守有十子， 五子骄纵甚， 虽守无如之何。 一日， 闻赵先生 </a:t>
            </a:r>
            <a:r>
              <a:rPr lang="zh-CN" altLang="en-US" sz="3000" b="1" dirty="0" smtClean="0"/>
              <a:t>严</a:t>
            </a:r>
            <a:r>
              <a:rPr lang="zh-CN" altLang="en-US" sz="3000" b="1" dirty="0" smtClean="0"/>
              <a:t>，自领其子来，且遗一朴 </a:t>
            </a:r>
            <a:r>
              <a:rPr lang="zh-CN" altLang="en-US" sz="3000" b="1" baseline="30000" dirty="0" smtClean="0"/>
              <a:t>③</a:t>
            </a:r>
            <a:r>
              <a:rPr lang="zh-CN" altLang="en-US" sz="3000" b="1" dirty="0" smtClean="0"/>
              <a:t> ，</a:t>
            </a:r>
            <a:r>
              <a:rPr lang="zh-CN" altLang="en-US" sz="3000" b="1" dirty="0" smtClean="0"/>
              <a:t>广二寸，厚半寸</a:t>
            </a:r>
            <a:r>
              <a:rPr lang="zh-CN" altLang="en-US" sz="3000" b="1" dirty="0" smtClean="0"/>
              <a:t>，书</a:t>
            </a:r>
            <a:r>
              <a:rPr lang="zh-CN" altLang="en-US" sz="3000" b="1" dirty="0" smtClean="0"/>
              <a:t>其面曰</a:t>
            </a:r>
            <a:r>
              <a:rPr lang="zh-CN" altLang="en-US" sz="3000" b="1" dirty="0" smtClean="0"/>
              <a:t>：“</a:t>
            </a:r>
            <a:r>
              <a:rPr lang="zh-CN" altLang="en-US" sz="3000" b="1" dirty="0" smtClean="0"/>
              <a:t>专治五子一人，毋及余生。 ”</a:t>
            </a:r>
            <a:r>
              <a:rPr lang="zh-CN" altLang="en-US" sz="3000" b="1" dirty="0" smtClean="0"/>
              <a:t>诸子一</a:t>
            </a:r>
            <a:r>
              <a:rPr lang="zh-CN" altLang="en-US" sz="3000" b="1" dirty="0" smtClean="0"/>
              <a:t>望见，即凛然，皆折节受学守规。 </a:t>
            </a:r>
            <a:endParaRPr lang="zh-CN" altLang="en-US" sz="3000" b="1" dirty="0" smtClean="0"/>
          </a:p>
          <a:p>
            <a:pPr indent="628650" algn="r">
              <a:lnSpc>
                <a:spcPct val="150000"/>
              </a:lnSpc>
            </a:pPr>
            <a:r>
              <a:rPr lang="zh-CN" altLang="en-US" sz="3000" b="1" dirty="0" smtClean="0"/>
              <a:t>（节选自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涌幢小品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，有删改）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9654" y="1185973"/>
            <a:ext cx="107885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0100">
              <a:lnSpc>
                <a:spcPct val="150000"/>
              </a:lnSpc>
            </a:pPr>
            <a:r>
              <a:rPr lang="zh-CN" altLang="en-US" sz="3000" b="1" dirty="0" smtClean="0"/>
              <a:t>［注］ </a:t>
            </a:r>
            <a:r>
              <a:rPr lang="zh-CN" altLang="en-US" sz="3000" b="1" dirty="0" smtClean="0"/>
              <a:t>①</a:t>
            </a:r>
            <a:r>
              <a:rPr lang="zh-CN" altLang="en-US" sz="3000" b="1" dirty="0" smtClean="0"/>
              <a:t>埒 （ </a:t>
            </a:r>
            <a:r>
              <a:rPr lang="en-US" altLang="en-US" sz="3000" b="1" dirty="0" err="1" smtClean="0"/>
              <a:t>liè</a:t>
            </a:r>
            <a:r>
              <a:rPr lang="en-US" altLang="en-US" sz="3000" b="1" dirty="0" smtClean="0"/>
              <a:t> ）： </a:t>
            </a:r>
            <a:r>
              <a:rPr lang="zh-CN" altLang="en-US" sz="3000" b="1" dirty="0" smtClean="0"/>
              <a:t>等同， 齐等。 ② 矱 （ </a:t>
            </a:r>
            <a:r>
              <a:rPr lang="en-US" altLang="en-US" sz="3000" b="1" dirty="0" err="1" smtClean="0"/>
              <a:t>yuē</a:t>
            </a:r>
            <a:r>
              <a:rPr lang="en-US" altLang="en-US" sz="3000" b="1" dirty="0" smtClean="0"/>
              <a:t> ） ：</a:t>
            </a:r>
            <a:br>
              <a:rPr lang="en-US" altLang="en-US" sz="3000" b="1" dirty="0" smtClean="0"/>
            </a:br>
            <a:r>
              <a:rPr lang="zh-CN" altLang="en-US" sz="3000" b="1" dirty="0" smtClean="0"/>
              <a:t>尺度。③朴：同“扑”，打人的器具。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37947" y="1190836"/>
            <a:ext cx="11114573" cy="3732348"/>
            <a:chOff x="637947" y="1190836"/>
            <a:chExt cx="11114573" cy="3732348"/>
          </a:xfrm>
        </p:grpSpPr>
        <p:sp>
          <p:nvSpPr>
            <p:cNvPr id="2" name="TextBox 1"/>
            <p:cNvSpPr txBox="1"/>
            <p:nvPr/>
          </p:nvSpPr>
          <p:spPr>
            <a:xfrm>
              <a:off x="637947" y="1190836"/>
              <a:ext cx="11114573" cy="3554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000" b="1" dirty="0" smtClean="0"/>
                <a:t>1</a:t>
              </a:r>
              <a:r>
                <a:rPr lang="zh-CN" altLang="en-US" sz="3000" b="1" dirty="0" smtClean="0"/>
                <a:t>．解释下列句中加点的词</a:t>
              </a:r>
              <a:r>
                <a:rPr lang="zh-CN" altLang="en-US" sz="3000" b="1" dirty="0" smtClean="0"/>
                <a:t>。</a:t>
              </a:r>
              <a:endParaRPr lang="zh-CN" altLang="en-US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（</a:t>
              </a:r>
              <a:r>
                <a:rPr lang="en-US" altLang="zh-CN" sz="3000" b="1" dirty="0" smtClean="0"/>
                <a:t>1</a:t>
              </a:r>
              <a:r>
                <a:rPr lang="zh-CN" altLang="en-US" sz="3000" b="1" dirty="0" smtClean="0"/>
                <a:t>）日记</a:t>
              </a:r>
              <a:r>
                <a:rPr lang="zh-CN" altLang="en-US" sz="3000" b="1" dirty="0" smtClean="0"/>
                <a:t>数千</a:t>
              </a:r>
              <a:r>
                <a:rPr lang="zh-CN" altLang="en-US" sz="3000" b="1" dirty="0" smtClean="0"/>
                <a:t>言</a:t>
              </a:r>
              <a:r>
                <a:rPr lang="en-US" altLang="zh-CN" sz="3000" b="1" dirty="0" smtClean="0"/>
                <a:t>_____________</a:t>
              </a:r>
              <a:r>
                <a:rPr lang="en-US" altLang="zh-CN" sz="3000" b="1" dirty="0" smtClean="0"/>
                <a:t>_____________</a:t>
              </a:r>
              <a:r>
                <a:rPr lang="zh-CN" altLang="en-US" sz="3000" b="1" dirty="0" smtClean="0"/>
                <a:t> 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（</a:t>
              </a:r>
              <a:r>
                <a:rPr lang="en-US" altLang="zh-CN" sz="3000" b="1" dirty="0" smtClean="0"/>
                <a:t>2</a:t>
              </a:r>
              <a:r>
                <a:rPr lang="zh-CN" altLang="en-US" sz="3000" b="1" dirty="0" smtClean="0"/>
                <a:t>）赵先生</a:t>
              </a:r>
              <a:r>
                <a:rPr lang="zh-CN" altLang="en-US" sz="3000" b="1" dirty="0" smtClean="0"/>
                <a:t>耻 </a:t>
              </a:r>
              <a:r>
                <a:rPr lang="zh-CN" altLang="en-US" sz="3000" b="1" dirty="0" smtClean="0"/>
                <a:t>居</a:t>
              </a:r>
              <a:r>
                <a:rPr lang="zh-CN" altLang="en-US" sz="3000" b="1" dirty="0" smtClean="0"/>
                <a:t>其</a:t>
              </a:r>
              <a:r>
                <a:rPr lang="zh-CN" altLang="en-US" sz="3000" b="1" dirty="0" smtClean="0"/>
                <a:t>下</a:t>
              </a:r>
              <a:r>
                <a:rPr lang="en-US" altLang="zh-CN" sz="3000" b="1" dirty="0" smtClean="0"/>
                <a:t>_____________</a:t>
              </a:r>
              <a:r>
                <a:rPr lang="en-US" altLang="zh-CN" sz="3000" b="1" dirty="0" smtClean="0"/>
                <a:t>_____________</a:t>
              </a:r>
              <a:r>
                <a:rPr lang="zh-CN" altLang="en-US" sz="3000" b="1" dirty="0" smtClean="0"/>
                <a:t> 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（</a:t>
              </a:r>
              <a:r>
                <a:rPr lang="en-US" altLang="zh-CN" sz="3000" b="1" dirty="0" smtClean="0"/>
                <a:t>3</a:t>
              </a:r>
              <a:r>
                <a:rPr lang="zh-CN" altLang="en-US" sz="3000" b="1" dirty="0" smtClean="0"/>
                <a:t>）诸生侍 </a:t>
              </a:r>
              <a:r>
                <a:rPr lang="zh-CN" altLang="en-US" sz="3000" b="1" dirty="0" smtClean="0"/>
                <a:t>侧凛凛</a:t>
              </a:r>
              <a:r>
                <a:rPr lang="en-US" altLang="zh-CN" sz="3000" b="1" dirty="0" smtClean="0"/>
                <a:t>_____________</a:t>
              </a:r>
              <a:r>
                <a:rPr lang="en-US" altLang="zh-CN" sz="3000" b="1" dirty="0" smtClean="0"/>
                <a:t>_____________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（</a:t>
              </a:r>
              <a:r>
                <a:rPr lang="en-US" altLang="zh-CN" sz="3000" b="1" dirty="0" smtClean="0"/>
                <a:t>4</a:t>
              </a:r>
              <a:r>
                <a:rPr lang="zh-CN" altLang="en-US" sz="3000" b="1" dirty="0" smtClean="0"/>
                <a:t>）且遗 </a:t>
              </a:r>
              <a:r>
                <a:rPr lang="zh-CN" altLang="en-US" sz="3000" b="1" dirty="0" smtClean="0"/>
                <a:t>一朴</a:t>
              </a:r>
              <a:r>
                <a:rPr lang="en-US" altLang="zh-CN" sz="3000" b="1" dirty="0" smtClean="0"/>
                <a:t>____________________________</a:t>
              </a:r>
              <a:endParaRPr lang="en-US" altLang="zh-CN" sz="3000" b="1" dirty="0" smtClean="0"/>
            </a:p>
          </p:txBody>
        </p:sp>
        <p:sp>
          <p:nvSpPr>
            <p:cNvPr id="8" name="矩形 7"/>
            <p:cNvSpPr/>
            <p:nvPr/>
          </p:nvSpPr>
          <p:spPr>
            <a:xfrm>
              <a:off x="1736362" y="2300904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  <p:sp>
          <p:nvSpPr>
            <p:cNvPr id="9" name="矩形 8"/>
            <p:cNvSpPr/>
            <p:nvPr/>
          </p:nvSpPr>
          <p:spPr>
            <a:xfrm>
              <a:off x="2919276" y="2990330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2520133" y="365072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2120990" y="4369186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 smtClean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856382" y="1857551"/>
            <a:ext cx="7551844" cy="69717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每天。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3867" y="2532464"/>
            <a:ext cx="7109158" cy="69717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为耻。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2781" y="3221895"/>
            <a:ext cx="7551844" cy="69717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侍奉。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8038" y="3918579"/>
            <a:ext cx="7109158" cy="69717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赠送。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1848</Words>
  <Application>WPS 演示</Application>
  <PresentationFormat>自定义</PresentationFormat>
  <Paragraphs>105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华文新魏</vt:lpstr>
      <vt:lpstr>Times New Roman</vt:lpstr>
      <vt:lpstr>黑体</vt:lpstr>
      <vt:lpstr>仿宋</vt:lpstr>
      <vt:lpstr>Arial Unicode MS</vt:lpstr>
      <vt:lpstr>Calibri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aa</cp:lastModifiedBy>
  <cp:revision>222</cp:revision>
  <dcterms:created xsi:type="dcterms:W3CDTF">2018-02-07T00:47:00Z</dcterms:created>
  <dcterms:modified xsi:type="dcterms:W3CDTF">2020-05-25T02:32:06Z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