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23" r:id="rId3"/>
    <p:sldId id="324" r:id="rId4"/>
    <p:sldId id="319" r:id="rId5"/>
    <p:sldId id="325" r:id="rId6"/>
    <p:sldId id="330" r:id="rId7"/>
    <p:sldId id="331" r:id="rId8"/>
    <p:sldId id="332" r:id="rId9"/>
    <p:sldId id="333" r:id="rId10"/>
    <p:sldId id="335" r:id="rId11"/>
    <p:sldId id="336" r:id="rId12"/>
    <p:sldId id="337" r:id="rId13"/>
    <p:sldId id="338" r:id="rId14"/>
    <p:sldId id="356" r:id="rId15"/>
    <p:sldId id="357" r:id="rId16"/>
    <p:sldId id="341" r:id="rId17"/>
    <p:sldId id="355" r:id="rId18"/>
    <p:sldId id="363" r:id="rId19"/>
    <p:sldId id="345" r:id="rId20"/>
    <p:sldId id="351" r:id="rId21"/>
    <p:sldId id="364" r:id="rId22"/>
    <p:sldId id="365" r:id="rId23"/>
    <p:sldId id="366" r:id="rId24"/>
    <p:sldId id="367" r:id="rId25"/>
    <p:sldId id="329" r:id="rId26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0000FF"/>
    <a:srgbClr val="57C6CF"/>
    <a:srgbClr val="2E74B6"/>
    <a:srgbClr val="B9B9B9"/>
    <a:srgbClr val="BABABA"/>
    <a:srgbClr val="187E72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9485" autoAdjust="0"/>
    <p:restoredTop sz="94660"/>
  </p:normalViewPr>
  <p:slideViewPr>
    <p:cSldViewPr snapToGrid="0">
      <p:cViewPr varScale="1">
        <p:scale>
          <a:sx n="66" d="100"/>
          <a:sy n="66" d="100"/>
        </p:scale>
        <p:origin x="-102" y="-150"/>
      </p:cViewPr>
      <p:guideLst>
        <p:guide orient="horz" pos="2243"/>
        <p:guide pos="38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9" Type="http://schemas.openxmlformats.org/officeDocument/2006/relationships/tableStyles" Target="tableStyles.xml"/><Relationship Id="rId28" Type="http://schemas.openxmlformats.org/officeDocument/2006/relationships/viewProps" Target="viewProps.xml"/><Relationship Id="rId27" Type="http://schemas.openxmlformats.org/officeDocument/2006/relationships/presProps" Target="presProps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858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1430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6002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20574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marR="0" lvl="1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914400" marR="0" lvl="2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371600" marR="0" lvl="3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828800" marR="0" lvl="4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6858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lnSpc>
                <a:spcPct val="13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1264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单击此处编辑文本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2" Type="http://schemas.openxmlformats.org/officeDocument/2006/relationships/theme" Target="../theme/theme1.xml"/><Relationship Id="rId41" Type="http://schemas.openxmlformats.org/officeDocument/2006/relationships/tags" Target="../tags/tag62.xml"/><Relationship Id="rId40" Type="http://schemas.openxmlformats.org/officeDocument/2006/relationships/tags" Target="../tags/tag61.xml"/><Relationship Id="rId4" Type="http://schemas.openxmlformats.org/officeDocument/2006/relationships/slideLayout" Target="../slideLayouts/slideLayout4.xml"/><Relationship Id="rId39" Type="http://schemas.openxmlformats.org/officeDocument/2006/relationships/tags" Target="../tags/tag60.xml"/><Relationship Id="rId38" Type="http://schemas.openxmlformats.org/officeDocument/2006/relationships/tags" Target="../tags/tag59.xml"/><Relationship Id="rId37" Type="http://schemas.openxmlformats.org/officeDocument/2006/relationships/tags" Target="../tags/tag58.xml"/><Relationship Id="rId36" Type="http://schemas.openxmlformats.org/officeDocument/2006/relationships/tags" Target="../tags/tag57.xml"/><Relationship Id="rId35" Type="http://schemas.openxmlformats.org/officeDocument/2006/relationships/slideLayout" Target="../slideLayouts/slideLayout35.xml"/><Relationship Id="rId34" Type="http://schemas.openxmlformats.org/officeDocument/2006/relationships/slideLayout" Target="../slideLayouts/slideLayout34.xml"/><Relationship Id="rId33" Type="http://schemas.openxmlformats.org/officeDocument/2006/relationships/slideLayout" Target="../slideLayouts/slideLayout33.xml"/><Relationship Id="rId32" Type="http://schemas.openxmlformats.org/officeDocument/2006/relationships/slideLayout" Target="../slideLayouts/slideLayout32.xml"/><Relationship Id="rId31" Type="http://schemas.openxmlformats.org/officeDocument/2006/relationships/slideLayout" Target="../slideLayouts/slideLayout31.xml"/><Relationship Id="rId30" Type="http://schemas.openxmlformats.org/officeDocument/2006/relationships/slideLayout" Target="../slideLayouts/slideLayout30.xml"/><Relationship Id="rId3" Type="http://schemas.openxmlformats.org/officeDocument/2006/relationships/slideLayout" Target="../slideLayouts/slideLayout3.xml"/><Relationship Id="rId29" Type="http://schemas.openxmlformats.org/officeDocument/2006/relationships/slideLayout" Target="../slideLayouts/slideLayout29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0" Type="http://schemas.openxmlformats.org/officeDocument/2006/relationships/slideLayout" Target="../slideLayouts/slideLayout20.xml"/><Relationship Id="rId2" Type="http://schemas.openxmlformats.org/officeDocument/2006/relationships/slideLayout" Target="../slideLayouts/slideLayout2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36"/>
            </p:custDataLst>
          </p:nvPr>
        </p:nvSpPr>
        <p:spPr>
          <a:xfrm>
            <a:off x="608400" y="608400"/>
            <a:ext cx="10969200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37"/>
            </p:custDataLst>
          </p:nvPr>
        </p:nvSpPr>
        <p:spPr>
          <a:xfrm>
            <a:off x="608400" y="1515600"/>
            <a:ext cx="10969200" cy="473688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38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39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40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4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3.xml"/><Relationship Id="rId3" Type="http://schemas.openxmlformats.org/officeDocument/2006/relationships/slide" Target="slide3.xml"/><Relationship Id="rId2" Type="http://schemas.openxmlformats.org/officeDocument/2006/relationships/image" Target="../media/image3.png"/><Relationship Id="rId1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5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平行四边形 2"/>
          <p:cNvSpPr/>
          <p:nvPr/>
        </p:nvSpPr>
        <p:spPr>
          <a:xfrm>
            <a:off x="-2254885" y="1036320"/>
            <a:ext cx="16614140" cy="2753995"/>
          </a:xfrm>
          <a:prstGeom prst="parallelogram">
            <a:avLst>
              <a:gd name="adj" fmla="val 45244"/>
            </a:avLst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4" name="平行四边形 3"/>
          <p:cNvSpPr/>
          <p:nvPr/>
        </p:nvSpPr>
        <p:spPr>
          <a:xfrm>
            <a:off x="-1979930" y="1036320"/>
            <a:ext cx="4958080" cy="2753995"/>
          </a:xfrm>
          <a:prstGeom prst="parallelogram">
            <a:avLst>
              <a:gd name="adj" fmla="val 44396"/>
            </a:avLst>
          </a:prstGeom>
          <a:blipFill dpi="0" rotWithShape="1"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208868" y="1839006"/>
            <a:ext cx="1022218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6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第四单元 修身正己</a:t>
            </a:r>
            <a:endParaRPr lang="zh-CN" altLang="en-US" sz="6600" b="1" dirty="0" smtClean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924930" y="4186977"/>
            <a:ext cx="10658901" cy="784830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sz="45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13.</a:t>
            </a:r>
            <a:r>
              <a:rPr lang="zh-CN" altLang="en-US" sz="45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叶圣陶先生二三事</a:t>
            </a:r>
            <a:endParaRPr lang="zh-CN" altLang="en-US" sz="4500" dirty="0" smtClean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4" grpId="0" bldLvl="0" animBg="1"/>
      <p:bldP spid="6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0860" y="885777"/>
            <a:ext cx="1078850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808355">
              <a:lnSpc>
                <a:spcPct val="150000"/>
              </a:lnSpc>
            </a:pPr>
            <a:r>
              <a:rPr lang="zh-CN" altLang="en-US" sz="3000" b="1" dirty="0" smtClean="0"/>
              <a:t>⑩ “老糊涂</a:t>
            </a:r>
            <a:r>
              <a:rPr lang="en-US" altLang="zh-CN" sz="3000" b="1" dirty="0" smtClean="0"/>
              <a:t>……”</a:t>
            </a:r>
            <a:r>
              <a:rPr lang="zh-CN" altLang="en-US" sz="3000" b="1" dirty="0" smtClean="0"/>
              <a:t>男孩嘴硬腿不硬，还是跟着走了出来。他当然不愿意留在警察局，但也别无去处。 </a:t>
            </a:r>
            <a:endParaRPr lang="zh-CN" altLang="en-US" sz="3000" b="1" dirty="0" smtClean="0"/>
          </a:p>
          <a:p>
            <a:pPr indent="808355">
              <a:lnSpc>
                <a:spcPct val="150000"/>
              </a:lnSpc>
            </a:pPr>
            <a:r>
              <a:rPr lang="zh-CN" altLang="en-US" sz="3000" b="1" dirty="0" smtClean="0"/>
              <a:t>⑪ 老太太把他带回小茶室，叫他在菜园里打杂。虽然生活清苦，她却对男孩爱护备至。男孩也慢慢地不像以前那么倔强，内心变得安稳平和了。 </a:t>
            </a:r>
            <a:endParaRPr lang="zh-CN" altLang="en-US" sz="3000" b="1" dirty="0" smtClean="0"/>
          </a:p>
          <a:p>
            <a:pPr indent="808355">
              <a:lnSpc>
                <a:spcPct val="150000"/>
              </a:lnSpc>
            </a:pPr>
            <a:r>
              <a:rPr lang="zh-CN" altLang="en-US" sz="3000" b="1" dirty="0" smtClean="0"/>
              <a:t>⑫ 为了让他培育些有用的东西， 老太太给了他一些生长迅速的萝卜种。 十天后萝卜发芽生叶，男孩得意地吹着口哨。萝卜熟了，老太太把萝卜腌得可口，给男孩吃。 </a:t>
            </a:r>
            <a:endParaRPr lang="zh-CN" altLang="en-US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9890" y="962168"/>
            <a:ext cx="1111457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808355">
              <a:lnSpc>
                <a:spcPct val="150000"/>
              </a:lnSpc>
            </a:pPr>
            <a:r>
              <a:rPr lang="zh-CN" altLang="en-US" sz="3000" b="1" dirty="0" smtClean="0"/>
              <a:t>⑬ 后来男孩用竹子自制了一支横笛，愉快地吹奏自娱， 老太太听了也很高兴，赞道： “除了你没有人为我吹过笛子，乔治，真好听。” </a:t>
            </a:r>
            <a:endParaRPr lang="zh-CN" altLang="en-US" sz="3000" b="1" dirty="0" smtClean="0"/>
          </a:p>
          <a:p>
            <a:pPr indent="808355">
              <a:lnSpc>
                <a:spcPct val="150000"/>
              </a:lnSpc>
            </a:pPr>
            <a:r>
              <a:rPr lang="zh-CN" altLang="en-US" sz="3000" b="1" dirty="0" smtClean="0"/>
              <a:t>⑭ 男孩似乎渐渐有了生气，老太太便把他送到高中念书。高中毕业，乔治白天在地下铁道工地做工，晚上在大学夜间部深造。毕业后，在盲人学校任教。 </a:t>
            </a:r>
            <a:endParaRPr lang="zh-CN" altLang="en-US" sz="3000" b="1" dirty="0" smtClean="0"/>
          </a:p>
          <a:p>
            <a:pPr indent="808355">
              <a:lnSpc>
                <a:spcPct val="150000"/>
              </a:lnSpc>
            </a:pPr>
            <a:r>
              <a:rPr lang="zh-CN" altLang="en-US" sz="3000" b="1" dirty="0" smtClean="0"/>
              <a:t>⑮ 学生们常用手摸着乔治健壮的肩膀说：“啊！你真是又高大又健壮！” </a:t>
            </a:r>
            <a:endParaRPr lang="zh-CN" altLang="en-US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4663" y="1182343"/>
            <a:ext cx="1120042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808355">
              <a:lnSpc>
                <a:spcPct val="150000"/>
              </a:lnSpc>
            </a:pPr>
            <a:r>
              <a:rPr lang="zh-CN" altLang="en-US" sz="3000" b="1" dirty="0" smtClean="0"/>
              <a:t>⑯ “你因为胸部这么厚实，所以中气足，吹起笛子来能一口气吹那么久，是吧？” </a:t>
            </a:r>
            <a:endParaRPr lang="zh-CN" altLang="en-US" sz="3000" b="1" dirty="0" smtClean="0"/>
          </a:p>
          <a:p>
            <a:pPr indent="808355">
              <a:lnSpc>
                <a:spcPct val="150000"/>
              </a:lnSpc>
            </a:pPr>
            <a:r>
              <a:rPr lang="zh-CN" altLang="en-US" sz="3000" b="1" dirty="0" smtClean="0"/>
              <a:t> ⑰ “你吹笛子，能使我知道很多东西的形状和颜色，简直像看到了一样。” </a:t>
            </a:r>
            <a:endParaRPr lang="zh-CN" altLang="en-US" sz="3000" b="1" dirty="0" smtClean="0"/>
          </a:p>
          <a:p>
            <a:pPr indent="808355">
              <a:lnSpc>
                <a:spcPct val="150000"/>
              </a:lnSpc>
            </a:pPr>
            <a:r>
              <a:rPr lang="zh-CN" altLang="en-US" sz="3000" b="1" dirty="0" smtClean="0"/>
              <a:t>⑱ 听了盲学生的话，乔治对老太太说： “现 在，我已相信，真有别人不能只有我才能做到的妙事了。” </a:t>
            </a:r>
            <a:endParaRPr lang="zh-CN" altLang="en-US" sz="3000" b="1" dirty="0" smtClean="0"/>
          </a:p>
        </p:txBody>
      </p:sp>
      <p:sp>
        <p:nvSpPr>
          <p:cNvPr id="3" name="矩形 2"/>
          <p:cNvSpPr/>
          <p:nvPr/>
        </p:nvSpPr>
        <p:spPr>
          <a:xfrm>
            <a:off x="6146857" y="4961400"/>
            <a:ext cx="820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000" b="1" dirty="0" smtClean="0"/>
              <a:t>.   .</a:t>
            </a:r>
            <a:endParaRPr lang="zh-CN" altLang="en-US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2091" y="880282"/>
            <a:ext cx="1120042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808355">
              <a:lnSpc>
                <a:spcPct val="150000"/>
              </a:lnSpc>
            </a:pPr>
            <a:r>
              <a:rPr lang="zh-CN" altLang="en-US" sz="3000" b="1" dirty="0" smtClean="0"/>
              <a:t>⑲ “你瞧，对吧？ ”老太太说， “你如果不是孤儿，也许就不能领悟盲人的苦处。只有真正了解别人痛苦的人，才能为别人做美妙的事。十七岁时， 最需要的就是有人爱惜。 你大声呐喊，说你要的根本不可能得到，根本就不存在</a:t>
            </a:r>
            <a:r>
              <a:rPr lang="en-US" altLang="zh-CN" sz="3000" b="1" dirty="0" smtClean="0"/>
              <a:t>——</a:t>
            </a:r>
            <a:r>
              <a:rPr lang="zh-CN" altLang="en-US" sz="3000" b="1" dirty="0" smtClean="0"/>
              <a:t>可是后来，你自己却有了慈悲之心。” </a:t>
            </a:r>
            <a:endParaRPr lang="zh-CN" altLang="en-US" sz="3000" b="1" dirty="0" smtClean="0"/>
          </a:p>
          <a:p>
            <a:pPr indent="808355">
              <a:lnSpc>
                <a:spcPct val="150000"/>
              </a:lnSpc>
            </a:pPr>
            <a:r>
              <a:rPr lang="zh-CN" altLang="en-US" sz="3000" b="1" dirty="0" smtClean="0"/>
              <a:t>⑳ 乔治心悦诚服地点点头。 </a:t>
            </a:r>
            <a:endParaRPr lang="en-US" altLang="zh-CN" sz="3000" b="1" dirty="0" smtClean="0"/>
          </a:p>
          <a:p>
            <a:pPr indent="808355">
              <a:lnSpc>
                <a:spcPct val="150000"/>
              </a:lnSpc>
            </a:pPr>
            <a:r>
              <a:rPr lang="zh-CN" altLang="en-US" sz="3000" b="1" dirty="0" smtClean="0"/>
              <a:t>㉑他们两人已把身受的痛苦化为仁慈。因为悲痛在心灵深处造成的创伤，能使一个人更好地体会与体贴他人。 </a:t>
            </a:r>
            <a:endParaRPr lang="zh-CN" altLang="en-US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2091" y="949294"/>
            <a:ext cx="1120042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808355">
              <a:lnSpc>
                <a:spcPct val="150000"/>
              </a:lnSpc>
            </a:pPr>
            <a:r>
              <a:rPr lang="zh-CN" altLang="en-US" sz="3000" b="1" dirty="0" smtClean="0"/>
              <a:t>㉒老太太说：“尽量让那些不幸的人知道活着的快乐</a:t>
            </a:r>
            <a:r>
              <a:rPr lang="en-US" altLang="zh-CN" sz="3000" b="1" dirty="0" smtClean="0"/>
              <a:t>——</a:t>
            </a:r>
            <a:r>
              <a:rPr lang="zh-CN" altLang="en-US" sz="3000" b="1" dirty="0" smtClean="0"/>
              <a:t>也就是知道有人爱护自己的快乐。等到你从他们脸上看到感激的光辉，那时候，至像我们这样精疲力竭、对生活不满而又厌倦的人，也会感到有了活下去的意义。” </a:t>
            </a:r>
            <a:endParaRPr lang="zh-CN" altLang="en-US" sz="3000" b="1" dirty="0" smtClean="0"/>
          </a:p>
          <a:p>
            <a:pPr indent="808355">
              <a:lnSpc>
                <a:spcPct val="150000"/>
              </a:lnSpc>
            </a:pPr>
            <a:r>
              <a:rPr lang="zh-CN" altLang="en-US" sz="3000" b="1" dirty="0" smtClean="0"/>
              <a:t>㉓在老太太的茶室里，年轻的乔治利用假日自撰笛曲，吹奏给他的盲学生听。把流水、浪潮以及绿叶中的风声，都谱了进去。那些孩子眼虽不明， 手却能写， 为那首乐曲题名为</a:t>
            </a:r>
            <a:r>
              <a:rPr lang="en-US" altLang="zh-CN" sz="3000" b="1" dirty="0" smtClean="0"/>
              <a:t>《</a:t>
            </a:r>
            <a:r>
              <a:rPr lang="zh-CN" altLang="en-US" sz="3000" b="1" dirty="0" smtClean="0"/>
              <a:t>清风流水</a:t>
            </a:r>
            <a:r>
              <a:rPr lang="en-US" altLang="zh-CN" sz="3000" b="1" dirty="0" smtClean="0"/>
              <a:t>》</a:t>
            </a:r>
            <a:r>
              <a:rPr lang="zh-CN" altLang="en-US" sz="3000" b="1" dirty="0" smtClean="0"/>
              <a:t>。 </a:t>
            </a:r>
            <a:endParaRPr lang="zh-CN" altLang="en-US" sz="3000" b="1" dirty="0" smtClean="0"/>
          </a:p>
          <a:p>
            <a:pPr indent="808355" algn="r">
              <a:lnSpc>
                <a:spcPct val="150000"/>
              </a:lnSpc>
            </a:pPr>
            <a:r>
              <a:rPr lang="en-US" altLang="zh-CN" sz="3000" b="1" dirty="0" smtClean="0"/>
              <a:t>( </a:t>
            </a:r>
            <a:r>
              <a:rPr lang="zh-CN" altLang="en-US" sz="3000" b="1" dirty="0" smtClean="0"/>
              <a:t>选自</a:t>
            </a:r>
            <a:r>
              <a:rPr lang="en-US" altLang="zh-CN" sz="3000" b="1" dirty="0" smtClean="0"/>
              <a:t>《</a:t>
            </a:r>
            <a:r>
              <a:rPr lang="zh-CN" altLang="en-US" sz="3000" b="1" dirty="0" smtClean="0"/>
              <a:t>意林</a:t>
            </a:r>
            <a:r>
              <a:rPr lang="en-US" altLang="zh-CN" sz="3000" b="1" dirty="0" smtClean="0"/>
              <a:t>》</a:t>
            </a:r>
            <a:r>
              <a:rPr lang="zh-CN" altLang="en-US" sz="3000" b="1" dirty="0" smtClean="0"/>
              <a:t>，有删改 </a:t>
            </a:r>
            <a:r>
              <a:rPr lang="en-US" altLang="zh-CN" sz="3000" b="1" dirty="0" smtClean="0"/>
              <a:t>) </a:t>
            </a:r>
            <a:endParaRPr lang="zh-CN" altLang="en-US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7947" y="1190836"/>
            <a:ext cx="1111457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1 .</a:t>
            </a:r>
            <a:r>
              <a:rPr lang="zh-CN" altLang="en-US" sz="3000" b="1" dirty="0" smtClean="0"/>
              <a:t>选文第 ④ ～ ⑳ 段，乔治见到老太太后，发生了一系列的心理变化，请结合选文，补全下面方框中的内容。</a:t>
            </a:r>
            <a:endParaRPr lang="en-US" altLang="zh-CN" sz="3000" b="1" dirty="0" smtClean="0"/>
          </a:p>
          <a:p>
            <a:pPr>
              <a:lnSpc>
                <a:spcPct val="150000"/>
              </a:lnSpc>
            </a:pPr>
            <a:endParaRPr lang="en-US" altLang="zh-CN" sz="3000" b="1" dirty="0" smtClean="0"/>
          </a:p>
          <a:p>
            <a:pPr>
              <a:lnSpc>
                <a:spcPct val="150000"/>
              </a:lnSpc>
            </a:pPr>
            <a:endParaRPr lang="en-US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A．_____________________ </a:t>
            </a:r>
            <a:br>
              <a:rPr lang="en-US" altLang="zh-CN" sz="3000" b="1" dirty="0" smtClean="0"/>
            </a:br>
            <a:r>
              <a:rPr lang="en-US" altLang="zh-CN" sz="3000" b="1" dirty="0" smtClean="0"/>
              <a:t>B．_____________________ </a:t>
            </a:r>
            <a:endParaRPr lang="en-US" altLang="zh-CN" sz="3000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432501" y="3860521"/>
            <a:ext cx="1856129" cy="6971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srgbClr val="C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安稳平和</a:t>
            </a:r>
            <a:endParaRPr lang="zh-CN" altLang="en-US" sz="3000" b="1" dirty="0" smtClean="0">
              <a:solidFill>
                <a:srgbClr val="C00000"/>
              </a:solidFill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39759" y="4593491"/>
            <a:ext cx="1856129" cy="6971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srgbClr val="C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心悦诚服</a:t>
            </a:r>
            <a:endParaRPr lang="zh-CN" altLang="en-US" sz="3000" b="1" dirty="0" smtClean="0">
              <a:solidFill>
                <a:srgbClr val="C00000"/>
              </a:solidFill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621424" y="2692790"/>
            <a:ext cx="1036175" cy="10156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zh-CN" altLang="en-US" sz="3000" b="1" dirty="0" smtClean="0"/>
              <a:t>冷漠怀疑</a:t>
            </a:r>
            <a:endParaRPr lang="zh-CN" altLang="en-US" sz="3000" b="1" dirty="0" smtClean="0"/>
          </a:p>
        </p:txBody>
      </p:sp>
      <p:sp>
        <p:nvSpPr>
          <p:cNvPr id="9" name="矩形 8"/>
          <p:cNvSpPr/>
          <p:nvPr/>
        </p:nvSpPr>
        <p:spPr>
          <a:xfrm>
            <a:off x="3639584" y="2823419"/>
            <a:ext cx="1146468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000" b="1" dirty="0" smtClean="0"/>
              <a:t>_____</a:t>
            </a:r>
            <a:endParaRPr lang="zh-CN" altLang="en-US" sz="3000" b="1" dirty="0" smtClean="0"/>
          </a:p>
        </p:txBody>
      </p:sp>
      <p:sp>
        <p:nvSpPr>
          <p:cNvPr id="11" name="矩形 10"/>
          <p:cNvSpPr/>
          <p:nvPr/>
        </p:nvSpPr>
        <p:spPr>
          <a:xfrm>
            <a:off x="5736900" y="2816162"/>
            <a:ext cx="1146468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000" b="1" dirty="0" smtClean="0"/>
              <a:t>_____</a:t>
            </a:r>
            <a:endParaRPr lang="zh-CN" altLang="en-US" sz="3000" b="1" dirty="0" smtClean="0"/>
          </a:p>
        </p:txBody>
      </p:sp>
      <p:sp>
        <p:nvSpPr>
          <p:cNvPr id="13" name="矩形 12"/>
          <p:cNvSpPr/>
          <p:nvPr/>
        </p:nvSpPr>
        <p:spPr>
          <a:xfrm>
            <a:off x="7877757" y="2808907"/>
            <a:ext cx="1146468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000" b="1" dirty="0" smtClean="0"/>
              <a:t>_____</a:t>
            </a:r>
            <a:endParaRPr lang="zh-CN" altLang="en-US" sz="3000" b="1" dirty="0" smtClean="0"/>
          </a:p>
        </p:txBody>
      </p:sp>
      <p:sp>
        <p:nvSpPr>
          <p:cNvPr id="15" name="矩形 14"/>
          <p:cNvSpPr/>
          <p:nvPr/>
        </p:nvSpPr>
        <p:spPr>
          <a:xfrm>
            <a:off x="4704224" y="2801647"/>
            <a:ext cx="1036175" cy="10156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zh-CN" sz="3000" b="1" dirty="0" smtClean="0"/>
              <a:t>A</a:t>
            </a:r>
            <a:endParaRPr lang="en-US" altLang="zh-CN" sz="3000" b="1" dirty="0" smtClean="0"/>
          </a:p>
          <a:p>
            <a:endParaRPr lang="zh-CN" altLang="en-US" sz="3000" b="1" dirty="0" smtClean="0"/>
          </a:p>
        </p:txBody>
      </p:sp>
      <p:sp>
        <p:nvSpPr>
          <p:cNvPr id="16" name="矩形 15"/>
          <p:cNvSpPr/>
          <p:nvPr/>
        </p:nvSpPr>
        <p:spPr>
          <a:xfrm>
            <a:off x="6787024" y="2823418"/>
            <a:ext cx="1036175" cy="10156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zh-CN" altLang="en-US" sz="3000" b="1" dirty="0" smtClean="0"/>
              <a:t>愉快自信</a:t>
            </a:r>
            <a:endParaRPr lang="zh-CN" altLang="en-US" sz="3000" b="1" dirty="0" smtClean="0"/>
          </a:p>
        </p:txBody>
      </p:sp>
      <p:sp>
        <p:nvSpPr>
          <p:cNvPr id="17" name="矩形 16"/>
          <p:cNvSpPr/>
          <p:nvPr/>
        </p:nvSpPr>
        <p:spPr>
          <a:xfrm>
            <a:off x="8942395" y="2830675"/>
            <a:ext cx="1036175" cy="10156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zh-CN" sz="3000" b="1" dirty="0" smtClean="0"/>
              <a:t>B</a:t>
            </a:r>
            <a:endParaRPr lang="en-US" altLang="zh-CN" sz="3000" b="1" dirty="0" smtClean="0"/>
          </a:p>
          <a:p>
            <a:endParaRPr lang="zh-CN" altLang="en-US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  <p:bldP spid="8" grpId="0" animBg="1"/>
      <p:bldP spid="9" grpId="0"/>
      <p:bldP spid="11" grpId="0"/>
      <p:bldP spid="13" grpId="0"/>
      <p:bldP spid="15" grpId="0" animBg="1"/>
      <p:bldP spid="16" grpId="0" animBg="1"/>
      <p:bldP spid="1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8059" y="1183748"/>
            <a:ext cx="1099205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2 .</a:t>
            </a:r>
            <a:r>
              <a:rPr lang="zh-CN" altLang="en-US" sz="3000" b="1" dirty="0" smtClean="0"/>
              <a:t>选文第 ⑦ 段和第 ⑱ 段中先后提到了“妙事”，请结合文章内容分析它们的含义。</a:t>
            </a:r>
            <a:br>
              <a:rPr lang="zh-CN" altLang="en-US" sz="3000" b="1" dirty="0" smtClean="0"/>
            </a:br>
            <a:r>
              <a:rPr lang="zh-CN" altLang="en-US" sz="3000" b="1" dirty="0" smtClean="0"/>
              <a:t>第一个“妙事”： </a:t>
            </a:r>
            <a:r>
              <a:rPr lang="en-US" altLang="zh-CN" sz="3000" b="1" dirty="0" smtClean="0"/>
              <a:t>________________________________ </a:t>
            </a:r>
            <a:br>
              <a:rPr lang="zh-CN" altLang="en-US" sz="3000" b="1" dirty="0" smtClean="0"/>
            </a:br>
            <a:r>
              <a:rPr lang="zh-CN" altLang="en-US" sz="3000" b="1" dirty="0" smtClean="0"/>
              <a:t>第二个“妙事”： </a:t>
            </a:r>
            <a:r>
              <a:rPr lang="en-US" altLang="zh-CN" sz="3000" b="1" dirty="0" smtClean="0"/>
              <a:t>________________________________________</a:t>
            </a:r>
            <a:endParaRPr lang="en-US" altLang="zh-CN" sz="3000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4081359" y="2474405"/>
            <a:ext cx="6078641" cy="6971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srgbClr val="C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泛指美好的事。</a:t>
            </a:r>
            <a:endParaRPr lang="zh-CN" altLang="en-US" sz="3000" b="1" dirty="0" smtClean="0">
              <a:solidFill>
                <a:srgbClr val="C00000"/>
              </a:solidFill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88616" y="3207377"/>
            <a:ext cx="771149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srgbClr val="C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指乔治帮助盲学生，使他们得到快乐的事。</a:t>
            </a:r>
            <a:endParaRPr lang="zh-CN" altLang="en-US" sz="3000" b="1" dirty="0" smtClean="0">
              <a:solidFill>
                <a:srgbClr val="C00000"/>
              </a:solidFill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8060" y="1183748"/>
            <a:ext cx="10411484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3 .</a:t>
            </a:r>
            <a:r>
              <a:rPr lang="zh-CN" altLang="en-US" sz="3000" b="1" dirty="0" smtClean="0"/>
              <a:t>选文第 ⑮ 段运用了什么人物描写方法？ 有什么作用？ ★ 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_________________________________________________________________</a:t>
            </a:r>
            <a:endParaRPr lang="en-US" altLang="zh-CN" sz="3000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888217" y="1777719"/>
            <a:ext cx="992492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srgbClr val="C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语言描写、动作描写。生动形象地写出了盲学生对乔治的喜爱。</a:t>
            </a:r>
            <a:endParaRPr lang="zh-CN" altLang="en-US" sz="3000" b="1" dirty="0" smtClean="0">
              <a:solidFill>
                <a:srgbClr val="C00000"/>
              </a:solidFill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31590" y="881336"/>
            <a:ext cx="1078850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答题模式 </a:t>
            </a:r>
            <a:endParaRPr lang="en-US" altLang="zh-CN" sz="3000" b="1" dirty="0" smtClean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indent="624205">
              <a:lnSpc>
                <a:spcPct val="150000"/>
              </a:lnSpc>
            </a:pPr>
            <a:r>
              <a:rPr lang="zh-CN" altLang="en-US" sz="3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答题思路：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此题考查分析人物描写方法及其作用的能力。答题时，首先判定运用的人物描写方法，从第 ⑮ 段中的“摸”和“说”两个词，可以判定运用了动作描写和语言描写。再分析其作用，由“摸”可见学生们跟乔治很亲近； 从学生的话中，可见学生们非常羡慕、喜爱乔治。 </a:t>
            </a:r>
            <a:endParaRPr lang="zh-CN" altLang="en-US" sz="3000" b="1" dirty="0" smtClean="0"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5619" y="1141201"/>
            <a:ext cx="1105433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624205">
              <a:lnSpc>
                <a:spcPct val="150000"/>
              </a:lnSpc>
            </a:pPr>
            <a:r>
              <a:rPr lang="zh-CN" altLang="en-US" sz="3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答题步骤：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第一步， 判定是正面描写还是侧面描写，如果是正面描写，再判定是属于语言描写、动作描写、神态描写、心理描写等描写方法中的哪一种或哪几种。</a:t>
            </a:r>
            <a:b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</a:br>
            <a:r>
              <a:rPr lang="en-US" altLang="zh-CN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	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第二步，根据描写方法分析人物的性格特征或思想品质。 </a:t>
            </a:r>
            <a:endParaRPr lang="zh-CN" altLang="en-US" sz="3000" b="1" dirty="0" smtClean="0"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平行四边形 3"/>
          <p:cNvSpPr/>
          <p:nvPr/>
        </p:nvSpPr>
        <p:spPr>
          <a:xfrm>
            <a:off x="1067435" y="-10177"/>
            <a:ext cx="11894185" cy="1499870"/>
          </a:xfrm>
          <a:prstGeom prst="parallelogram">
            <a:avLst>
              <a:gd name="adj" fmla="val 45244"/>
            </a:avLst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5" name="平行四边形 4"/>
          <p:cNvSpPr/>
          <p:nvPr/>
        </p:nvSpPr>
        <p:spPr>
          <a:xfrm>
            <a:off x="-773430" y="-10177"/>
            <a:ext cx="2700020" cy="1499870"/>
          </a:xfrm>
          <a:prstGeom prst="parallelogram">
            <a:avLst>
              <a:gd name="adj" fmla="val 44396"/>
            </a:avLst>
          </a:prstGeom>
          <a:blipFill dpi="0" rotWithShape="1"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" name="Rectangle 5"/>
          <p:cNvSpPr/>
          <p:nvPr/>
        </p:nvSpPr>
        <p:spPr>
          <a:xfrm>
            <a:off x="1897451" y="414570"/>
            <a:ext cx="387958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第四单元 </a:t>
            </a:r>
            <a:r>
              <a:rPr lang="zh-CN" altLang="en-US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修身正己</a:t>
            </a:r>
            <a:endParaRPr lang="zh-CN" altLang="en-US" dirty="0" smtClean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Rectangle 5"/>
          <p:cNvSpPr/>
          <p:nvPr/>
        </p:nvSpPr>
        <p:spPr>
          <a:xfrm>
            <a:off x="701544" y="2036624"/>
            <a:ext cx="10945504" cy="1107996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sz="6600" b="1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13.</a:t>
            </a:r>
            <a:r>
              <a:rPr lang="zh-CN" altLang="en-US" sz="66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叶圣陶先生二三事</a:t>
            </a:r>
            <a:endParaRPr lang="zh-CN" altLang="en-US" sz="6600" dirty="0" smtClean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9" name="图片 8" descr="00 图标-0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23862" y="3510419"/>
            <a:ext cx="2346325" cy="560070"/>
          </a:xfrm>
          <a:prstGeom prst="rect">
            <a:avLst/>
          </a:prstGeom>
        </p:spPr>
      </p:pic>
      <p:sp>
        <p:nvSpPr>
          <p:cNvPr id="22" name="文本框 3">
            <a:hlinkClick r:id="rId3" action="ppaction://hlinksldjump"/>
          </p:cNvPr>
          <p:cNvSpPr txBox="1"/>
          <p:nvPr/>
        </p:nvSpPr>
        <p:spPr>
          <a:xfrm>
            <a:off x="5522529" y="3489871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华文新魏" panose="02010800040101010101" charset="-122"/>
                <a:ea typeface="华文新魏" panose="02010800040101010101" charset="-122"/>
                <a:sym typeface="+mn-ea"/>
              </a:rPr>
              <a:t>链接中考</a:t>
            </a:r>
            <a:endParaRPr lang="zh-CN" altLang="en-US" sz="3200" dirty="0" smtClean="0">
              <a:solidFill>
                <a:schemeClr val="bg1"/>
              </a:solidFill>
              <a:latin typeface="华文新魏" panose="02010800040101010101" charset="-122"/>
              <a:ea typeface="华文新魏" panose="02010800040101010101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bldLvl="0" animBg="1"/>
      <p:bldP spid="2" grpId="0"/>
      <p:bldP spid="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5619" y="1141201"/>
            <a:ext cx="110543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624205">
              <a:lnSpc>
                <a:spcPct val="150000"/>
              </a:lnSpc>
            </a:pPr>
            <a:r>
              <a:rPr lang="zh-CN" altLang="en-US" sz="3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答题格式：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运用了</a:t>
            </a:r>
            <a:r>
              <a:rPr lang="en-US" altLang="zh-CN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……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的描写方法，刻画了人物</a:t>
            </a:r>
            <a:r>
              <a:rPr lang="en-US" altLang="zh-CN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……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的性格特征（或品质、心理）。 </a:t>
            </a:r>
            <a:endParaRPr lang="zh-CN" altLang="en-US" sz="3000" b="1" dirty="0" smtClean="0"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8059" y="1183748"/>
            <a:ext cx="10788509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4 .</a:t>
            </a:r>
            <a:r>
              <a:rPr lang="zh-CN" altLang="en-US" sz="3000" b="1" dirty="0" smtClean="0"/>
              <a:t>作者为什么写老太太让乔治种生长迅速的萝卜？ 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________________________________________________________________________________________________________</a:t>
            </a:r>
            <a:endParaRPr lang="en-US" altLang="zh-CN" sz="3000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902730" y="1792234"/>
            <a:ext cx="1020069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srgbClr val="C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因为种生长迅速的萝卜可以让乔治体会成功，找到自信，表现了老太太有智慧，充满爱心，教育方式巧妙。</a:t>
            </a:r>
            <a:endParaRPr lang="zh-CN" altLang="en-US" sz="3000" b="1" dirty="0" smtClean="0">
              <a:solidFill>
                <a:srgbClr val="C00000"/>
              </a:solidFill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8059" y="1183748"/>
            <a:ext cx="1078850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5 .</a:t>
            </a:r>
            <a:r>
              <a:rPr lang="zh-CN" altLang="en-US" sz="3000" b="1" dirty="0" smtClean="0"/>
              <a:t>选文第 ㉑段运用了哪种表达方式？ 该段在内容和结构上有什么作用？ 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______________________________________________________________________________________________________________</a:t>
            </a:r>
            <a:endParaRPr lang="en-US" altLang="zh-CN" sz="3000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931759" y="2488919"/>
            <a:ext cx="1024424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srgbClr val="C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议论。内容上，点明中心，写出一个人所经历的痛苦能转化为体会和体贴他人之心的仁慈；结构上，总结上文</a:t>
            </a:r>
            <a:r>
              <a:rPr lang="en-US" altLang="en-US" sz="3000" b="1" dirty="0" smtClean="0">
                <a:solidFill>
                  <a:srgbClr val="C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(</a:t>
            </a:r>
            <a:r>
              <a:rPr lang="zh-CN" altLang="en-US" sz="3000" b="1" dirty="0" smtClean="0">
                <a:solidFill>
                  <a:srgbClr val="C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过渡</a:t>
            </a:r>
            <a:r>
              <a:rPr lang="en-US" altLang="en-US" sz="3000" b="1" dirty="0" smtClean="0">
                <a:solidFill>
                  <a:srgbClr val="C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)</a:t>
            </a:r>
            <a:r>
              <a:rPr lang="zh-CN" altLang="en-US" sz="3000" b="1" dirty="0" smtClean="0">
                <a:solidFill>
                  <a:srgbClr val="C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。</a:t>
            </a:r>
            <a:endParaRPr lang="zh-CN" altLang="en-US" sz="3000" b="1" dirty="0" smtClean="0">
              <a:solidFill>
                <a:srgbClr val="C00000"/>
              </a:solidFill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0002" y="1082148"/>
            <a:ext cx="10788509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6 .</a:t>
            </a:r>
            <a:r>
              <a:rPr lang="zh-CN" altLang="en-US" sz="3000" b="1" dirty="0" smtClean="0"/>
              <a:t>选文中盲学生为什么把那首乐曲题名为</a:t>
            </a:r>
            <a:r>
              <a:rPr lang="en-US" altLang="zh-CN" sz="3000" b="1" dirty="0" smtClean="0"/>
              <a:t>《</a:t>
            </a:r>
            <a:r>
              <a:rPr lang="zh-CN" altLang="en-US" sz="3000" b="1" dirty="0" smtClean="0"/>
              <a:t>清风流水</a:t>
            </a:r>
            <a:r>
              <a:rPr lang="en-US" altLang="zh-CN" sz="3000" b="1" dirty="0" smtClean="0"/>
              <a:t>》</a:t>
            </a:r>
            <a:r>
              <a:rPr lang="zh-CN" altLang="en-US" sz="3000" b="1" dirty="0" smtClean="0"/>
              <a:t>？ 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_____________________________________________________________________________________________________________</a:t>
            </a:r>
            <a:endParaRPr lang="en-US" altLang="zh-CN" sz="3000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801130" y="1734176"/>
            <a:ext cx="1021521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srgbClr val="C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这首曲子把流水、浪潮以及绿叶中的风声都谱了进去；盲学生感受到乔治对他们的关爱就像清风流水一样滋润心田。</a:t>
            </a:r>
            <a:endParaRPr lang="zh-CN" altLang="en-US" sz="3000" b="1" dirty="0" smtClean="0">
              <a:solidFill>
                <a:srgbClr val="C00000"/>
              </a:solidFill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平行四边形 3"/>
          <p:cNvSpPr/>
          <p:nvPr/>
        </p:nvSpPr>
        <p:spPr>
          <a:xfrm>
            <a:off x="1067435" y="-10177"/>
            <a:ext cx="11894185" cy="1499870"/>
          </a:xfrm>
          <a:prstGeom prst="parallelogram">
            <a:avLst>
              <a:gd name="adj" fmla="val 45244"/>
            </a:avLst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5" name="平行四边形 4"/>
          <p:cNvSpPr/>
          <p:nvPr/>
        </p:nvSpPr>
        <p:spPr>
          <a:xfrm>
            <a:off x="-773430" y="-10177"/>
            <a:ext cx="2700020" cy="1499870"/>
          </a:xfrm>
          <a:prstGeom prst="parallelogram">
            <a:avLst>
              <a:gd name="adj" fmla="val 44396"/>
            </a:avLst>
          </a:prstGeom>
          <a:blipFill dpi="0" rotWithShape="1"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245235" y="1527810"/>
            <a:ext cx="10322560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6000"/>
              <a:t>             </a:t>
            </a:r>
            <a:endParaRPr lang="zh-CN" altLang="en-US" sz="6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50000"/>
              </a:lnSpc>
            </a:pPr>
            <a:endParaRPr lang="zh-CN" altLang="en-US" sz="6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3" name="Rectangle 5"/>
          <p:cNvSpPr/>
          <p:nvPr/>
        </p:nvSpPr>
        <p:spPr>
          <a:xfrm>
            <a:off x="948055" y="2853690"/>
            <a:ext cx="10545445" cy="110680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sz="6600" dirty="0" smtClean="0">
                <a:latin typeface="微软雅黑" panose="020B0503020204020204" charset="-122"/>
                <a:ea typeface="微软雅黑" panose="020B0503020204020204" charset="-122"/>
              </a:rPr>
              <a:t>谢 谢 观 看！</a:t>
            </a:r>
            <a:endParaRPr lang="zh-CN" altLang="en-US" sz="66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bldLvl="0" animBg="1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586105" y="972820"/>
            <a:ext cx="2346325" cy="584835"/>
            <a:chOff x="923" y="1532"/>
            <a:chExt cx="3695" cy="921"/>
          </a:xfrm>
        </p:grpSpPr>
        <p:pic>
          <p:nvPicPr>
            <p:cNvPr id="9" name="图片 8" descr="00 图标-04"/>
            <p:cNvPicPr>
              <a:picLocks noChangeAspect="1"/>
            </p:cNvPicPr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923" y="1552"/>
              <a:ext cx="3695" cy="882"/>
            </a:xfrm>
            <a:prstGeom prst="rect">
              <a:avLst/>
            </a:prstGeom>
          </p:spPr>
        </p:pic>
        <p:sp>
          <p:nvSpPr>
            <p:cNvPr id="22" name="文本框 3"/>
            <p:cNvSpPr txBox="1"/>
            <p:nvPr/>
          </p:nvSpPr>
          <p:spPr>
            <a:xfrm>
              <a:off x="1156" y="1532"/>
              <a:ext cx="2876" cy="9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200" dirty="0" smtClean="0">
                  <a:solidFill>
                    <a:schemeClr val="bg1"/>
                  </a:solidFill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链接中考</a:t>
              </a:r>
              <a:endParaRPr lang="zh-CN" altLang="en-US" sz="3200" dirty="0" smtClean="0">
                <a:solidFill>
                  <a:schemeClr val="bg1"/>
                </a:solidFill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sp>
        <p:nvSpPr>
          <p:cNvPr id="24" name="Rectangle 10"/>
          <p:cNvSpPr/>
          <p:nvPr/>
        </p:nvSpPr>
        <p:spPr>
          <a:xfrm>
            <a:off x="518160" y="1508974"/>
            <a:ext cx="11135124" cy="61747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考点   </a:t>
            </a:r>
            <a:r>
              <a:rPr lang="zh-CN" altLang="en-US" sz="2600" b="1" dirty="0" smtClean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 语言描写及其作用 </a:t>
            </a:r>
            <a:endParaRPr lang="zh-CN" altLang="en-US" sz="2600" b="1" dirty="0" smtClean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9987" y="2041472"/>
            <a:ext cx="1845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考点透视</a:t>
            </a:r>
            <a:endParaRPr lang="zh-CN" altLang="en-US" sz="2400" dirty="0" smtClean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5423" y="2551839"/>
            <a:ext cx="10967928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808355">
              <a:lnSpc>
                <a:spcPct val="150000"/>
              </a:lnSpc>
            </a:pPr>
            <a:r>
              <a:rPr lang="zh-CN" altLang="en-US" sz="3000" b="1" dirty="0" smtClean="0"/>
              <a:t>分析语言描写及其作用是中考的常考考点之一。语言描写指的是文学作品中人物的对话和独白。语言描写是塑造人物形象的重要手段。成功的语言描写能够鲜明地展示人物的性格，生动地表现人物的想感情， 深刻地反映人物的内心世界， 使读者“如闻其声，如见其人”，获得深刻的印象。 </a:t>
            </a:r>
            <a:endParaRPr lang="zh-CN" altLang="en-US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13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1750" y="1183783"/>
            <a:ext cx="10958624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/>
              <a:t>如课文中叶圣陶先生对文风的看法： “你写成文章，给人家看，人家给你删去一两个字，意思没变，证明你不行。 ”这句话充分表现出叶圣陶先生文风的严谨，具体翔实。 </a:t>
            </a:r>
            <a:endParaRPr lang="zh-CN" altLang="en-US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7075" y="1070416"/>
            <a:ext cx="1845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图解技法</a:t>
            </a:r>
            <a:endParaRPr lang="zh-CN" altLang="en-US" sz="2400" dirty="0" smtClean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1017915" y="1378857"/>
            <a:ext cx="10524225" cy="4970186"/>
            <a:chOff x="1224951" y="2058912"/>
            <a:chExt cx="10524225" cy="4970186"/>
          </a:xfrm>
        </p:grpSpPr>
        <p:sp>
          <p:nvSpPr>
            <p:cNvPr id="3" name="矩形 2"/>
            <p:cNvSpPr/>
            <p:nvPr/>
          </p:nvSpPr>
          <p:spPr>
            <a:xfrm>
              <a:off x="1224951" y="2714803"/>
              <a:ext cx="603850" cy="37856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3000" b="1" dirty="0" smtClean="0">
                  <a:solidFill>
                    <a:srgbClr val="FF3399"/>
                  </a:solidFill>
                </a:rPr>
                <a:t>语言</a:t>
              </a:r>
              <a:br>
                <a:rPr lang="zh-CN" altLang="en-US" sz="3000" b="1" dirty="0" smtClean="0">
                  <a:solidFill>
                    <a:srgbClr val="FF3399"/>
                  </a:solidFill>
                </a:rPr>
              </a:br>
              <a:r>
                <a:rPr lang="zh-CN" altLang="en-US" sz="3000" b="1" dirty="0" smtClean="0">
                  <a:solidFill>
                    <a:srgbClr val="FF3399"/>
                  </a:solidFill>
                </a:rPr>
                <a:t>描写</a:t>
              </a:r>
              <a:br>
                <a:rPr lang="zh-CN" altLang="en-US" sz="3000" b="1" dirty="0" smtClean="0">
                  <a:solidFill>
                    <a:srgbClr val="FF3399"/>
                  </a:solidFill>
                </a:rPr>
              </a:br>
              <a:r>
                <a:rPr lang="zh-CN" altLang="en-US" sz="3000" b="1" dirty="0" smtClean="0">
                  <a:solidFill>
                    <a:srgbClr val="FF3399"/>
                  </a:solidFill>
                </a:rPr>
                <a:t>及其</a:t>
              </a:r>
              <a:br>
                <a:rPr lang="zh-CN" altLang="en-US" sz="3000" b="1" dirty="0" smtClean="0">
                  <a:solidFill>
                    <a:srgbClr val="FF3399"/>
                  </a:solidFill>
                </a:rPr>
              </a:br>
              <a:r>
                <a:rPr lang="zh-CN" altLang="en-US" sz="3000" b="1" dirty="0" smtClean="0">
                  <a:solidFill>
                    <a:srgbClr val="FF3399"/>
                  </a:solidFill>
                </a:rPr>
                <a:t>作用 </a:t>
              </a:r>
              <a:endParaRPr lang="zh-CN" altLang="en-US" sz="3000" b="1" dirty="0" smtClean="0">
                <a:solidFill>
                  <a:srgbClr val="FF3399"/>
                </a:solidFill>
              </a:endParaRPr>
            </a:p>
          </p:txBody>
        </p:sp>
        <p:sp>
          <p:nvSpPr>
            <p:cNvPr id="4" name="左大括号 3"/>
            <p:cNvSpPr/>
            <p:nvPr/>
          </p:nvSpPr>
          <p:spPr>
            <a:xfrm>
              <a:off x="1933256" y="2058912"/>
              <a:ext cx="363837" cy="4970186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矩形 4"/>
            <p:cNvSpPr/>
            <p:nvPr/>
          </p:nvSpPr>
          <p:spPr>
            <a:xfrm>
              <a:off x="2344065" y="2083252"/>
              <a:ext cx="9405111" cy="493981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3000" b="1" dirty="0" smtClean="0"/>
                <a:t>①语言能显示人物的身份、职业、地位、经历。 </a:t>
              </a:r>
              <a:br>
                <a:rPr lang="zh-CN" altLang="en-US" sz="3000" b="1" dirty="0" smtClean="0"/>
              </a:br>
              <a:r>
                <a:rPr lang="zh-CN" altLang="en-US" sz="3000" b="1" dirty="0" smtClean="0"/>
                <a:t>②语言描写能够表现人物的思想感情，反映人物的心理活动。 </a:t>
              </a:r>
              <a:br>
                <a:rPr lang="zh-CN" altLang="en-US" sz="3000" b="1" dirty="0" smtClean="0"/>
              </a:br>
              <a:r>
                <a:rPr lang="zh-CN" altLang="en-US" sz="3000" b="1" dirty="0" smtClean="0"/>
                <a:t>③语言描写可以推动故事情节的发展，交代事情的来龙去脉。 </a:t>
              </a:r>
              <a:br>
                <a:rPr lang="zh-CN" altLang="en-US" sz="3000" b="1" dirty="0" smtClean="0"/>
              </a:br>
              <a:r>
                <a:rPr lang="zh-CN" altLang="en-US" sz="3000" b="1" dirty="0" smtClean="0"/>
                <a:t>④通过语言描写介绍环境、时代背景，或借人物之口发表议论以深化主题。 </a:t>
              </a:r>
              <a:endParaRPr lang="zh-CN" altLang="en-US" sz="3000" b="1" dirty="0" smtClean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7955" y="1268880"/>
            <a:ext cx="1845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经典题型</a:t>
            </a:r>
            <a:endParaRPr lang="zh-CN" altLang="en-US" sz="2400" dirty="0" smtClean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2512" y="1757916"/>
            <a:ext cx="1079559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/>
              <a:t>❶ 对画线句子运用的描写方法判断正确的一项是（     ）。 </a:t>
            </a:r>
            <a:br>
              <a:rPr lang="zh-CN" altLang="en-US" sz="3000" b="1" dirty="0" smtClean="0"/>
            </a:br>
            <a:r>
              <a:rPr lang="zh-CN" altLang="en-US" sz="3000" b="1" dirty="0" smtClean="0"/>
              <a:t>❷ 简要分析作者在第 </a:t>
            </a:r>
            <a:r>
              <a:rPr lang="en-US" altLang="zh-CN" sz="3000" b="1" dirty="0" smtClean="0"/>
              <a:t>× </a:t>
            </a:r>
            <a:r>
              <a:rPr lang="zh-CN" altLang="en-US" sz="3000" b="1" dirty="0" smtClean="0"/>
              <a:t>段描写 </a:t>
            </a:r>
            <a:r>
              <a:rPr lang="en-US" altLang="zh-CN" sz="3000" b="1" dirty="0" smtClean="0"/>
              <a:t>× × </a:t>
            </a:r>
            <a:r>
              <a:rPr lang="zh-CN" altLang="en-US" sz="3000" b="1" dirty="0" smtClean="0"/>
              <a:t>（ 人物） 时运用的描写方法及其作用。 </a:t>
            </a:r>
            <a:endParaRPr lang="zh-CN" altLang="en-US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7955" y="1120032"/>
            <a:ext cx="1845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类文在线</a:t>
            </a:r>
            <a:endParaRPr lang="zh-CN" altLang="en-US" sz="2400" dirty="0" smtClean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56786" y="1684903"/>
            <a:ext cx="646202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000" b="1" dirty="0" smtClean="0">
                <a:solidFill>
                  <a:srgbClr val="C00000"/>
                </a:solidFill>
              </a:rPr>
              <a:t>［沈阳中考］</a:t>
            </a:r>
            <a:r>
              <a:rPr lang="zh-CN" altLang="en-US" sz="3000" b="1" dirty="0" smtClean="0"/>
              <a:t>阅读下文，回答问题。 </a:t>
            </a:r>
            <a:endParaRPr lang="zh-CN" altLang="en-US" sz="30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59713" y="2353347"/>
            <a:ext cx="1116861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3000" b="1" dirty="0" smtClean="0">
                <a:solidFill>
                  <a:srgbClr val="FF3399"/>
                </a:solidFill>
              </a:rPr>
              <a:t>这世上没有你不行 </a:t>
            </a:r>
            <a:endParaRPr lang="zh-CN" altLang="en-US" sz="3000" b="1" dirty="0" smtClean="0">
              <a:solidFill>
                <a:srgbClr val="FF3399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	</a:t>
            </a:r>
            <a:r>
              <a:rPr lang="zh-CN" altLang="en-US" sz="3000" b="1" dirty="0" smtClean="0"/>
              <a:t>① 人为何而生？每一个人，既生于世，必有他独特的用处。 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	</a:t>
            </a:r>
            <a:r>
              <a:rPr lang="zh-CN" altLang="en-US" sz="3000" b="1" dirty="0" smtClean="0"/>
              <a:t>② 这是一位老太太教我的。她晚年因战祸而家破人亡，卖掉了大房子，只留下偏处旧地产一隅的小茶室自住。 </a:t>
            </a:r>
            <a:endParaRPr lang="zh-CN" altLang="en-US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9346" y="900224"/>
            <a:ext cx="1078850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628650">
              <a:lnSpc>
                <a:spcPct val="150000"/>
              </a:lnSpc>
            </a:pPr>
            <a:r>
              <a:rPr lang="zh-CN" altLang="en-US" sz="3000" b="1" dirty="0" smtClean="0"/>
              <a:t>③ 这件事发生时，老太太正在伊豆山温泉旅行。有个十七岁的男孩在伊豆山投海自杀，被警察救起。他是个孤儿，愤世嫉俗，末路穷途。 </a:t>
            </a:r>
            <a:endParaRPr lang="zh-CN" altLang="en-US" sz="3000" b="1" dirty="0" smtClean="0"/>
          </a:p>
          <a:p>
            <a:pPr indent="628650">
              <a:lnSpc>
                <a:spcPct val="150000"/>
              </a:lnSpc>
            </a:pPr>
            <a:r>
              <a:rPr lang="zh-CN" altLang="en-US" sz="3000" b="1" dirty="0" smtClean="0"/>
              <a:t>④ 老太太到警察局要求和男孩见面。警察知道老太太的来历，同意她和男孩谈谈。 </a:t>
            </a:r>
            <a:endParaRPr lang="zh-CN" altLang="en-US" sz="3000" b="1" dirty="0" smtClean="0"/>
          </a:p>
          <a:p>
            <a:pPr indent="628650">
              <a:lnSpc>
                <a:spcPct val="150000"/>
              </a:lnSpc>
            </a:pPr>
            <a:r>
              <a:rPr lang="zh-CN" altLang="en-US" sz="3000" b="1" dirty="0" smtClean="0"/>
              <a:t>⑤ “孩子，”她说时， 男孩扭过头去， 像块石头，全不睬她， 老太太用安详而柔和的语调说下去，“孩子，你可知道，你生来是要为这个世界做一些除了你没人能办到的事的吗？” </a:t>
            </a:r>
            <a:endParaRPr lang="zh-CN" altLang="en-US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6111" y="1098888"/>
            <a:ext cx="1078850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800100">
              <a:lnSpc>
                <a:spcPct val="150000"/>
              </a:lnSpc>
            </a:pPr>
            <a:r>
              <a:rPr lang="zh-CN" altLang="en-US" sz="3000" b="1" dirty="0" smtClean="0"/>
              <a:t>⑥ 她反复地说了好几次， 男孩突然回过头来，说道： “你说的是像我这样一个连父母都没有的孩子？” </a:t>
            </a:r>
            <a:endParaRPr lang="zh-CN" altLang="en-US" sz="3000" b="1" dirty="0" smtClean="0"/>
          </a:p>
          <a:p>
            <a:pPr indent="800100">
              <a:lnSpc>
                <a:spcPct val="150000"/>
              </a:lnSpc>
            </a:pPr>
            <a:r>
              <a:rPr lang="zh-CN" altLang="en-US" sz="3000" b="1" dirty="0" smtClean="0"/>
              <a:t>⑦ 老太太不慌不忙地回答： “对，正因为你没有父母，所以你能做些了不起的妙事 。” </a:t>
            </a:r>
            <a:br>
              <a:rPr lang="zh-CN" altLang="en-US" sz="3000" b="1" dirty="0" smtClean="0"/>
            </a:br>
            <a:r>
              <a:rPr lang="en-US" altLang="zh-CN" sz="3000" b="1" dirty="0" smtClean="0"/>
              <a:t>	</a:t>
            </a:r>
            <a:r>
              <a:rPr lang="zh-CN" altLang="en-US" sz="3000" b="1" dirty="0" smtClean="0"/>
              <a:t>⑧ 男孩冷笑道： “哼，当然了！你想我会相信这套？” </a:t>
            </a:r>
            <a:endParaRPr lang="zh-CN" altLang="en-US" sz="3000" b="1" dirty="0" smtClean="0"/>
          </a:p>
          <a:p>
            <a:pPr indent="800100">
              <a:lnSpc>
                <a:spcPct val="150000"/>
              </a:lnSpc>
            </a:pPr>
            <a:r>
              <a:rPr lang="en-US" altLang="zh-CN" sz="3000" b="1" dirty="0" smtClean="0"/>
              <a:t>	</a:t>
            </a:r>
            <a:r>
              <a:rPr lang="zh-CN" altLang="en-US" sz="3000" b="1" dirty="0" smtClean="0"/>
              <a:t>⑨ “跟我来，我让你自己瞧。”她说。 </a:t>
            </a:r>
            <a:endParaRPr lang="zh-CN" altLang="en-US" sz="3000" b="1" dirty="0" smtClean="0"/>
          </a:p>
        </p:txBody>
      </p:sp>
      <p:sp>
        <p:nvSpPr>
          <p:cNvPr id="3" name="矩形 2"/>
          <p:cNvSpPr/>
          <p:nvPr/>
        </p:nvSpPr>
        <p:spPr>
          <a:xfrm>
            <a:off x="4448686" y="3495456"/>
            <a:ext cx="820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000" b="1" dirty="0" smtClean="0"/>
              <a:t>.   .</a:t>
            </a:r>
            <a:endParaRPr lang="zh-CN" altLang="en-US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自定义设计方案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3065</Words>
  <Application>WPS 演示</Application>
  <PresentationFormat>自定义</PresentationFormat>
  <Paragraphs>133</Paragraphs>
  <Slides>24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5" baseType="lpstr">
      <vt:lpstr>Arial</vt:lpstr>
      <vt:lpstr>宋体</vt:lpstr>
      <vt:lpstr>Wingdings</vt:lpstr>
      <vt:lpstr>微软雅黑</vt:lpstr>
      <vt:lpstr>华文新魏</vt:lpstr>
      <vt:lpstr>Times New Roman</vt:lpstr>
      <vt:lpstr>Arial Unicode MS</vt:lpstr>
      <vt:lpstr>Calibri</vt:lpstr>
      <vt:lpstr>黑体</vt:lpstr>
      <vt:lpstr>仿宋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aa</cp:lastModifiedBy>
  <cp:revision>222</cp:revision>
  <dcterms:created xsi:type="dcterms:W3CDTF">2018-02-07T00:47:00Z</dcterms:created>
  <dcterms:modified xsi:type="dcterms:W3CDTF">2020-05-25T02:36:00Z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