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56" r:id="rId14"/>
    <p:sldId id="357" r:id="rId15"/>
    <p:sldId id="368" r:id="rId16"/>
    <p:sldId id="369" r:id="rId17"/>
    <p:sldId id="355" r:id="rId18"/>
    <p:sldId id="363" r:id="rId19"/>
    <p:sldId id="345" r:id="rId20"/>
    <p:sldId id="370" r:id="rId21"/>
    <p:sldId id="371" r:id="rId22"/>
    <p:sldId id="372" r:id="rId23"/>
    <p:sldId id="365" r:id="rId24"/>
    <p:sldId id="366" r:id="rId25"/>
    <p:sldId id="329" r:id="rId2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2" Type="http://schemas.openxmlformats.org/officeDocument/2006/relationships/theme" Target="../theme/theme1.xml"/><Relationship Id="rId41" Type="http://schemas.openxmlformats.org/officeDocument/2006/relationships/tags" Target="../tags/tag62.xml"/><Relationship Id="rId40" Type="http://schemas.openxmlformats.org/officeDocument/2006/relationships/tags" Target="../tags/tag61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0.xml"/><Relationship Id="rId38" Type="http://schemas.openxmlformats.org/officeDocument/2006/relationships/tags" Target="../tags/tag59.xml"/><Relationship Id="rId37" Type="http://schemas.openxmlformats.org/officeDocument/2006/relationships/tags" Target="../tags/tag58.xml"/><Relationship Id="rId36" Type="http://schemas.openxmlformats.org/officeDocument/2006/relationships/tags" Target="../tags/tag57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6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7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第四单元 修身正己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驿路梨花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90" y="991196"/>
            <a:ext cx="1111457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⑦ </a:t>
            </a:r>
            <a:r>
              <a:rPr lang="zh-CN" altLang="en-US" sz="3000" b="1" u="sng" dirty="0" smtClean="0"/>
              <a:t>天快亮的时候，一阵可怕的寂静从四周围拢过来，涌动着的浪几乎瞬间就凝住了，滑行的渔船也冻结在冰里。 </a:t>
            </a:r>
            <a:r>
              <a:rPr lang="zh-CN" altLang="en-US" sz="3000" b="1" dirty="0" smtClean="0"/>
              <a:t>船桨抵在光滑的冰面上，打着滑拢到船尾，船仍是一动没动。不好，封湖了，封湖了！他拿起船桨，疯狂地砸着冰。儿子被砸冰声惊醒，昏昏沉沉地爬起来，拿起另一只桨砸下去。冰冻得还不太厚，一桨下去，冰碎了。渔船挤进窄窄的冰缝，一点点挤过去，船身被锋利的冰碴儿刮得“沙沙”响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63" y="1182343"/>
            <a:ext cx="112004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⑧ 他疯狂地砸着冰，儿子再把大冰块砸碎，渔船这才能前进一点儿。儿子没砸几下，“扑通”一声倒在舱里，挣扎几下没起来。他探手摸摸儿子的头，滚烫！可他已顾不上儿子了，只是更狠劲儿地抡着船桨，朝冰砸下去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⑨ 中午的时候，一条线般的暗影出现在远远的天边。此刻，他的棉衣棉裤已被汗浸透了，黏黏地贴在身上。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880282"/>
            <a:ext cx="112004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瘫坐在船舱里，大口大口地喘着粗气，双手的虎口也震裂了，渗出的血结成了紫黑色的血痂。他几乎再也举不动那支松木船桨了，只想就这么躺着，好好喘息一会儿。可当看见蜷缩在舱里浑身瑟缩、脸色发青的儿子，他又站了起来，举起船桨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⑩ “咔嚓”一声，桨断了。桨头甩在冰上，滑出好远才停下来，孤零零地躺在冰上。他凶狠地骂了一句，看着手里攥着的那半截已经没有用了的船桨，把它甩了出去。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1108952"/>
            <a:ext cx="11200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直起腰来朝湖岸那边看去，隐隐约约看得出是村子附近那片柳树林。他默默地朝那边望了一会儿，扶着船帮把一只脚跨到船外，随着“咔嚓”的冰裂声，冰塌陷了，他下到水里。他一只手紧紧抓住船，拖在身后，向湖岸的方向扑去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548" y="891237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他直起腰来朝湖岸那边看去，隐隐约约看得出是村子附近那片柳树林。他默默地朝那边望了一会儿，扶着船帮把一只脚跨到船外，随着“咔嚓”的冰裂声，冰塌陷了，他下到水里。他一只手紧紧抓住船，拖在身后，向湖岸的方向扑去。 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⑪ “爹，你怎么啦？”儿子被冰碎声惊醒，挣扎着爬到船边，看到水里游动的爹，一下抓住他的手，哭喊着往上拽，“爹，你上来，上来呀，爹！ ”“放开手，爹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爹送你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回去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上学！ ”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005" y="978324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u="sng" dirty="0" smtClean="0"/>
              <a:t>他的左手紧紧抓住船头板，右手努力地向前扒着冰，两条腿也在身后使劲儿地蹬着，整个身子扑向前面的冰，压下去，冰碎了，把船拉过去，身子再向前挪，又压在冰上</a:t>
            </a:r>
            <a:r>
              <a:rPr lang="en-US" altLang="zh-CN" sz="3000" b="1" u="sng" dirty="0" smtClean="0"/>
              <a:t>……</a:t>
            </a:r>
            <a:r>
              <a:rPr lang="zh-CN" altLang="en-US" sz="3000" b="1" dirty="0" smtClean="0"/>
              <a:t>儿子感觉到爹的手在不停地哆嗦，过电般地传到自己的身上。儿子越发哆嗦了，可他还是用力地点了点头。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⑫ 湖岸那边有船过来了。他的眼前变得模糊起来，但是，手指却像是五根铁钉，死死地抠进船板里</a:t>
            </a:r>
            <a:r>
              <a:rPr lang="en-US" altLang="zh-CN" sz="3000" b="1" dirty="0" smtClean="0"/>
              <a:t>…… </a:t>
            </a:r>
            <a:endParaRPr lang="zh-CN" altLang="en-US" sz="3000" b="1" dirty="0" smtClean="0"/>
          </a:p>
          <a:p>
            <a:pPr algn="r">
              <a:lnSpc>
                <a:spcPct val="150000"/>
              </a:lnSpc>
            </a:pPr>
            <a:r>
              <a:rPr lang="zh-CN" altLang="en-US" sz="3000" b="1" dirty="0" smtClean="0"/>
              <a:t>（ 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金奖小小说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，有删改）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992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1 .</a:t>
            </a:r>
            <a:r>
              <a:rPr lang="zh-CN" altLang="en-US" sz="3000" b="1" dirty="0" smtClean="0"/>
              <a:t>请根据文章内容和下面的提示，将小说的故事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情节补充完整。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父子俩遛网打鱼 </a:t>
            </a:r>
            <a:r>
              <a:rPr lang="en-US" altLang="zh-CN" sz="3000" b="1" dirty="0" smtClean="0"/>
              <a:t>——(</a:t>
            </a:r>
            <a:r>
              <a:rPr lang="en-US" altLang="zh-CN" sz="3000" b="1" dirty="0" smtClean="0"/>
              <a:t>1</a:t>
            </a:r>
            <a:r>
              <a:rPr lang="en-US" altLang="zh-CN" sz="3000" b="1" dirty="0" smtClean="0"/>
              <a:t>)________________——</a:t>
            </a:r>
            <a:r>
              <a:rPr lang="zh-CN" altLang="en-US" sz="3000" b="1" dirty="0" smtClean="0"/>
              <a:t>砸冰行船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</a:t>
            </a:r>
            <a:r>
              <a:rPr lang="en-US" altLang="zh-CN" sz="3000" b="1" dirty="0" smtClean="0"/>
              <a:t> ____________——</a:t>
            </a:r>
            <a:r>
              <a:rPr lang="zh-CN" altLang="en-US" sz="3000" b="1" dirty="0" smtClean="0"/>
              <a:t>看到希望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52960" y="2539719"/>
            <a:ext cx="18041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遭遇风雪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903" y="3214634"/>
            <a:ext cx="180418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扒冰拖船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60" y="1183748"/>
            <a:ext cx="104114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2 .</a:t>
            </a:r>
            <a:r>
              <a:rPr lang="zh-CN" altLang="en-US" sz="3000" b="1" dirty="0" smtClean="0"/>
              <a:t>试分析第 ⑦ 段画线句环境描写的作用。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</a:t>
            </a:r>
            <a:r>
              <a:rPr lang="en-US" altLang="zh-CN" sz="3000" b="1" dirty="0" smtClean="0"/>
              <a:t>_____________________</a:t>
            </a:r>
            <a:r>
              <a:rPr lang="en-US" altLang="zh-CN" sz="3000" b="1" dirty="0" smtClean="0"/>
              <a:t>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02730" y="1821264"/>
            <a:ext cx="9924926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①渲染紧张气氛，突出环境的恶劣；②推动情节发展，为下文砸冰、扒冰做铺垫；③烘托人物形象，使父亲的性格更加鲜明。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90" y="982936"/>
            <a:ext cx="10788509" cy="5524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解答此类题目时，要注意掌握环境描写在文中的常见作用，如： 渲染气氛，烘托人物的心情；为下文的情节发展做铺垫；寄托人物的思想感情；反映人物的性格或品质； 深化作品主题； 等等。结合文本对画线语句内容做具体分析：从“可怕的寂静” “渔船也冻结在冰里”可见环境之恶劣；渔船被困，父子的紧张可想而知，所以从这个角度来讲，此句还起到了渲染紧张气氛的作用。 从情节发展的角度来看，此处不仅推动了情节的发展，而且也为下文砸冰、扒冰做铺垫。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133" y="1055508"/>
            <a:ext cx="10788509" cy="136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从刻画人物的角度来看，本文着重刻画的人物是父亲，这一环境描写无疑烘托了父亲这个鲜明的人物形象。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修身正己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驿路梨花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90" y="982936"/>
            <a:ext cx="1078850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 分析景物描写的内容。</a:t>
            </a:r>
            <a:b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</a:b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	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第二步，结合语句分析景物本身的特点。</a:t>
            </a:r>
            <a:b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</a:b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	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第三步，明确作品所反映的主题或刻画的主要人物与景物描写之间的关系。</a:t>
            </a:r>
            <a:b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</a:b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	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第四步，分析景物描写对情节的作用。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90" y="982936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答题格式：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确定景物描写的作用，注意根据下面的格式进行灵活的取舍。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答题格式一：手法运用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+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解释分析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+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内容作用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+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主旨作用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+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表达效果。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答题格式二：通过描写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，烘托了人物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的心情，渲染了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的气氛等。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516" y="1009576"/>
            <a:ext cx="107885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</a:t>
            </a:r>
            <a:r>
              <a:rPr lang="zh-CN" altLang="en-US" sz="3000" b="1" dirty="0" smtClean="0"/>
              <a:t>第 ⑪ 段画线句的语言极富表现力，请</a:t>
            </a:r>
            <a:r>
              <a:rPr lang="zh-CN" altLang="en-US" sz="3000" b="1" dirty="0" smtClean="0"/>
              <a:t>简要分析</a:t>
            </a:r>
            <a:r>
              <a:rPr lang="zh-CN" altLang="en-US" sz="3000" b="1" dirty="0" smtClean="0"/>
              <a:t>。 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他的左手紧紧抓住船头板，右手努力地</a:t>
            </a:r>
            <a:r>
              <a:rPr lang="zh-CN" altLang="en-US" sz="3000" b="1" dirty="0" smtClean="0"/>
              <a:t>向前</a:t>
            </a:r>
            <a:r>
              <a:rPr lang="zh-CN" altLang="en-US" sz="3000" b="1" dirty="0" smtClean="0"/>
              <a:t>扒着冰，两条腿也在身后使劲儿地蹬着，</a:t>
            </a:r>
            <a:r>
              <a:rPr lang="zh-CN" altLang="en-US" sz="3000" b="1" dirty="0" smtClean="0"/>
              <a:t>整个</a:t>
            </a:r>
            <a:r>
              <a:rPr lang="zh-CN" altLang="en-US" sz="3000" b="1" dirty="0" smtClean="0"/>
              <a:t>身子扑向前面的冰，压下去，冰碎了，把</a:t>
            </a:r>
            <a:r>
              <a:rPr lang="zh-CN" altLang="en-US" sz="3000" b="1" dirty="0" smtClean="0"/>
              <a:t>船拉</a:t>
            </a:r>
            <a:r>
              <a:rPr lang="zh-CN" altLang="en-US" sz="3000" b="1" dirty="0" smtClean="0"/>
              <a:t>过去，身子再向前挪，又压在冰上</a:t>
            </a:r>
            <a:r>
              <a:rPr lang="en-US" altLang="zh-CN" sz="3000" b="1" dirty="0" smtClean="0"/>
              <a:t>……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</a:t>
            </a:r>
            <a:r>
              <a:rPr lang="en-US" altLang="zh-CN" sz="3000" b="1" dirty="0" smtClean="0"/>
              <a:t>______</a:t>
            </a:r>
            <a:r>
              <a:rPr lang="en-US" altLang="zh-CN" sz="3000" b="1" dirty="0" smtClean="0"/>
              <a:t>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9531" y="3708116"/>
            <a:ext cx="10200699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①运用短句，表现当时形势的危急；②运用一系列动词表现一连串的动作，生动形象地描绘出了父亲奋力扒冰拖船时的情形。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16" y="1169234"/>
            <a:ext cx="110065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en-US" altLang="zh-CN" sz="3000" b="1" dirty="0" smtClean="0"/>
              <a:t>.</a:t>
            </a:r>
            <a:r>
              <a:rPr lang="zh-CN" altLang="en-US" sz="3000" b="1" dirty="0" smtClean="0"/>
              <a:t>文</a:t>
            </a:r>
            <a:r>
              <a:rPr lang="zh-CN" altLang="en-US" sz="3000" b="1" dirty="0" smtClean="0"/>
              <a:t>中的父亲给你留下了怎样的印象？请根据</a:t>
            </a:r>
            <a:r>
              <a:rPr lang="zh-CN" altLang="en-US" sz="3000" b="1" dirty="0" smtClean="0"/>
              <a:t>文章</a:t>
            </a:r>
            <a:r>
              <a:rPr lang="zh-CN" altLang="en-US" sz="3000" b="1" dirty="0" smtClean="0"/>
              <a:t>内容概括作答。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73702" y="1821264"/>
            <a:ext cx="10244241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①技艺娴熟，经验丰富；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机智勇敢，顽强不屈；③关心孩子成长。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 景物描写的作用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612" y="2486525"/>
            <a:ext cx="10967928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景物描写是指对自然环境和社会 环境中风景、物体的描写。如课文中 关于梨花的环境描写，渲染了祥和的 气氛，并以花喻人，突出人物心灵的美好。 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这个考点考查对景物描写的作用的辨析能 力，题型以主观表述题为主，考查内容包括： ①辨识作品中的景物描写；②概括作品中景物描 写的特点和作用。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04852" y="1982496"/>
            <a:ext cx="10563414" cy="3323987"/>
            <a:chOff x="1211888" y="2662551"/>
            <a:chExt cx="10563414" cy="3323987"/>
          </a:xfrm>
        </p:grpSpPr>
        <p:sp>
          <p:nvSpPr>
            <p:cNvPr id="3" name="矩形 2"/>
            <p:cNvSpPr/>
            <p:nvPr/>
          </p:nvSpPr>
          <p:spPr>
            <a:xfrm>
              <a:off x="1211888" y="2662551"/>
              <a:ext cx="603850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景物描写 </a:t>
              </a:r>
              <a:endParaRPr lang="zh-CN" altLang="en-US" sz="3000" b="1" dirty="0" smtClean="0">
                <a:solidFill>
                  <a:srgbClr val="FF3399"/>
                </a:solidFill>
              </a:endParaRPr>
            </a:p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的作用</a:t>
              </a:r>
              <a:endParaRPr lang="zh-CN" altLang="en-US" sz="3000" b="1" dirty="0" smtClean="0">
                <a:solidFill>
                  <a:srgbClr val="FF3399"/>
                </a:solidFill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1933257" y="2796238"/>
              <a:ext cx="324648" cy="3148148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70191" y="2906212"/>
              <a:ext cx="940511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①交代故事发生的时间、地点，揭示作品的时代背景。 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②渲染气氛，烘托人物的心情。 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③推动故事情节的发展，为下文埋下伏笔。 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④突出主题。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本文第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段的景物描写有什么作用？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文中多次写到</a:t>
            </a:r>
            <a:r>
              <a:rPr lang="en-US" altLang="zh-CN" sz="3000" b="1" dirty="0" smtClean="0"/>
              <a:t>××</a:t>
            </a:r>
            <a:r>
              <a:rPr lang="zh-CN" altLang="en-US" sz="3000" b="1" dirty="0" smtClean="0"/>
              <a:t>，请说说设置这样的自然环 境有何作用。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选文第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段运用了什么描写方法？有什么作用？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❹ 本文多次出现对</a:t>
            </a:r>
            <a:r>
              <a:rPr lang="en-US" altLang="zh-CN" sz="3000" b="1" dirty="0" smtClean="0"/>
              <a:t>××</a:t>
            </a:r>
            <a:r>
              <a:rPr lang="zh-CN" altLang="en-US" sz="3000" b="1" dirty="0" smtClean="0"/>
              <a:t>的描写，请分析其在文中 的作用。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3658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［潍坊中考］</a:t>
            </a:r>
            <a:r>
              <a:rPr lang="zh-CN" altLang="en-US" sz="3000" b="1" dirty="0" smtClean="0"/>
              <a:t>阅读下文，回答问题。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9713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冰  湖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陈彦斌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①“爹，遛网吧？”儿子猫腰拎起大网漂 子，扔到船上。刚遛了几下就喊起来：“大鱼！ 爹，上了一条大的！”“慢点儿，慢着点儿，别 拽跑了！”他一别船桨，渔船贴过去，渔网紧挨 在船的右舷边。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832" y="958281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② 大鱼一见亮，吓得惊慌乱挣，宽宽的鱼尾巴击打得湖水四溅。他掂起抄罗子探过身去，连鱼带网一起抄到船上。“爹，咱们掏到白鱼窝子啦。”儿子说着，又把一条二三斤重的白鱼从网上摘下来，扔进舱里。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③ “打完这次鱼，回去，你就去上学，啊！”他看着儿子说。“不！”儿子一直没回头，还在遛着网，“我和你一起打鱼。”“我揍你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没出息的小兔崽子！”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539" y="982773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④ 下午的时候，一小团乌云从湖西面升起来，越集越密，阴沉沉地移过来。他忙招呼儿子起网。他们刚把渔网拽到船上，铅灰色的乌云已低低地覆盖住了整个天空，整个湖面都陷入阴沉沉的风雪中。翻起的湖浪骤然变得浑黄，像煮开锅的小米粥， 变得稠糊糊的。 气温骤降， 湖水拍溅在船帮上，立刻结成了冰，渔船变得沉重起来。 </a:t>
            </a:r>
            <a:endParaRPr lang="zh-CN" altLang="en-US" sz="3000" b="1" dirty="0" smtClean="0"/>
          </a:p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⑤ 不好！他心里暗暗叫了一声，使劲儿地扳起桨往回划。可风浪太大了，他拼尽了全力，还是顶不动。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885777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渔船上下颠簸着，四周涌动的大浪，一个接一个扑向船舷。他不敢再硬顶着风划船了，便把两只船桨深深地插在水里，任凭风浪带着渔船往东南方向漂去。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⑥ 大雪是后半夜停的，风浪也渐渐小下来。在风雪里挣扎了几个小时的爷儿俩累得话都懒得说了，脑子里一阵阵地犯糊涂，麻木的手也痛发痒。他真想躺在儿子身边睡一会儿，却不敢。这么冷的天，湖随时都会封上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3262</Words>
  <Application>WPS 演示</Application>
  <PresentationFormat>自定义</PresentationFormat>
  <Paragraphs>106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黑体</vt:lpstr>
      <vt:lpstr>仿宋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233</cp:revision>
  <dcterms:created xsi:type="dcterms:W3CDTF">2018-02-07T00:47:00Z</dcterms:created>
  <dcterms:modified xsi:type="dcterms:W3CDTF">2020-05-25T02:36:11Z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