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30" r:id="rId6"/>
    <p:sldId id="382" r:id="rId7"/>
    <p:sldId id="331" r:id="rId8"/>
    <p:sldId id="332" r:id="rId9"/>
    <p:sldId id="355" r:id="rId10"/>
    <p:sldId id="366" r:id="rId11"/>
    <p:sldId id="373" r:id="rId12"/>
    <p:sldId id="363" r:id="rId13"/>
    <p:sldId id="380" r:id="rId14"/>
    <p:sldId id="329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1" Type="http://schemas.openxmlformats.org/officeDocument/2006/relationships/theme" Target="../theme/theme1.xml"/><Relationship Id="rId30" Type="http://schemas.openxmlformats.org/officeDocument/2006/relationships/tags" Target="../tags/tag62.xml"/><Relationship Id="rId3" Type="http://schemas.openxmlformats.org/officeDocument/2006/relationships/slideLayout" Target="../slideLayouts/slideLayout3.xml"/><Relationship Id="rId29" Type="http://schemas.openxmlformats.org/officeDocument/2006/relationships/tags" Target="../tags/tag61.xml"/><Relationship Id="rId28" Type="http://schemas.openxmlformats.org/officeDocument/2006/relationships/tags" Target="../tags/tag60.xml"/><Relationship Id="rId27" Type="http://schemas.openxmlformats.org/officeDocument/2006/relationships/tags" Target="../tags/tag59.xml"/><Relationship Id="rId26" Type="http://schemas.openxmlformats.org/officeDocument/2006/relationships/tags" Target="../tags/tag58.xml"/><Relationship Id="rId25" Type="http://schemas.openxmlformats.org/officeDocument/2006/relationships/tags" Target="../tags/tag57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第五单元 生活哲理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古代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诗歌五首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694" y="1032061"/>
            <a:ext cx="105475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第一步，说出该字词在句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含义。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第二步，展开联想，把字词放入原句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中描述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情景。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第三步，点出该字词构成了怎样的意境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或表达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了怎样的情感，或有怎样的表达效果。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31" y="951519"/>
            <a:ext cx="1078850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诗人在诗中抒发了哪些情感？</a:t>
            </a: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</a:t>
            </a:r>
            <a:r>
              <a:rPr lang="en-US" altLang="zh-CN" sz="3000" b="1" dirty="0" smtClean="0"/>
              <a:t>__________________</a:t>
            </a:r>
            <a:r>
              <a:rPr lang="en-US" altLang="zh-CN" sz="3000" b="1" dirty="0" smtClean="0"/>
              <a:t>_____________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1117" y="1600022"/>
            <a:ext cx="10641654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即将与友人各奔东西，表现了诗人依依不舍之情；临水送别，残阳暮秋，眼前的荒凉景色勾起了诗人心中的愁思，表达了诗人孤独寂寞之情；曾经一起管弦相伴，而后不知何时能相见，表达了诗人对前途的迷茫与担忧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9716" y="1122857"/>
            <a:ext cx="1108396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本题考查对诗人情感的把握。首先，从诗题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《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赠别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》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来看，这是一首送别诗，包含了诗人对友人的依依不舍之情；“水边秋草暮萋萋，欲驻残阳恨马蹄”表现出诗人的悲伤以及孤独寂寞之情；“曾是管弦同醉伴，一声歌尽各东西”表达出诗人对友人的不舍，对前途的迷茫。</a:t>
            </a:r>
            <a:endParaRPr lang="zh-CN" altLang="en-US" sz="2600" b="1" dirty="0" smtClean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第五单元 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生活哲理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古代诗歌五首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古诗词中的炼字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604" y="2479267"/>
            <a:ext cx="10948458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炼字，指锤炼字词，即诗人</a:t>
            </a:r>
            <a:r>
              <a:rPr lang="zh-CN" altLang="en-US" sz="3000" b="1" dirty="0" smtClean="0"/>
              <a:t>经过</a:t>
            </a:r>
            <a:r>
              <a:rPr lang="zh-CN" altLang="en-US" sz="3000" b="1" dirty="0" smtClean="0"/>
              <a:t>反复琢磨，从词汇库中挑选出最</a:t>
            </a:r>
            <a:r>
              <a:rPr lang="zh-CN" altLang="en-US" sz="3000" b="1" dirty="0" smtClean="0"/>
              <a:t>妥帖</a:t>
            </a:r>
            <a:r>
              <a:rPr lang="zh-CN" altLang="en-US" sz="3000" b="1" dirty="0" smtClean="0"/>
              <a:t>、最精确、最形象生动的字词来</a:t>
            </a:r>
            <a:r>
              <a:rPr lang="zh-CN" altLang="en-US" sz="3000" b="1" dirty="0" smtClean="0"/>
              <a:t>描摹</a:t>
            </a:r>
            <a:r>
              <a:rPr lang="zh-CN" altLang="en-US" sz="3000" b="1" dirty="0" smtClean="0"/>
              <a:t>事物或表情达意。对古诗词中的</a:t>
            </a:r>
            <a:r>
              <a:rPr lang="zh-CN" altLang="en-US" sz="3000" b="1" dirty="0" smtClean="0"/>
              <a:t>炼字</a:t>
            </a:r>
            <a:r>
              <a:rPr lang="zh-CN" altLang="en-US" sz="3000" b="1" dirty="0" smtClean="0"/>
              <a:t>的考查，在历年中考中都是热点。如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望岳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一</a:t>
            </a:r>
            <a:r>
              <a:rPr lang="zh-CN" altLang="en-US" sz="3000" b="1" dirty="0" smtClean="0"/>
              <a:t>诗“造化钟神秀，阴阳割昏晓”句中的</a:t>
            </a:r>
            <a:r>
              <a:rPr lang="zh-CN" altLang="en-US" sz="3000" b="1" dirty="0" smtClean="0"/>
              <a:t>“割”字</a:t>
            </a:r>
            <a:r>
              <a:rPr lang="zh-CN" altLang="en-US" sz="3000" b="1" dirty="0" smtClean="0"/>
              <a:t>，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登飞来峰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一诗“不畏浮云遮望眼，自缘</a:t>
            </a:r>
            <a:r>
              <a:rPr lang="zh-CN" altLang="en-US" sz="3000" b="1" dirty="0" smtClean="0"/>
              <a:t>身在</a:t>
            </a:r>
            <a:r>
              <a:rPr lang="zh-CN" altLang="en-US" sz="3000" b="1" dirty="0" smtClean="0"/>
              <a:t>最高层”中的“自”字等，都是诗人精心吟</a:t>
            </a:r>
            <a:r>
              <a:rPr lang="zh-CN" altLang="en-US" sz="3000" b="1" dirty="0" smtClean="0"/>
              <a:t>得的</a:t>
            </a:r>
            <a:r>
              <a:rPr lang="zh-CN" altLang="en-US" sz="3000" b="1" dirty="0" smtClean="0"/>
              <a:t>。品味这些字的精妙，能够理解诗人的情感。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560" y="997845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102209" y="1524001"/>
            <a:ext cx="10407620" cy="4219192"/>
            <a:chOff x="1029638" y="1407886"/>
            <a:chExt cx="10407620" cy="4219192"/>
          </a:xfrm>
        </p:grpSpPr>
        <p:grpSp>
          <p:nvGrpSpPr>
            <p:cNvPr id="10" name="组合 9"/>
            <p:cNvGrpSpPr/>
            <p:nvPr/>
          </p:nvGrpSpPr>
          <p:grpSpPr>
            <a:xfrm>
              <a:off x="1029638" y="1407886"/>
              <a:ext cx="1139131" cy="4219192"/>
              <a:chOff x="1236674" y="2087941"/>
              <a:chExt cx="1139131" cy="421919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36674" y="2445172"/>
                <a:ext cx="603850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古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诗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词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中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的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炼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字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889713" y="2087941"/>
                <a:ext cx="486092" cy="4219192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2169968" y="1875469"/>
              <a:ext cx="9267290" cy="355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① 关注动词、形容词。鉴赏诗歌时要特别</a:t>
              </a:r>
              <a:r>
                <a:rPr lang="zh-CN" altLang="en-US" sz="3000" b="1" dirty="0" smtClean="0"/>
                <a:t>关注</a:t>
              </a:r>
              <a:r>
                <a:rPr lang="zh-CN" altLang="en-US" sz="3000" b="1" dirty="0" smtClean="0"/>
                <a:t>那些极富表现力和生命力的动词和</a:t>
              </a:r>
              <a:r>
                <a:rPr lang="zh-CN" altLang="en-US" sz="3000" b="1" dirty="0" smtClean="0"/>
                <a:t>形容词</a:t>
              </a:r>
              <a:r>
                <a:rPr lang="zh-CN" altLang="en-US" sz="3000" b="1" dirty="0" smtClean="0"/>
                <a:t>。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② 关注叠音词、拟声词。叠音词主要是</a:t>
              </a:r>
              <a:r>
                <a:rPr lang="zh-CN" altLang="en-US" sz="3000" b="1" dirty="0" smtClean="0"/>
                <a:t>加强语意</a:t>
              </a:r>
              <a:r>
                <a:rPr lang="zh-CN" altLang="en-US" sz="3000" b="1" dirty="0" smtClean="0"/>
                <a:t>、语气，拟声词主要是使诗文富有</a:t>
              </a:r>
              <a:r>
                <a:rPr lang="zh-CN" altLang="en-US" sz="3000" b="1" dirty="0" smtClean="0"/>
                <a:t>音乐性</a:t>
              </a:r>
              <a:r>
                <a:rPr lang="zh-CN" altLang="en-US" sz="3000" b="1" dirty="0" smtClean="0"/>
                <a:t>，二者都有增强韵律感的作用</a:t>
              </a:r>
              <a:r>
                <a:rPr lang="zh-CN" altLang="en-US" sz="3000" b="1" dirty="0" smtClean="0"/>
                <a:t>。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3"/>
          <p:cNvGrpSpPr/>
          <p:nvPr/>
        </p:nvGrpSpPr>
        <p:grpSpPr>
          <a:xfrm>
            <a:off x="1145752" y="1524001"/>
            <a:ext cx="10393105" cy="3659545"/>
            <a:chOff x="1073181" y="1407886"/>
            <a:chExt cx="10393105" cy="3659545"/>
          </a:xfrm>
        </p:grpSpPr>
        <p:grpSp>
          <p:nvGrpSpPr>
            <p:cNvPr id="6" name="组合 9"/>
            <p:cNvGrpSpPr/>
            <p:nvPr/>
          </p:nvGrpSpPr>
          <p:grpSpPr>
            <a:xfrm>
              <a:off x="1073181" y="1407886"/>
              <a:ext cx="1176534" cy="3599542"/>
              <a:chOff x="1280217" y="2087941"/>
              <a:chExt cx="1176534" cy="359954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80217" y="2154886"/>
                <a:ext cx="603850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古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诗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词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中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的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炼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字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889713" y="2087941"/>
                <a:ext cx="567038" cy="3599542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2198996" y="1512612"/>
              <a:ext cx="9267290" cy="355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③ </a:t>
              </a:r>
              <a:r>
                <a:rPr lang="zh-CN" altLang="en-US" sz="3000" b="1" dirty="0" smtClean="0"/>
                <a:t>关注色调词。色调词即表现光线、色调</a:t>
              </a:r>
              <a:r>
                <a:rPr lang="zh-CN" altLang="en-US" sz="3000" b="1" dirty="0" smtClean="0"/>
                <a:t>的词</a:t>
              </a:r>
              <a:r>
                <a:rPr lang="zh-CN" altLang="en-US" sz="3000" b="1" dirty="0" smtClean="0"/>
                <a:t>，因为光线的明暗和色调的冷暖一般</a:t>
              </a:r>
              <a:r>
                <a:rPr lang="zh-CN" altLang="en-US" sz="3000" b="1" dirty="0" smtClean="0"/>
                <a:t>能烘托</a:t>
              </a:r>
              <a:r>
                <a:rPr lang="zh-CN" altLang="en-US" sz="3000" b="1" dirty="0" smtClean="0"/>
                <a:t>背景、渲染气氛以及透露诗人的情绪。</a:t>
              </a:r>
              <a:endParaRPr lang="zh-CN" altLang="en-US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④ 关注虚词。所谓“虚词”，是指联结意象</a:t>
              </a:r>
              <a:r>
                <a:rPr lang="zh-CN" altLang="en-US" sz="3000" b="1" dirty="0" smtClean="0"/>
                <a:t>、疏通</a:t>
              </a:r>
              <a:r>
                <a:rPr lang="zh-CN" altLang="en-US" sz="3000" b="1" dirty="0" smtClean="0"/>
                <a:t>文意的词。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3" y="1859517"/>
            <a:ext cx="1079559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</a:t>
            </a:r>
            <a:r>
              <a:rPr lang="zh-CN" altLang="en-US" sz="3000" b="1" dirty="0" smtClean="0"/>
              <a:t>首</a:t>
            </a:r>
            <a:r>
              <a:rPr lang="zh-CN" altLang="en-US" sz="3000" b="1" dirty="0" smtClean="0"/>
              <a:t>联中最精练传神的是哪一个字？请</a:t>
            </a:r>
            <a:r>
              <a:rPr lang="zh-CN" altLang="en-US" sz="3000" b="1" dirty="0" smtClean="0"/>
              <a:t>简要赏析</a:t>
            </a:r>
            <a:r>
              <a:rPr lang="zh-CN" altLang="en-US" sz="3000" b="1" dirty="0" smtClean="0"/>
              <a:t>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</a:t>
            </a:r>
            <a:r>
              <a:rPr lang="zh-CN" altLang="en-US" sz="3000" b="1" dirty="0" smtClean="0"/>
              <a:t>诗歌</a:t>
            </a:r>
            <a:r>
              <a:rPr lang="zh-CN" altLang="en-US" sz="3000" b="1" dirty="0" smtClean="0"/>
              <a:t>中“</a:t>
            </a:r>
            <a:r>
              <a:rPr lang="en-US" altLang="zh-CN" sz="3000" b="1" dirty="0" smtClean="0"/>
              <a:t>×”</a:t>
            </a:r>
            <a:r>
              <a:rPr lang="zh-CN" altLang="en-US" sz="3000" b="1" dirty="0" smtClean="0"/>
              <a:t>字历来为人称道，你认为它</a:t>
            </a:r>
            <a:r>
              <a:rPr lang="zh-CN" altLang="en-US" sz="3000" b="1" dirty="0" smtClean="0"/>
              <a:t>好在哪里</a:t>
            </a:r>
            <a:r>
              <a:rPr lang="zh-CN" altLang="en-US" sz="3000" b="1" dirty="0" smtClean="0"/>
              <a:t>？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❸ 这首诗（词）中的“</a:t>
            </a:r>
            <a:r>
              <a:rPr lang="en-US" altLang="zh-CN" sz="3000" b="1" dirty="0" smtClean="0"/>
              <a:t>×”</a:t>
            </a:r>
            <a:r>
              <a:rPr lang="zh-CN" altLang="en-US" sz="3000" b="1" dirty="0" smtClean="0"/>
              <a:t>字可否换成另一个字</a:t>
            </a:r>
            <a:r>
              <a:rPr lang="zh-CN" altLang="en-US" sz="3000" b="1" dirty="0" smtClean="0"/>
              <a:t>？请</a:t>
            </a:r>
            <a:r>
              <a:rPr lang="zh-CN" altLang="en-US" sz="3000" b="1" dirty="0" smtClean="0"/>
              <a:t>简述理由。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❹ 请你对诗歌中的“</a:t>
            </a:r>
            <a:r>
              <a:rPr lang="en-US" altLang="zh-CN" sz="3000" b="1" dirty="0" smtClean="0"/>
              <a:t>×”</a:t>
            </a:r>
            <a:r>
              <a:rPr lang="zh-CN" altLang="en-US" sz="3000" b="1" dirty="0" smtClean="0"/>
              <a:t>字进行赏析。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❺ 诗歌中的“</a:t>
            </a:r>
            <a:r>
              <a:rPr lang="en-US" altLang="zh-CN" sz="3000" b="1" dirty="0" smtClean="0"/>
              <a:t>×”</a:t>
            </a:r>
            <a:r>
              <a:rPr lang="zh-CN" altLang="en-US" sz="3000" b="1" dirty="0" smtClean="0"/>
              <a:t>字意蕴丰富，请简要赏析。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75248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［扬州中考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］</a:t>
            </a:r>
            <a:r>
              <a:rPr lang="zh-CN" altLang="en-US" sz="3000" b="1" dirty="0" smtClean="0"/>
              <a:t>阅读下面的古诗，回答问题。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3254" y="2353347"/>
            <a:ext cx="109936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赠 </a:t>
            </a:r>
            <a:r>
              <a:rPr lang="zh-CN" altLang="en-US" sz="3000" b="1" dirty="0" smtClean="0">
                <a:solidFill>
                  <a:srgbClr val="FF3399"/>
                </a:solidFill>
              </a:rPr>
              <a:t>别</a:t>
            </a:r>
            <a:endParaRPr lang="en-US" altLang="zh-CN" sz="3000" b="1" dirty="0" smtClean="0">
              <a:solidFill>
                <a:srgbClr val="FF3399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唐</a:t>
            </a:r>
            <a:r>
              <a:rPr lang="en-US" altLang="zh-CN" sz="3000" b="1" dirty="0" smtClean="0"/>
              <a:t>] </a:t>
            </a:r>
            <a:r>
              <a:rPr lang="zh-CN" altLang="en-US" sz="3000" b="1" dirty="0" smtClean="0"/>
              <a:t>赵 嘏</a:t>
            </a:r>
            <a:endParaRPr lang="zh-CN" altLang="en-US" sz="30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水边秋草暮萋萋，欲驻残阳恨马蹄。</a:t>
            </a:r>
            <a:endParaRPr lang="zh-CN" altLang="en-US" sz="30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曾是管弦同醉伴，一声歌尽各东西。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请赏析首句中的“萋萋”。★ 　　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13358" y="1845648"/>
            <a:ext cx="103045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“萋萋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是指草茂盛的样子；首句运用叠词，增强了音韵美，写出了水边草木的繁茂，渲染了离别时悲伤的气氛；这蓬乱的草就像是诗人心中面对离别时的不舍一样蓬勃，烘托出诗人悲戚的心情。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3533" y="1026479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答题模式 </a:t>
            </a:r>
            <a:endParaRPr lang="en-US" altLang="zh-CN" sz="3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本题考查对诗歌中重点词语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的理解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，需要从词语的本义和引申义两方面去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作答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。“萋萋”的本义是指草木茂盛的样子，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在该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句中用来说明水边的秋草长得很茂盛，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但是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句中的“暮”字给人以悲凉之感。诗人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在这里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运用了借景抒情的手法，通过景物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渲染了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悲凉的气氛，烘托出诗人悲伤的心情。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1570</Words>
  <Application>WPS 演示</Application>
  <PresentationFormat>自定义</PresentationFormat>
  <Paragraphs>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华文新魏</vt:lpstr>
      <vt:lpstr>Times New Roman</vt:lpstr>
      <vt:lpstr>黑体</vt:lpstr>
      <vt:lpstr>仿宋</vt:lpstr>
      <vt:lpstr>Arial Unicode MS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240</cp:revision>
  <dcterms:created xsi:type="dcterms:W3CDTF">2018-02-07T00:47:00Z</dcterms:created>
  <dcterms:modified xsi:type="dcterms:W3CDTF">2020-05-25T02:41:00Z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