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3" r:id="rId3"/>
    <p:sldId id="324" r:id="rId4"/>
    <p:sldId id="319" r:id="rId5"/>
    <p:sldId id="325" r:id="rId6"/>
    <p:sldId id="330" r:id="rId7"/>
    <p:sldId id="331" r:id="rId8"/>
    <p:sldId id="332" r:id="rId9"/>
    <p:sldId id="333" r:id="rId10"/>
    <p:sldId id="335" r:id="rId11"/>
    <p:sldId id="336" r:id="rId12"/>
    <p:sldId id="337" r:id="rId13"/>
    <p:sldId id="338" r:id="rId14"/>
    <p:sldId id="356" r:id="rId15"/>
    <p:sldId id="357" r:id="rId16"/>
    <p:sldId id="360" r:id="rId17"/>
    <p:sldId id="341" r:id="rId18"/>
    <p:sldId id="366" r:id="rId19"/>
    <p:sldId id="355" r:id="rId20"/>
    <p:sldId id="368" r:id="rId21"/>
    <p:sldId id="363" r:id="rId22"/>
    <p:sldId id="369" r:id="rId23"/>
    <p:sldId id="343" r:id="rId24"/>
    <p:sldId id="329" r:id="rId2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57C6C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4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02" y="-150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1" Type="http://schemas.openxmlformats.org/officeDocument/2006/relationships/theme" Target="../theme/theme1.xml"/><Relationship Id="rId40" Type="http://schemas.openxmlformats.org/officeDocument/2006/relationships/tags" Target="../tags/tag62.xml"/><Relationship Id="rId4" Type="http://schemas.openxmlformats.org/officeDocument/2006/relationships/slideLayout" Target="../slideLayouts/slideLayout4.xml"/><Relationship Id="rId39" Type="http://schemas.openxmlformats.org/officeDocument/2006/relationships/tags" Target="../tags/tag61.xml"/><Relationship Id="rId38" Type="http://schemas.openxmlformats.org/officeDocument/2006/relationships/tags" Target="../tags/tag60.xml"/><Relationship Id="rId37" Type="http://schemas.openxmlformats.org/officeDocument/2006/relationships/tags" Target="../tags/tag59.xml"/><Relationship Id="rId36" Type="http://schemas.openxmlformats.org/officeDocument/2006/relationships/tags" Target="../tags/tag58.xml"/><Relationship Id="rId35" Type="http://schemas.openxmlformats.org/officeDocument/2006/relationships/tags" Target="../tags/tag57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5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6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4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第一单元 群星闪耀</a:t>
            </a:r>
            <a:endParaRPr lang="zh-CN" altLang="en-US" sz="66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邓稼先</a:t>
            </a:r>
            <a:endParaRPr lang="zh-CN" altLang="en-US" sz="45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0" y="885777"/>
            <a:ext cx="107885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⑤ 那是我首登泰山，是数十年的圆梦之举。我不是旅行者，也非香客，而是朝圣者。我知道山势奇陡，数十里的山道，七千多级的台阶，还有那让人惊心动魄的十八盘。但我决心一步一步地从山下拾级而上，用一步一步的攀登表示我的虔诚，用一步一步的跋涉丈量它的伟大。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⑥ 它是众山之首，奇兀、险峭、壮美，但它不单是一座风景山，更是一座文化山。风景优美的山，并不罕见，而文化积蕴深厚的山，名世者稀。武当有道，普陀有佛，武夷有儒，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891" y="976684"/>
            <a:ext cx="111911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但泰岳却是集大成者。 登泰山就是向中华文明朝圣之举，就是用自己的身体来阅读一部浩瀚的华夏文明史。中华文脉的气韵都荟萃在它的山岚之间，历代帝王留下的封诰碑石，摩崖上的诗文墨迹，多少先贤的汗水和墨香播撒在泰山的盘山古道上。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⑦ 我来北地数十载，所居城市离泰山并不远，有诸多机会可向它礼敬，因为景仰，所以肃穆，我总惮于贸然登临。登泰山是我生命中的一个节日，我要在最庄严的日子，以最虔诚的心情，用最郑重的方式表达我最深沉的敬意。  这是至少一个甲子的等待。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091" y="863029"/>
            <a:ext cx="112004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与泰山的约定如金石，践约选择的就是那一年，那一月，那一日，那一刻。同行者四人皆我好友，感人的是毛老师，他已体力不支，为陪我，强行至中天门。力竭，众人劝止，改乘索道至南天门迎我。毛老师于翌年病逝。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⑧ 中天门似是久待后的欣喜，它以满山满谷的槐花云、 槐花雪、 槐花风、 槐花雨， 来回应我们的约定。那次登临后， 我寻求再次登山的机缘。 五年后重登泰山，陪同者易人。四月，山中微寒，花时尚早。 我暗下决心， 相约十年为期， 重践槐花之梦。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091" y="880282"/>
            <a:ext cx="112004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⑨ 这就到了此年、此月、此日、此刻。朋友记得我的心愿， 恐我误了花期， 提醒我： 中天门的槐花开了。 我如听天音召唤， 摈弃手边俗务， 跃身而往。 是日， 朝发永定门，午前直抵泰安。主客杯酒言欢，相忆十年旧事， 我心有所萦， 不敢恋杯，瞬即离座， 款步登山。 较之十年前， 身边多了几位陪同者，均儒雅时贤，一路言谈甚欢。 </a:t>
            </a:r>
            <a:endParaRPr lang="en-US" altLang="zh-CN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⑩ 抵中天门，但见满谷槐花汇成了溢满岱宗的香雪海。自</a:t>
            </a:r>
            <a:r>
              <a:rPr lang="en-US" altLang="zh-CN" sz="3000" b="1" dirty="0" smtClean="0"/>
              <a:t>2004</a:t>
            </a:r>
            <a:r>
              <a:rPr lang="zh-CN" altLang="en-US" sz="3000" b="1" dirty="0" smtClean="0"/>
              <a:t>年首次登临，阅槐花盛事于中天门，至今近十载。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091" y="949294"/>
            <a:ext cx="1120042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en-US" altLang="zh-CN" sz="3000" b="1" dirty="0" smtClean="0"/>
              <a:t>2013</a:t>
            </a:r>
            <a:r>
              <a:rPr lang="zh-CN" altLang="en-US" sz="3000" b="1" dirty="0" smtClean="0"/>
              <a:t>年春日，我如约前来，花事如海，真情如梦，十年旧约，两不相忘。 都言花能解语，我言花有信、有情、有爱。中天门的槐花，齐鲁大地的情义之花！我将此种感受发至远方： “永远的槐花之约，你开了，我就来了！” 为了表达我对槐花的感激，或可换种表述： “永远的槐花之约，我来了，你就开了！” </a:t>
            </a:r>
            <a:endParaRPr lang="zh-CN" altLang="en-US" sz="30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3265774" y="4097797"/>
            <a:ext cx="67200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—————————————————</a:t>
            </a:r>
            <a:endParaRPr lang="zh-CN" altLang="en-US" sz="3000" b="1" dirty="0" smtClean="0"/>
          </a:p>
        </p:txBody>
      </p:sp>
      <p:grpSp>
        <p:nvGrpSpPr>
          <p:cNvPr id="6" name="组合 5"/>
          <p:cNvGrpSpPr/>
          <p:nvPr/>
        </p:nvGrpSpPr>
        <p:grpSpPr>
          <a:xfrm>
            <a:off x="544343" y="2718941"/>
            <a:ext cx="11125140" cy="1214398"/>
            <a:chOff x="544343" y="2718941"/>
            <a:chExt cx="11125140" cy="1214398"/>
          </a:xfrm>
        </p:grpSpPr>
        <p:sp>
          <p:nvSpPr>
            <p:cNvPr id="3" name="矩形 2"/>
            <p:cNvSpPr/>
            <p:nvPr/>
          </p:nvSpPr>
          <p:spPr>
            <a:xfrm>
              <a:off x="544343" y="3379341"/>
              <a:ext cx="562422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b="1" dirty="0" smtClean="0"/>
                <a:t>——————————————</a:t>
              </a:r>
              <a:endParaRPr lang="zh-CN" altLang="en-US" sz="3000" b="1" dirty="0" smtClean="0"/>
            </a:p>
          </p:txBody>
        </p:sp>
        <p:sp>
          <p:nvSpPr>
            <p:cNvPr id="5" name="矩形 4"/>
            <p:cNvSpPr/>
            <p:nvPr/>
          </p:nvSpPr>
          <p:spPr>
            <a:xfrm>
              <a:off x="10145541" y="2718941"/>
              <a:ext cx="1523942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b="1" dirty="0" smtClean="0"/>
                <a:t>———</a:t>
              </a:r>
              <a:endParaRPr lang="zh-CN" altLang="en-US" sz="3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091" y="1397872"/>
            <a:ext cx="11200429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en-US" altLang="zh-CN" sz="3000" b="1" dirty="0" smtClean="0"/>
              <a:t>[</a:t>
            </a:r>
            <a:r>
              <a:rPr lang="zh-CN" altLang="en-US" sz="3000" b="1" dirty="0" smtClean="0"/>
              <a:t>注</a:t>
            </a:r>
            <a:r>
              <a:rPr lang="en-US" altLang="zh-CN" sz="3000" b="1" dirty="0" smtClean="0"/>
              <a:t>] 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① 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谢冕， 福建福州人， 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1932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年生， 文艺评论家、诗人、作家，北京作家协会副主席，中国当代文学研究会副会长，中国作家协会全国委员会名誉委员，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《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诗探索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》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杂志主编。 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8" y="1190836"/>
            <a:ext cx="1097348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 第 ④ 段中画线的词语“心疼”“心醉”能否</a:t>
            </a:r>
            <a:r>
              <a:rPr lang="zh-CN" altLang="en-US" sz="3000" b="1" dirty="0" smtClean="0"/>
              <a:t>互换</a:t>
            </a:r>
            <a:r>
              <a:rPr lang="zh-CN" altLang="en-US" sz="3000" b="1" dirty="0" smtClean="0"/>
              <a:t>位置？为什么？ ★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94563" y="2518330"/>
            <a:ext cx="1072817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不能。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心疼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是疼爱、喜爱的意思，“心醉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是因喜极而陶醉的意思。中天门的槐花开得艳丽、灿烂，既侠肝义胆又柔情似水，与别处的槐花不同，故而让人喜爱不已。槐花因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的到来而香飘满山、沁人心脾，让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对槐花的喜爱达到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心醉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的状态，故而不能互换。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3533" y="910364"/>
            <a:ext cx="107885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答题思路：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在整体感知文意的基础上，理解画线词语的本义、比喻义、引申义等，然后结合文章主题、上下文来分析词语在句子中的作用，据此确定不能互换的原因。在本题中， “心疼” 的本义是“疼爱、 喜爱”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,“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心醉”的本义是“因喜极而陶醉” 。再分析“我”产生这两种心理的原因： “我”因槐花开得艳丽与灿烂，既侠肝义胆又柔情似水而“心疼”； “我” 因槐花为迎接“我”的到来而香飘满山、沁人心脾，从而更加喜爱槐花。二者有意思上的递进，故不能互换。 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1183748"/>
            <a:ext cx="10788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 在第 ⑦ 段中，作者要“以最虔诚的心情，用最郑重的方式表达我最深沉的敬意”。对此，原文中有明确的交代。请找到这个句子并摘录下来。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92622" y="4194544"/>
            <a:ext cx="10777454" cy="1216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本题考查根据题干要求提取信息的能力。筛选信息要通读全文，把握大意，对照题目，找到答题区域，筛选出相关的信息，得出答案。</a:t>
            </a:r>
            <a:endParaRPr lang="zh-CN" altLang="en-US" sz="2600" b="1" dirty="0" smtClean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6544" y="1237337"/>
            <a:ext cx="10674470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C00000"/>
                </a:solidFill>
              </a:rPr>
              <a:t>[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答案</a:t>
            </a:r>
            <a:r>
              <a:rPr lang="en-US" altLang="zh-CN" sz="3000" b="1" dirty="0" smtClean="0">
                <a:solidFill>
                  <a:srgbClr val="C00000"/>
                </a:solidFill>
              </a:rPr>
              <a:t>]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但我决心一步一步地从山下拾级而上，用一步一步的攀登表示我的虔诚，用一步一步的跋涉丈量它的伟大。</a:t>
            </a:r>
            <a:endParaRPr lang="zh-CN" altLang="en-US" sz="3000" b="1" dirty="0" smtClean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8795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第一单元 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群星闪耀</a:t>
            </a:r>
            <a:endParaRPr lang="zh-CN" altLang="en-US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邓稼先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3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  <a:endParaRPr lang="zh-CN" altLang="en-US" sz="3200" dirty="0" smtClean="0">
              <a:solidFill>
                <a:schemeClr val="bg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831" y="937005"/>
            <a:ext cx="10788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 第 ⑩ 段中“永远的槐花之约，你开了，我就来了！”“永远的槐花之约，我来了，你就开了！”两句在表达效果上有何异同？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</a:t>
            </a:r>
            <a:endParaRPr lang="zh-CN" altLang="en-US" sz="3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99140" y="3733193"/>
            <a:ext cx="1164611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sz="2800" dirty="0" smtClean="0"/>
              <a:t> 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永远的槐花之约，你开了，我就来了！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“永远的槐花之约，我来了，你就开了！”这两句的相同点可从都运用了拟人手法写槐花的灵性的角度作答。不同点：前者重点陈述“我”的行为，即“我”坚守槐花之约；后者重点陈述槐花的行为，即槐花等待“我”到来，表达了“我”对槐花的感激之情。</a:t>
            </a:r>
            <a:endParaRPr lang="zh-CN" altLang="en-US" sz="2600" b="1" dirty="0" smtClean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6544" y="1237337"/>
            <a:ext cx="1067447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C00000"/>
                </a:solidFill>
              </a:rPr>
              <a:t>[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答案</a:t>
            </a:r>
            <a:r>
              <a:rPr lang="en-US" altLang="zh-CN" sz="3000" b="1" dirty="0" smtClean="0">
                <a:solidFill>
                  <a:srgbClr val="C00000"/>
                </a:solidFill>
              </a:rPr>
              <a:t>]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相同点：两句都运用了拟人手法，写出了槐花的灵性。不同点：</a:t>
            </a:r>
            <a:r>
              <a:rPr lang="en-US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你开了，我就来了！</a:t>
            </a:r>
            <a:r>
              <a:rPr lang="en-US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强调</a:t>
            </a:r>
            <a:r>
              <a:rPr lang="en-US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</a:t>
            </a:r>
            <a:r>
              <a:rPr lang="en-US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坚守槐花之约。</a:t>
            </a:r>
            <a:r>
              <a:rPr lang="en-US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我来了，你就开了！</a:t>
            </a:r>
            <a:r>
              <a:rPr lang="en-US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强调槐花也在等待</a:t>
            </a:r>
            <a:r>
              <a:rPr lang="en-US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</a:t>
            </a:r>
            <a:r>
              <a:rPr lang="en-US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到来。</a:t>
            </a:r>
            <a:r>
              <a:rPr lang="en-US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</a:t>
            </a:r>
            <a:r>
              <a:rPr lang="en-US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来到，槐花才开放，突出了槐花的有信、有情、有爱，是齐鲁大地上的情义之花，以此表达“我”对槐花的感激之情。</a:t>
            </a:r>
            <a:endParaRPr lang="zh-CN" altLang="en-US" sz="3000" b="1" dirty="0" smtClean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342" y="1333166"/>
            <a:ext cx="107885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en-US" sz="3000" b="1" dirty="0" smtClean="0"/>
              <a:t>． 作者以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槐花约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为题有何意蕴？请谈谈你的理解。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zh-CN" altLang="en-US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81648" y="1981300"/>
            <a:ext cx="1030726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槐花之约。作者对泰山的槐花情有独钟，观赏槐花是践行十年之约。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②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延续朝圣之约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(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或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登山之约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”)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。泰山是风景与文化的集大成者，作者登泰山是阅读华夏文明史，是向中华文明朝圣。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③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友情之约。作者本次看槐花是赴朋友之约。看槐花的经历让作者结交了很多儒雅朋友。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924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 </a:t>
            </a:r>
            <a:r>
              <a:rPr lang="zh-CN" altLang="en-US" sz="26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理解重点词语的含义 </a:t>
            </a:r>
            <a:endParaRPr lang="zh-CN" altLang="en-US" sz="26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考点透视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881" y="2479267"/>
            <a:ext cx="10967928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所谓“重点词语”，指的是体现作者的立场观点的词语，表现文章的主题思想的词语，具有深层含义的词语，起照应、连接作用的词语，运用比喻、借代等修辞手法的特殊词语，等等。“重点词语的含义”指的不是一般意义上的词典义，而是这个词语在一定语言环境下产生的临时的、动态的、不同于词典义而又与词典义有着内在联系的新含义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750" y="1183783"/>
            <a:ext cx="10958624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此考点一般考查词语的指代内容、词语的语境义及其在文中的表达作用等。 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560" y="997845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图解技法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017915" y="1170970"/>
            <a:ext cx="10524225" cy="5207100"/>
            <a:chOff x="1224951" y="1851025"/>
            <a:chExt cx="10524225" cy="5207100"/>
          </a:xfrm>
        </p:grpSpPr>
        <p:sp>
          <p:nvSpPr>
            <p:cNvPr id="3" name="矩形 2"/>
            <p:cNvSpPr/>
            <p:nvPr/>
          </p:nvSpPr>
          <p:spPr>
            <a:xfrm>
              <a:off x="1224951" y="2714803"/>
              <a:ext cx="603850" cy="42473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>
                  <a:solidFill>
                    <a:srgbClr val="FF3399"/>
                  </a:solidFill>
                </a:rPr>
                <a:t>理解重点词语的含义 </a:t>
              </a:r>
              <a:endParaRPr lang="zh-CN" altLang="en-US" sz="3000" b="1" dirty="0" smtClean="0">
                <a:solidFill>
                  <a:srgbClr val="FF3399"/>
                </a:solidFill>
              </a:endParaRPr>
            </a:p>
          </p:txBody>
        </p:sp>
        <p:sp>
          <p:nvSpPr>
            <p:cNvPr id="4" name="左大括号 3"/>
            <p:cNvSpPr/>
            <p:nvPr/>
          </p:nvSpPr>
          <p:spPr>
            <a:xfrm>
              <a:off x="1889713" y="2087940"/>
              <a:ext cx="479952" cy="4970185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344065" y="1851025"/>
              <a:ext cx="9405111" cy="4939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语素分析法： 先说出单个字的含义，然后组合起来理解整个词语的含义。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同义换言法： 对那些比较生僻或不太好理解的词语，可以换一个易懂的意思相同或相近的词语来理解。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词义辨识法： 辨识或是比喻、借代，或是以其他形式形成的语境义。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语境定义法： 审视语境，联系上下文揣摩其含义。 </a:t>
              </a:r>
              <a:endParaRPr lang="zh-CN" altLang="en-US" sz="3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经典题型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513" y="1859517"/>
            <a:ext cx="10795590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指出文中加点词语的含义。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❷ 文中加点词语能否去掉（或替换为“</a:t>
            </a:r>
            <a:r>
              <a:rPr lang="en-US" altLang="zh-CN" sz="3000" b="1" dirty="0" smtClean="0"/>
              <a:t>××”</a:t>
            </a:r>
            <a:r>
              <a:rPr lang="zh-CN" altLang="en-US" sz="3000" b="1" dirty="0" smtClean="0"/>
              <a:t>）？为什么？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❸ 结合文意，谈谈你对加 点 词 语“ </a:t>
            </a:r>
            <a:r>
              <a:rPr lang="en-US" altLang="zh-CN" sz="3000" b="1" dirty="0" smtClean="0"/>
              <a:t>× × ” </a:t>
            </a:r>
            <a:r>
              <a:rPr lang="zh-CN" altLang="en-US" sz="3000" b="1" dirty="0" smtClean="0"/>
              <a:t>的理解。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❹ 句子中的加点词语能否互换？为什么？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类文在线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6786" y="1684903"/>
            <a:ext cx="64620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C00000"/>
                </a:solidFill>
              </a:rPr>
              <a:t>［泰安中考］</a:t>
            </a:r>
            <a:r>
              <a:rPr lang="zh-CN" altLang="en-US" sz="3000" b="1" dirty="0" smtClean="0"/>
              <a:t>阅读下文，回答问题。 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3254" y="2266261"/>
            <a:ext cx="109936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3399"/>
                </a:solidFill>
              </a:rPr>
              <a:t>槐花约 </a:t>
            </a:r>
            <a:endParaRPr lang="zh-CN" altLang="en-US" sz="3000" b="1" dirty="0" smtClean="0">
              <a:solidFill>
                <a:srgbClr val="FF3399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谢冕</a:t>
            </a:r>
            <a:r>
              <a:rPr lang="zh-CN" altLang="en-US" sz="3000" b="1" baseline="30000" dirty="0" smtClean="0"/>
              <a:t>①</a:t>
            </a:r>
            <a:r>
              <a:rPr lang="zh-CN" altLang="en-US" sz="3000" b="1" dirty="0" smtClean="0"/>
              <a:t>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① 春日，友人捎话说，中天门的槐花开了。他记得我与槐花有个约定。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② 十年前的那天，华北平原正吹着暖风，一片葱绿， 槐花花事已过。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745" y="915646"/>
            <a:ext cx="1106562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清晨， 约几位朋友登泰山，望不尽的奇峰峻岭，望不尽的奇峰峻岭， 一派令人惊叹的“青未了” ！ </a:t>
            </a:r>
            <a:endParaRPr lang="zh-CN" altLang="en-US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约行两小时， 艰难的盘山道走过， 迎面而来的是一片开阔地， 中天门到了！ 令人惊喜的是， 在平原已过了季节的槐花， 在中天门竟以漫山遍野的灿烂迎接我： 花若有待！ 我知道，槐花隐忍着推迟她的花期，等着我的到来。 </a:t>
            </a:r>
            <a:endParaRPr lang="en-US" altLang="zh-CN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③ 平原的槐花我见过，燕园的槐花也很有名，但那些花景是散落各处的，总在隐约仿佛之间。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997" y="982772"/>
            <a:ext cx="10788502" cy="5544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而中天门不同，是集聚性的、无保留的、竭尽心力的绽放，不！简直是喷发！那情景，那气势，一如充盈在齐鲁大地无所不在的侠气与柔情，令人感到温暖。极目望去，眼前涌动的花海，白花花的竟是让人心惊的明亮！在道旁，在岭崖，在山谷，到处是她飘洒的璎珞。浅浅淡淡的绿中泛着明媚耀眼的白，在明亮的阳光下闪着光芒。 </a:t>
            </a:r>
            <a:endParaRPr lang="zh-CN" altLang="en-US" sz="3000" b="1" dirty="0" smtClean="0"/>
          </a:p>
          <a:p>
            <a:pPr indent="800100">
              <a:lnSpc>
                <a:spcPct val="150000"/>
              </a:lnSpc>
            </a:pPr>
            <a:r>
              <a:rPr lang="zh-CN" altLang="en-US" sz="3000" b="1" dirty="0" smtClean="0"/>
              <a:t>④ 多情的让人心疼的中天门槐花！为了迎接我的到来，她用浓郁的、甜蜜的香气蒸熏着我，多让人心醉的缱绻缠绵！ </a:t>
            </a:r>
            <a:endParaRPr lang="zh-CN" altLang="en-US" sz="3000" b="1" dirty="0" smtClean="0"/>
          </a:p>
        </p:txBody>
      </p:sp>
      <p:sp>
        <p:nvSpPr>
          <p:cNvPr id="3" name="矩形 2"/>
          <p:cNvSpPr/>
          <p:nvPr/>
        </p:nvSpPr>
        <p:spPr>
          <a:xfrm>
            <a:off x="3969716" y="5440369"/>
            <a:ext cx="1124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——</a:t>
            </a:r>
            <a:endParaRPr lang="zh-CN" altLang="en-US" sz="30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7649085" y="6115282"/>
            <a:ext cx="1124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——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3787</Words>
  <Application>WPS 演示</Application>
  <PresentationFormat>自定义</PresentationFormat>
  <Paragraphs>103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华文新魏</vt:lpstr>
      <vt:lpstr>Times New Roman</vt:lpstr>
      <vt:lpstr>Arial Unicode MS</vt:lpstr>
      <vt:lpstr>Calibri</vt:lpstr>
      <vt:lpstr>仿宋</vt:lpstr>
      <vt:lpstr>黑体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aa</cp:lastModifiedBy>
  <cp:revision>224</cp:revision>
  <dcterms:created xsi:type="dcterms:W3CDTF">2018-02-07T00:47:00Z</dcterms:created>
  <dcterms:modified xsi:type="dcterms:W3CDTF">2020-05-25T02:41:47Z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