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30" r:id="rId6"/>
    <p:sldId id="331" r:id="rId7"/>
    <p:sldId id="332" r:id="rId8"/>
    <p:sldId id="333" r:id="rId9"/>
    <p:sldId id="335" r:id="rId10"/>
    <p:sldId id="341" r:id="rId11"/>
    <p:sldId id="355" r:id="rId12"/>
    <p:sldId id="343" r:id="rId13"/>
    <p:sldId id="371" r:id="rId14"/>
    <p:sldId id="372" r:id="rId15"/>
    <p:sldId id="370" r:id="rId16"/>
    <p:sldId id="373" r:id="rId17"/>
    <p:sldId id="374" r:id="rId18"/>
    <p:sldId id="375" r:id="rId19"/>
    <p:sldId id="329" r:id="rId2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6" Type="http://schemas.openxmlformats.org/officeDocument/2006/relationships/theme" Target="../theme/theme1.xml"/><Relationship Id="rId35" Type="http://schemas.openxmlformats.org/officeDocument/2006/relationships/tags" Target="../tags/tag62.xml"/><Relationship Id="rId34" Type="http://schemas.openxmlformats.org/officeDocument/2006/relationships/tags" Target="../tags/tag61.xml"/><Relationship Id="rId33" Type="http://schemas.openxmlformats.org/officeDocument/2006/relationships/tags" Target="../tags/tag60.xml"/><Relationship Id="rId32" Type="http://schemas.openxmlformats.org/officeDocument/2006/relationships/tags" Target="../tags/tag59.xml"/><Relationship Id="rId31" Type="http://schemas.openxmlformats.org/officeDocument/2006/relationships/tags" Target="../tags/tag58.xml"/><Relationship Id="rId30" Type="http://schemas.openxmlformats.org/officeDocument/2006/relationships/tags" Target="../tags/tag57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第一单元 群星闪耀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孙权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劝学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．解释文中加点的词</a:t>
            </a:r>
            <a:r>
              <a:rPr lang="zh-CN" altLang="en-US" sz="3000" b="1" dirty="0" smtClean="0"/>
              <a:t>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）辄</a:t>
            </a:r>
            <a:r>
              <a:rPr lang="zh-CN" altLang="en-US" sz="3000" b="1" dirty="0" smtClean="0"/>
              <a:t>：</a:t>
            </a:r>
            <a:r>
              <a:rPr lang="en-US" altLang="zh-CN" sz="3000" b="1" dirty="0" smtClean="0"/>
              <a:t>_________________________________</a:t>
            </a:r>
            <a:r>
              <a:rPr lang="zh-CN" altLang="en-US" sz="3000" b="1" dirty="0" smtClean="0"/>
              <a:t>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）比： </a:t>
            </a:r>
            <a:r>
              <a:rPr lang="en-US" altLang="zh-CN" sz="3000" b="1" dirty="0" smtClean="0"/>
              <a:t>_________________________________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53992" y="1836158"/>
            <a:ext cx="32533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立即，就，便。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9307" y="2511072"/>
            <a:ext cx="325332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等到。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799" y="1100937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．用现代汉语翻译文中画线的句子</a:t>
            </a:r>
            <a:r>
              <a:rPr lang="zh-CN" altLang="en-US" sz="3000" b="1" dirty="0" smtClean="0"/>
              <a:t>。我</a:t>
            </a:r>
            <a:r>
              <a:rPr lang="zh-CN" altLang="en-US" sz="3000" b="1" dirty="0" smtClean="0"/>
              <a:t>精骑三千，足敌君羸卒数万。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23590" y="2416729"/>
            <a:ext cx="1030726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我用三千精锐的骑兵，足以对抗你几万疲弱的士兵。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三千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数万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翻译为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少量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众多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也可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799" y="1100937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秦观在少时读书和后来治学的道路上分别</a:t>
            </a:r>
            <a:r>
              <a:rPr lang="zh-CN" altLang="en-US" sz="3000" b="1" dirty="0" smtClean="0"/>
              <a:t>遇到了</a:t>
            </a:r>
            <a:r>
              <a:rPr lang="zh-CN" altLang="en-US" sz="3000" b="1" dirty="0" smtClean="0"/>
              <a:t>什么问题？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4561" y="1720043"/>
            <a:ext cx="1030726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少时读书：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虽有强记之力，而常废于不勤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少而不勤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”)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。后来治学：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虽有勤苦之劳，而常废于善忘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长而善忘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”)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799" y="1100937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en-US" sz="3000" b="1" dirty="0" smtClean="0"/>
              <a:t>．秦观的经历给了你哪些启示？ ★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21991" y="1734557"/>
            <a:ext cx="1062658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示例：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不能倚仗自己天资聪颖就不愿用功学习；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要注重后天的努力，勤于学习和总结，善于吸取前人的经验来提升自我；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学习中遇到问题时要主动想办法解决。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答出两点即可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047" y="1084536"/>
            <a:ext cx="10788509" cy="275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本题考查根据文章内容谈启示的能力。解答这类题，首先应提炼出文章的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中心思想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。在阅读文章时，我们要注意品味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文章中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议论性的语句，这些句子往往表明了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文章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的中心思想。明确文章的中心思想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之后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，结合自身实际谈启示即可。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47" y="1079571"/>
            <a:ext cx="107885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C00000"/>
                </a:solidFill>
              </a:rPr>
              <a:t>[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参考译文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]</a:t>
            </a:r>
            <a:endParaRPr lang="en-US" altLang="zh-CN" sz="3000" b="1" dirty="0" smtClean="0">
              <a:solidFill>
                <a:srgbClr val="C00000"/>
              </a:solidFill>
            </a:endParaRPr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我年轻时读书，看一遍就能背诵。默写它，也不会有多大的错误。然而，倚仗这样的本事就使自己放任自流，喜欢和巧言善辩、喝酒的人交往。十天或一个月之内，没有几天在读书。所以，虽然有很好的记忆力，也常常荒废在不勤奋上。</a:t>
            </a:r>
            <a:endParaRPr lang="zh-CN" altLang="en-US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近几年来，</a:t>
            </a: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我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非常勤奋，惩戒自己，后悔以前的所作所为。然而聪明已经耗尽，大概不如以前的十分之一二</a:t>
            </a:r>
            <a:r>
              <a:rPr lang="zh-CN" altLang="en-US" sz="3000" b="1" dirty="0" smtClean="0"/>
              <a:t>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48" y="1079571"/>
            <a:ext cx="110645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每看一件事，一定会从头到尾翻寻几次，合上书还是感到茫然，就又不知道了。所以，虽然有勤奋刻苦的辛劳，却常常荒废在善忘上。</a:t>
            </a:r>
            <a:endParaRPr lang="zh-CN" altLang="en-US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唉！损害我的学业的，常常是这两种情况。等到读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齐史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，看到孙搴答邢词中有这样的句子：</a:t>
            </a:r>
            <a:r>
              <a:rPr lang="en-US" altLang="en-US" sz="3000" b="1" dirty="0" smtClean="0"/>
              <a:t>“</a:t>
            </a:r>
            <a:r>
              <a:rPr lang="zh-CN" altLang="en-US" sz="3000" b="1" dirty="0" smtClean="0"/>
              <a:t>我用三千精锐的骑兵，足以对抗你几万疲弱的士兵。</a:t>
            </a:r>
            <a:r>
              <a:rPr lang="en-US" altLang="en-US" sz="3000" b="1" dirty="0" smtClean="0"/>
              <a:t>”(</a:t>
            </a:r>
            <a:r>
              <a:rPr lang="zh-CN" altLang="en-US" sz="3000" b="1" dirty="0" smtClean="0"/>
              <a:t>我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心中赞同这个说法</a:t>
            </a:r>
            <a:r>
              <a:rPr lang="zh-CN" altLang="en-US" sz="3000" b="1" dirty="0" smtClean="0"/>
              <a:t>，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291" y="1050542"/>
            <a:ext cx="11253281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于是摘取了</a:t>
            </a:r>
            <a:r>
              <a:rPr lang="en-US" altLang="en-US" sz="3000" b="1" dirty="0" smtClean="0"/>
              <a:t>“</a:t>
            </a:r>
            <a:r>
              <a:rPr lang="zh-CN" altLang="en-US" sz="3000" b="1" dirty="0" smtClean="0"/>
              <a:t>经</a:t>
            </a:r>
            <a:r>
              <a:rPr lang="en-US" altLang="en-US" sz="3000" b="1" dirty="0" smtClean="0"/>
              <a:t>”“</a:t>
            </a:r>
            <a:r>
              <a:rPr lang="zh-CN" altLang="en-US" sz="3000" b="1" dirty="0" smtClean="0"/>
              <a:t>传</a:t>
            </a:r>
            <a:r>
              <a:rPr lang="en-US" altLang="en-US" sz="3000" b="1" dirty="0" smtClean="0"/>
              <a:t>”“</a:t>
            </a:r>
            <a:r>
              <a:rPr lang="zh-CN" altLang="en-US" sz="3000" b="1" dirty="0" smtClean="0"/>
              <a:t>子</a:t>
            </a:r>
            <a:r>
              <a:rPr lang="en-US" altLang="en-US" sz="3000" b="1" dirty="0" smtClean="0"/>
              <a:t>”“</a:t>
            </a:r>
            <a:r>
              <a:rPr lang="zh-CN" altLang="en-US" sz="3000" b="1" dirty="0" smtClean="0"/>
              <a:t>史</a:t>
            </a:r>
            <a:r>
              <a:rPr lang="en-US" altLang="en-US" sz="3000" b="1" dirty="0" smtClean="0"/>
              <a:t>”</a:t>
            </a:r>
            <a:r>
              <a:rPr lang="zh-CN" altLang="en-US" sz="3000" b="1" dirty="0" smtClean="0"/>
              <a:t>中在写文章时可以用到的语句，摘录了许多条，编为几卷，取名为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精骑集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。</a:t>
            </a:r>
            <a:endParaRPr lang="zh-CN" altLang="en-US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啊！年轻时不勤奋，无可奈何啊。成年后善忘，也许可以用这个来补救吧。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群星闪耀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孙权劝学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阐述道理启示 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881" y="2609895"/>
            <a:ext cx="10967928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在文言文阅读中，阐述道理启示类题目，往往被认为是难度较大的一种题型。 </a:t>
            </a:r>
            <a:r>
              <a:rPr lang="zh-CN" altLang="en-US" sz="3000" b="1" dirty="0" smtClean="0"/>
              <a:t>道理</a:t>
            </a:r>
            <a:r>
              <a:rPr lang="zh-CN" altLang="en-US" sz="3000" b="1" dirty="0" smtClean="0"/>
              <a:t>一般从主人公的角度来谈， 而</a:t>
            </a:r>
            <a:r>
              <a:rPr lang="zh-CN" altLang="en-US" sz="3000" b="1" dirty="0" smtClean="0"/>
              <a:t>启示可以</a:t>
            </a:r>
            <a:r>
              <a:rPr lang="zh-CN" altLang="en-US" sz="3000" b="1" dirty="0" smtClean="0"/>
              <a:t>从故事中的任何一个人物的</a:t>
            </a:r>
            <a:r>
              <a:rPr lang="zh-CN" altLang="en-US" sz="3000" b="1" dirty="0" smtClean="0"/>
              <a:t>角度来</a:t>
            </a:r>
            <a:r>
              <a:rPr lang="zh-CN" altLang="en-US" sz="3000" b="1" dirty="0" smtClean="0"/>
              <a:t>谈。 所以， 一个故事一般只表明</a:t>
            </a:r>
            <a:r>
              <a:rPr lang="zh-CN" altLang="en-US" sz="3000" b="1" dirty="0" smtClean="0"/>
              <a:t>一个</a:t>
            </a:r>
            <a:r>
              <a:rPr lang="zh-CN" altLang="en-US" sz="3000" b="1" dirty="0" smtClean="0"/>
              <a:t>道理，而启示可以有多个。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60" y="997845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46944" y="975027"/>
            <a:ext cx="10738656" cy="5403043"/>
            <a:chOff x="1046944" y="975027"/>
            <a:chExt cx="10738656" cy="5403043"/>
          </a:xfrm>
        </p:grpSpPr>
        <p:grpSp>
          <p:nvGrpSpPr>
            <p:cNvPr id="10" name="组合 9"/>
            <p:cNvGrpSpPr/>
            <p:nvPr/>
          </p:nvGrpSpPr>
          <p:grpSpPr>
            <a:xfrm>
              <a:off x="1046944" y="1407885"/>
              <a:ext cx="10738656" cy="4970185"/>
              <a:chOff x="1253980" y="2087940"/>
              <a:chExt cx="10738656" cy="4970185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53980" y="3150231"/>
                <a:ext cx="60385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阐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述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道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理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启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示 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889713" y="2087940"/>
                <a:ext cx="479952" cy="4970185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286008" y="2446111"/>
                <a:ext cx="9706628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①找出关键</a:t>
                </a:r>
                <a:r>
                  <a:rPr lang="zh-CN" altLang="en-US" sz="3000" b="1" dirty="0" smtClean="0"/>
                  <a:t>词句</a:t>
                </a:r>
                <a:endParaRPr lang="en-US" altLang="zh-CN" sz="3000" b="1" dirty="0" smtClean="0"/>
              </a:p>
              <a:p>
                <a:pPr>
                  <a:lnSpc>
                    <a:spcPct val="150000"/>
                  </a:lnSpc>
                </a:pPr>
                <a:endParaRPr lang="en-US" altLang="zh-CN" sz="3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②</a:t>
                </a:r>
                <a:r>
                  <a:rPr lang="zh-CN" altLang="en-US" sz="3000" b="1" dirty="0" smtClean="0"/>
                  <a:t>把握故事内容</a:t>
                </a:r>
                <a:r>
                  <a:rPr lang="en-US" altLang="zh-CN" sz="3000" b="1" dirty="0" smtClean="0"/>
                  <a:t>——</a:t>
                </a:r>
                <a:r>
                  <a:rPr lang="zh-CN" altLang="en-US" sz="3000" b="1" dirty="0" smtClean="0"/>
                  <a:t>记人、 记事</a:t>
                </a:r>
                <a:br>
                  <a:rPr lang="zh-CN" altLang="en-US" sz="3000" b="1" dirty="0" smtClean="0"/>
                </a:br>
                <a:r>
                  <a:rPr lang="zh-CN" altLang="en-US" sz="3000" b="1" dirty="0" smtClean="0"/>
                  <a:t>③ 确定主要人物</a:t>
                </a:r>
                <a:r>
                  <a:rPr lang="en-US" altLang="zh-CN" sz="3000" b="1" dirty="0" smtClean="0"/>
                  <a:t>——</a:t>
                </a:r>
                <a:r>
                  <a:rPr lang="zh-CN" altLang="en-US" sz="3000" b="1" dirty="0" smtClean="0"/>
                  <a:t>把握人物之间的</a:t>
                </a:r>
                <a:r>
                  <a:rPr lang="zh-CN" altLang="en-US" sz="3000" b="1" dirty="0" smtClean="0"/>
                  <a:t>关系</a:t>
                </a:r>
                <a:r>
                  <a:rPr lang="zh-CN" altLang="en-US" sz="3000" b="1" dirty="0" smtClean="0"/>
                  <a:t>，确定主人公</a:t>
                </a:r>
                <a:br>
                  <a:rPr lang="zh-CN" altLang="en-US" sz="3000" b="1" dirty="0" smtClean="0"/>
                </a:br>
                <a:r>
                  <a:rPr lang="zh-CN" altLang="en-US" sz="3000" b="1" dirty="0" smtClean="0"/>
                  <a:t>④ 分析人物的表现</a:t>
                </a:r>
                <a:r>
                  <a:rPr lang="en-US" altLang="zh-CN" sz="3000" b="1" dirty="0" smtClean="0"/>
                  <a:t>——</a:t>
                </a:r>
                <a:r>
                  <a:rPr lang="zh-CN" altLang="en-US" sz="3000" b="1" dirty="0" smtClean="0"/>
                  <a:t>注意分析具体的</a:t>
                </a:r>
                <a:r>
                  <a:rPr lang="zh-CN" altLang="en-US" sz="3000" b="1" dirty="0" smtClean="0"/>
                  <a:t>人物</a:t>
                </a:r>
                <a:r>
                  <a:rPr lang="zh-CN" altLang="en-US" sz="3000" b="1" dirty="0" smtClean="0"/>
                  <a:t>描写</a:t>
                </a:r>
                <a:br>
                  <a:rPr lang="zh-CN" altLang="en-US" sz="3000" b="1" dirty="0" smtClean="0"/>
                </a:br>
                <a:r>
                  <a:rPr lang="zh-CN" altLang="en-US" sz="3000" b="1" dirty="0" smtClean="0"/>
                  <a:t>⑤ 明确启示范围</a:t>
                </a:r>
                <a:r>
                  <a:rPr lang="en-US" altLang="zh-CN" sz="3000" b="1" dirty="0" smtClean="0"/>
                  <a:t>——</a:t>
                </a:r>
                <a:r>
                  <a:rPr lang="zh-CN" altLang="en-US" sz="3000" b="1" dirty="0" smtClean="0"/>
                  <a:t>治国、学习、为人</a:t>
                </a:r>
                <a:r>
                  <a:rPr lang="zh-CN" altLang="en-US" sz="3000" b="1" dirty="0" smtClean="0"/>
                  <a:t>、处世</a:t>
                </a:r>
                <a:r>
                  <a:rPr lang="zh-CN" altLang="en-US" sz="3000" b="1" dirty="0" smtClean="0"/>
                  <a:t>等 </a:t>
                </a:r>
                <a:endParaRPr lang="zh-CN" altLang="en-US" sz="3000" b="1" dirty="0" smtClean="0"/>
              </a:p>
            </p:txBody>
          </p:sp>
        </p:grpSp>
        <p:sp>
          <p:nvSpPr>
            <p:cNvPr id="7" name="左大括号 6"/>
            <p:cNvSpPr/>
            <p:nvPr/>
          </p:nvSpPr>
          <p:spPr>
            <a:xfrm>
              <a:off x="4984677" y="1291772"/>
              <a:ext cx="327551" cy="166818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279371" y="975027"/>
              <a:ext cx="4517771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关注标题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找表现人物特点的词句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找文章的中心句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3" y="1859517"/>
            <a:ext cx="10795590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本文给我们的启示是什么？请结合自己的</a:t>
            </a:r>
            <a:r>
              <a:rPr lang="zh-CN" altLang="en-US" sz="3000" b="1" dirty="0" smtClean="0"/>
              <a:t>经历谈谈</a:t>
            </a:r>
            <a:r>
              <a:rPr lang="zh-CN" altLang="en-US" sz="3000" b="1" dirty="0" smtClean="0"/>
              <a:t>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❷ 文章揭示了怎样的道理？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❸ 从</a:t>
            </a:r>
            <a:r>
              <a:rPr lang="en-US" altLang="zh-CN" sz="3000" b="1" dirty="0" smtClean="0"/>
              <a:t>××</a:t>
            </a:r>
            <a:r>
              <a:rPr lang="zh-CN" altLang="en-US" sz="3000" b="1" dirty="0" smtClean="0"/>
              <a:t>（人物）的经历，你得到了什么启示？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787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</a:t>
            </a:r>
            <a:r>
              <a:rPr lang="zh-CN" altLang="en-US" sz="3200" dirty="0" smtClean="0"/>
              <a:t>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江西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中考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］</a:t>
            </a:r>
            <a:r>
              <a:rPr lang="zh-CN" altLang="en-US" sz="3000" b="1" dirty="0" smtClean="0"/>
              <a:t>阅读下文</a:t>
            </a:r>
            <a:r>
              <a:rPr lang="zh-CN" altLang="en-US" sz="3000" b="1" dirty="0" smtClean="0"/>
              <a:t>，</a:t>
            </a:r>
            <a:r>
              <a:rPr lang="zh-CN" altLang="en-US" sz="3000" b="1" dirty="0" smtClean="0"/>
              <a:t>回答问题。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3254" y="2266261"/>
            <a:ext cx="1099365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3399"/>
                </a:solidFill>
              </a:rPr>
              <a:t>《</a:t>
            </a:r>
            <a:r>
              <a:rPr lang="zh-CN" altLang="en-US" sz="3000" b="1" dirty="0" smtClean="0">
                <a:solidFill>
                  <a:srgbClr val="FF3399"/>
                </a:solidFill>
              </a:rPr>
              <a:t>精骑集</a:t>
            </a:r>
            <a:r>
              <a:rPr lang="en-US" altLang="zh-CN" sz="3000" b="1" dirty="0" smtClean="0">
                <a:solidFill>
                  <a:srgbClr val="FF3399"/>
                </a:solidFill>
              </a:rPr>
              <a:t>》</a:t>
            </a:r>
            <a:r>
              <a:rPr lang="zh-CN" altLang="en-US" sz="3000" b="1" dirty="0" smtClean="0">
                <a:solidFill>
                  <a:srgbClr val="FF3399"/>
                </a:solidFill>
              </a:rPr>
              <a:t>序 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                                        [ </a:t>
            </a:r>
            <a:r>
              <a:rPr lang="zh-CN" altLang="en-US" sz="3000" b="1" dirty="0" smtClean="0"/>
              <a:t>宋 </a:t>
            </a:r>
            <a:r>
              <a:rPr lang="en-US" altLang="zh-CN" sz="3000" b="1" dirty="0" smtClean="0"/>
              <a:t>] </a:t>
            </a:r>
            <a:r>
              <a:rPr lang="zh-CN" altLang="en-US" sz="3000" b="1" dirty="0" smtClean="0"/>
              <a:t>秦观 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予</a:t>
            </a:r>
            <a:r>
              <a:rPr lang="zh-CN" altLang="en-US" sz="3000" b="1" dirty="0" smtClean="0"/>
              <a:t>少时读书，一见辄 </a:t>
            </a:r>
            <a:r>
              <a:rPr lang="zh-CN" altLang="en-US" sz="3000" b="1" dirty="0" smtClean="0"/>
              <a:t>能诵。暗疏之，亦不甚失。然负此自放，喜从滑稽</a:t>
            </a:r>
            <a:r>
              <a:rPr lang="zh-CN" altLang="en-US" sz="3000" b="1" baseline="30000" dirty="0" smtClean="0"/>
              <a:t>①</a:t>
            </a:r>
            <a:r>
              <a:rPr lang="zh-CN" altLang="en-US" sz="3000" b="1" dirty="0" smtClean="0"/>
              <a:t> 饮者游。旬朔之间</a:t>
            </a:r>
            <a:r>
              <a:rPr lang="zh-CN" altLang="en-US" sz="3000" b="1" baseline="30000" dirty="0" smtClean="0"/>
              <a:t>②</a:t>
            </a:r>
            <a:r>
              <a:rPr lang="zh-CN" altLang="en-US" sz="3000" b="1" dirty="0" smtClean="0"/>
              <a:t> ，把卷无几日。故虽有强记之力，而常废于不勤。 </a:t>
            </a:r>
            <a:endParaRPr lang="zh-CN" altLang="en-US" sz="30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2692459" y="4772712"/>
            <a:ext cx="3410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317" y="973703"/>
            <a:ext cx="1106562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比数年来，颇发愤自惩</a:t>
            </a:r>
            <a:r>
              <a:rPr lang="zh-CN" altLang="en-US" sz="3000" b="1" dirty="0" smtClean="0"/>
              <a:t>艾</a:t>
            </a:r>
            <a:r>
              <a:rPr lang="zh-CN" altLang="en-US" sz="3000" b="1" baseline="30000" dirty="0" smtClean="0"/>
              <a:t>③ </a:t>
            </a:r>
            <a:r>
              <a:rPr lang="zh-CN" altLang="en-US" sz="3000" b="1" dirty="0" smtClean="0"/>
              <a:t>，悔前所为。而聪明衰耗，殆不如</a:t>
            </a:r>
            <a:r>
              <a:rPr lang="zh-CN" altLang="en-US" sz="3000" b="1" dirty="0" smtClean="0"/>
              <a:t>曩</a:t>
            </a:r>
            <a:r>
              <a:rPr lang="zh-CN" altLang="en-US" sz="3000" b="1" baseline="30000" dirty="0" smtClean="0"/>
              <a:t>④</a:t>
            </a:r>
            <a:r>
              <a:rPr lang="zh-CN" altLang="en-US" sz="3000" b="1" dirty="0" smtClean="0"/>
              <a:t> </a:t>
            </a:r>
            <a:r>
              <a:rPr lang="zh-CN" altLang="en-US" sz="3000" b="1" dirty="0" smtClean="0"/>
              <a:t>时十一二。每阅一事，必寻绎数</a:t>
            </a:r>
            <a:r>
              <a:rPr lang="zh-CN" altLang="en-US" sz="3000" b="1" dirty="0" smtClean="0"/>
              <a:t>终</a:t>
            </a:r>
            <a:r>
              <a:rPr lang="zh-CN" altLang="en-US" sz="3000" b="1" baseline="30000" dirty="0" smtClean="0"/>
              <a:t>⑤</a:t>
            </a:r>
            <a:r>
              <a:rPr lang="zh-CN" altLang="en-US" sz="3000" b="1" dirty="0" smtClean="0"/>
              <a:t> </a:t>
            </a:r>
            <a:r>
              <a:rPr lang="zh-CN" altLang="en-US" sz="3000" b="1" dirty="0" smtClean="0"/>
              <a:t>，掩卷茫然，辄复不省。故虽有勤苦之劳，而常废于善忘</a:t>
            </a:r>
            <a:r>
              <a:rPr lang="zh-CN" altLang="en-US" sz="3000" b="1" dirty="0" smtClean="0"/>
              <a:t>。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嗟</a:t>
            </a:r>
            <a:r>
              <a:rPr lang="zh-CN" altLang="en-US" sz="3000" b="1" dirty="0" smtClean="0"/>
              <a:t>夫！败吾业者，常此二物也。 比 读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齐史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，见孙</a:t>
            </a:r>
            <a:r>
              <a:rPr lang="zh-CN" altLang="en-US" sz="3000" b="1" dirty="0" smtClean="0"/>
              <a:t>搴</a:t>
            </a:r>
            <a:r>
              <a:rPr lang="zh-CN" altLang="en-US" sz="3000" b="1" baseline="30000" dirty="0" smtClean="0"/>
              <a:t>⑥</a:t>
            </a:r>
            <a:r>
              <a:rPr lang="zh-CN" altLang="en-US" sz="3000" b="1" dirty="0" smtClean="0"/>
              <a:t> </a:t>
            </a:r>
            <a:r>
              <a:rPr lang="zh-CN" altLang="en-US" sz="3000" b="1" dirty="0" smtClean="0"/>
              <a:t>答邢词曰：“ 我精骑三千</a:t>
            </a:r>
            <a:r>
              <a:rPr lang="zh-CN" altLang="en-US" sz="3000" b="1" dirty="0" smtClean="0"/>
              <a:t>，足</a:t>
            </a:r>
            <a:r>
              <a:rPr lang="zh-CN" altLang="en-US" sz="3000" b="1" dirty="0" smtClean="0"/>
              <a:t>敌君羸卒数万。 ”心善其说，因取“经” “传”“子”“史”事之可为文用者，得若干条，</a:t>
            </a:r>
            <a:r>
              <a:rPr lang="zh-CN" altLang="en-US" sz="3000" b="1" dirty="0" smtClean="0"/>
              <a:t>勒</a:t>
            </a:r>
            <a:r>
              <a:rPr lang="zh-CN" altLang="en-US" sz="3000" b="1" baseline="30000" dirty="0" smtClean="0"/>
              <a:t>⑦</a:t>
            </a:r>
            <a:r>
              <a:rPr lang="zh-CN" altLang="en-US" sz="3000" b="1" dirty="0" smtClean="0"/>
              <a:t> </a:t>
            </a:r>
            <a:r>
              <a:rPr lang="zh-CN" altLang="en-US" sz="3000" b="1" dirty="0" smtClean="0"/>
              <a:t>为若干卷，题曰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精骑集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云。  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6959657" y="3466424"/>
            <a:ext cx="3410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2801311" y="4083281"/>
            <a:ext cx="57911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————————————</a:t>
            </a:r>
            <a:r>
              <a:rPr lang="en-US" altLang="zh-CN" sz="3000" b="1" dirty="0" smtClean="0"/>
              <a:t>——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997" y="982772"/>
            <a:ext cx="107885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噫！少而不勤，无知之何矣。长而善忘，庶几以此补之。</a:t>
            </a:r>
            <a:endParaRPr lang="en-US" altLang="zh-CN" sz="3000" b="1" dirty="0" smtClean="0"/>
          </a:p>
          <a:p>
            <a:pPr marL="0" lvl="1" indent="808355">
              <a:lnSpc>
                <a:spcPct val="150000"/>
              </a:lnSpc>
            </a:pPr>
            <a:r>
              <a:rPr lang="zh-CN" altLang="en-US" sz="3000" b="1" dirty="0" smtClean="0"/>
              <a:t>［</a:t>
            </a:r>
            <a:r>
              <a:rPr lang="zh-CN" altLang="en-US" sz="3000" b="1" dirty="0" smtClean="0"/>
              <a:t>注］①滑稽：诙谐戏谑。 ②旬朔之间：十天或一个月之内。③惩艾：惩戒。④曩：从前。⑤寻绎数终：从头到尾翻寻几次。 ⑥ 搴：读 </a:t>
            </a:r>
            <a:r>
              <a:rPr lang="en-US" altLang="zh-CN" sz="3000" b="1" dirty="0" err="1" smtClean="0"/>
              <a:t>qiān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。⑦ 勒：编辑。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8" y="1190836"/>
            <a:ext cx="10973482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对下面的句子的朗读节奏划分正确的一项</a:t>
            </a:r>
            <a:r>
              <a:rPr lang="zh-CN" altLang="en-US" sz="3000" b="1" dirty="0" smtClean="0"/>
              <a:t>是（</a:t>
            </a:r>
            <a:r>
              <a:rPr lang="zh-CN" altLang="en-US" sz="3000" b="1" dirty="0" smtClean="0"/>
              <a:t>　　）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殆不如曩时十一二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．殆</a:t>
            </a:r>
            <a:r>
              <a:rPr lang="en-US" altLang="zh-CN" sz="3000" b="1" dirty="0" smtClean="0"/>
              <a:t>/</a:t>
            </a:r>
            <a:r>
              <a:rPr lang="zh-CN" altLang="en-US" sz="3000" b="1" dirty="0" smtClean="0"/>
              <a:t>不如曩时十一二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．殆不如</a:t>
            </a:r>
            <a:r>
              <a:rPr lang="en-US" altLang="zh-CN" sz="3000" b="1" dirty="0" smtClean="0"/>
              <a:t>/</a:t>
            </a:r>
            <a:r>
              <a:rPr lang="zh-CN" altLang="en-US" sz="3000" b="1" dirty="0" smtClean="0"/>
              <a:t>曩时十一二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．殆不如曩</a:t>
            </a:r>
            <a:r>
              <a:rPr lang="en-US" altLang="zh-CN" sz="3000" b="1" dirty="0" smtClean="0"/>
              <a:t>/</a:t>
            </a:r>
            <a:r>
              <a:rPr lang="zh-CN" altLang="en-US" sz="3000" b="1" dirty="0" smtClean="0"/>
              <a:t>时十一二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D</a:t>
            </a:r>
            <a:r>
              <a:rPr lang="zh-CN" altLang="en-US" sz="3000" b="1" dirty="0" smtClean="0"/>
              <a:t>．殆不如曩时</a:t>
            </a:r>
            <a:r>
              <a:rPr lang="en-US" altLang="zh-CN" sz="3000" b="1" dirty="0" smtClean="0"/>
              <a:t>/</a:t>
            </a:r>
            <a:r>
              <a:rPr lang="zh-CN" altLang="en-US" sz="3000" b="1" dirty="0" smtClean="0"/>
              <a:t>十一二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43480" y="1197529"/>
            <a:ext cx="5681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2146</Words>
  <Application>WPS 演示</Application>
  <PresentationFormat>自定义</PresentationFormat>
  <Paragraphs>94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华文新魏</vt:lpstr>
      <vt:lpstr>Times New Roman</vt:lpstr>
      <vt:lpstr>黑体</vt:lpstr>
      <vt:lpstr>仿宋</vt:lpstr>
      <vt:lpstr>Arial Unicode MS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228</cp:revision>
  <dcterms:created xsi:type="dcterms:W3CDTF">2018-02-07T00:47:00Z</dcterms:created>
  <dcterms:modified xsi:type="dcterms:W3CDTF">2020-05-25T02:42:10Z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