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0" r:id="rId29"/>
    <p:sldId id="292" r:id="rId30"/>
    <p:sldId id="293" r:id="rId31"/>
    <p:sldId id="294" r:id="rId32"/>
    <p:sldId id="295" r:id="rId33"/>
    <p:sldId id="296" r:id="rId3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3" clrIdx="0"/>
  <p:cmAuthor id="2" name="a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commentAuthors" Target="commentAuthors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6"/>
          <p:cNvSpPr txBox="1"/>
          <p:nvPr/>
        </p:nvSpPr>
        <p:spPr>
          <a:xfrm>
            <a:off x="2643174" y="2428868"/>
            <a:ext cx="357190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12</a:t>
            </a:r>
            <a:r>
              <a:rPr lang="en-US" altLang="zh-CN" sz="6000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.</a:t>
            </a:r>
            <a:r>
              <a:rPr lang="zh-CN" altLang="en-US" sz="4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清贫</a:t>
            </a:r>
            <a:endParaRPr lang="zh-CN" altLang="zh-CN" sz="4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026" name="副标题 2"/>
          <p:cNvSpPr txBox="1"/>
          <p:nvPr/>
        </p:nvSpPr>
        <p:spPr>
          <a:xfrm>
            <a:off x="1714480" y="4071942"/>
            <a:ext cx="5381625" cy="4381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</a:pPr>
            <a:endParaRPr lang="zh-CN" altLang="en-US" sz="2000" dirty="0">
              <a:solidFill>
                <a:srgbClr val="000000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57158" y="2357431"/>
            <a:ext cx="8572560" cy="2714644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82674" y="1435735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段落划分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0034" y="2285992"/>
            <a:ext cx="8215370" cy="28898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第一部分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1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）“我”一向过着朴素的生活，从没有奢侈过。概叙“清贫”提契全文。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  <a:cs typeface="楷体_GB2312" panose="0201060903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第二部分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2—9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）两个事例，详细记叙方志敏在被捕当天，敌人在他的身上一个铜板都没有搜出的事。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  <a:cs typeface="楷体_GB2312" panose="0201060903010101010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第三部分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10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</a:rPr>
              <a:t>）高度赞扬革命者的品德。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_GB2312" panose="02010609030101010101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14348" y="2071678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11367" name="TextBox 1"/>
          <p:cNvSpPr txBox="1"/>
          <p:nvPr/>
        </p:nvSpPr>
        <p:spPr>
          <a:xfrm>
            <a:off x="785786" y="2143116"/>
            <a:ext cx="7429552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楷体_GB2312" panose="02010609030101010101" charset="-122"/>
              </a:rPr>
              <a:t>     </a:t>
            </a:r>
            <a:r>
              <a:rPr lang="zh-CN" altLang="en-US" sz="2800" b="1" dirty="0">
                <a:solidFill>
                  <a:srgbClr val="0000FF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默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读</a:t>
            </a:r>
            <a:r>
              <a:rPr lang="zh-CN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课文</a:t>
            </a:r>
            <a:r>
              <a:rPr lang="zh-CN" alt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，本文是怎样理解“清贫”的？</a:t>
            </a:r>
            <a:endParaRPr lang="zh-CN" alt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49655" y="1483678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课文解读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5786" y="3429000"/>
            <a:ext cx="4429156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清贫就是洁白朴素的生活。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357422" y="3857628"/>
            <a:ext cx="1285884" cy="158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30722" name="Picture 2" descr="http://img.hb.aicdn.com/3a6aeda87fdaf0d9093c299c5edc62e1ce6054115d6f-xE1UYy_fw658"/>
          <p:cNvPicPr>
            <a:picLocks noChangeAspect="1" noChangeArrowheads="1"/>
          </p:cNvPicPr>
          <p:nvPr/>
        </p:nvPicPr>
        <p:blipFill>
          <a:blip r:embed="rId1" cstate="print"/>
          <a:srcRect l="5699" t="8911" r="5394" b="16831"/>
          <a:stretch>
            <a:fillRect/>
          </a:stretch>
        </p:blipFill>
        <p:spPr bwMode="auto">
          <a:xfrm>
            <a:off x="5286380" y="3000372"/>
            <a:ext cx="2928958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14348" y="2000240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8" name="文本框 3"/>
          <p:cNvSpPr txBox="1"/>
          <p:nvPr/>
        </p:nvSpPr>
        <p:spPr>
          <a:xfrm>
            <a:off x="1000100" y="2285992"/>
            <a:ext cx="6929486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我从事革命斗争，已经十余年了。在这长期的奋斗中，我一向是过着朴素的生活，从没有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奢侈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过。经手的款项，总在数百万元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;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但为革命而筹集的金钱，是一点一滴都用之于革命事业的。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4071934" y="4429132"/>
            <a:ext cx="4071966" cy="1214446"/>
          </a:xfrm>
          <a:prstGeom prst="wedgeRoundRectCallout">
            <a:avLst>
              <a:gd name="adj1" fmla="val -21023"/>
              <a:gd name="adj2" fmla="val -63652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叙述：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作者介绍自己的生活朴素，体会共产党人的朴素精神。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2643174" y="1214422"/>
            <a:ext cx="1571636" cy="860108"/>
          </a:xfrm>
          <a:prstGeom prst="wedgeRoundRectCallout">
            <a:avLst>
              <a:gd name="adj1" fmla="val -18212"/>
              <a:gd name="adj2" fmla="val 88032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近义词：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奢华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ldLvl="0" animBg="1"/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g.pconline.com.cn/images/photoblog/8/3/4/3/8343750/20104/17/1271440634152_mthumb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57290" y="1428736"/>
            <a:ext cx="6667500" cy="42862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14348" y="2071678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0100" y="2428868"/>
            <a:ext cx="7215238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这在国方的伟人们看来，颇似奇迹，或认为夸张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;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矜持不苟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，舍己为公，却是每个共产党员具备的美德。所以，如果有人问我身边有没有一些积蓄，那我可以告诉你一桩趣事。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2214546" y="1285860"/>
            <a:ext cx="3214710" cy="860108"/>
          </a:xfrm>
          <a:prstGeom prst="wedgeRoundRectCallout">
            <a:avLst>
              <a:gd name="adj1" fmla="val -18230"/>
              <a:gd name="adj2" fmla="val 84366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意思是：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端庄严谨，毫不马虎。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786050" y="4429132"/>
            <a:ext cx="3500462" cy="860108"/>
          </a:xfrm>
          <a:prstGeom prst="wedgeRoundRectCallout">
            <a:avLst>
              <a:gd name="adj1" fmla="val -22564"/>
              <a:gd name="adj2" fmla="val -78768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对比手法：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体现共产党员的美德。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ldLvl="0" animBg="1"/>
      <p:bldP spid="11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817563" y="2000884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57224" y="2143116"/>
            <a:ext cx="7429552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就在我被俘的那天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---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一个最不幸的日子，有两个国方兵士，在树林中发现了我，而且猜到我是什么人的时候，他们满肚子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热望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在我身上搜出一千或八百大洋，或者搜出一些金镯金戒指一类的东西，发个意外之财。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3571868" y="4500570"/>
            <a:ext cx="3286148" cy="1285866"/>
          </a:xfrm>
          <a:prstGeom prst="wedgeRoundRectCallout">
            <a:avLst>
              <a:gd name="adj1" fmla="val -23544"/>
              <a:gd name="adj2" fmla="val -65852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叙述：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体会国方兵士的想法，为后文发展做铺垫。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5286380" y="1071546"/>
            <a:ext cx="1928826" cy="857256"/>
          </a:xfrm>
          <a:prstGeom prst="wedgeRoundRectCallout">
            <a:avLst>
              <a:gd name="adj1" fmla="val 36009"/>
              <a:gd name="adj2" fmla="val 86214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近义词：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盼望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ldLvl="0" animBg="1"/>
      <p:bldP spid="7" grpId="0" bldLvl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571472" y="2071678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5786" y="2357430"/>
            <a:ext cx="7215238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哪知道从我上身摸到下身，从袄领捏到袜底，除了一只时表和一支自来水笔，一个铜板都没有搜出。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786050" y="3929066"/>
            <a:ext cx="4000528" cy="857256"/>
          </a:xfrm>
          <a:prstGeom prst="wedgeRoundRectCallout">
            <a:avLst>
              <a:gd name="adj1" fmla="val -19061"/>
              <a:gd name="adj2" fmla="val -82367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关联词：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体现作者是多么“清贫”。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2000232" y="1214422"/>
            <a:ext cx="3643338" cy="857256"/>
          </a:xfrm>
          <a:prstGeom prst="wedgeRoundRectCallout">
            <a:avLst>
              <a:gd name="adj1" fmla="val -42765"/>
              <a:gd name="adj2" fmla="val 81310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反问语气：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体会国方士兵的失望。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ldLvl="0" animBg="1"/>
      <p:bldP spid="7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://imgditan.mycollect.net/201208/09/2012080922222183915451.jpg"/>
          <p:cNvPicPr>
            <a:picLocks noChangeAspect="1" noChangeArrowheads="1"/>
          </p:cNvPicPr>
          <p:nvPr/>
        </p:nvPicPr>
        <p:blipFill>
          <a:blip r:embed="rId1" cstate="print"/>
          <a:srcRect b="12857"/>
          <a:stretch>
            <a:fillRect/>
          </a:stretch>
        </p:blipFill>
        <p:spPr bwMode="auto">
          <a:xfrm>
            <a:off x="1" y="857250"/>
            <a:ext cx="5857884" cy="39290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484" name="Picture 4" descr="http://file7.gucn.com/file/CheckCuriofile/20140824/Gucn_20140824173992154746Pic3.jpg"/>
          <p:cNvPicPr>
            <a:picLocks noChangeAspect="1" noChangeArrowheads="1"/>
          </p:cNvPicPr>
          <p:nvPr/>
        </p:nvPicPr>
        <p:blipFill>
          <a:blip r:embed="rId2" cstate="print"/>
          <a:srcRect t="3125" b="7812"/>
          <a:stretch>
            <a:fillRect/>
          </a:stretch>
        </p:blipFill>
        <p:spPr bwMode="auto">
          <a:xfrm>
            <a:off x="5000628" y="1643050"/>
            <a:ext cx="4143372" cy="4357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642910" y="2000240"/>
            <a:ext cx="7538720" cy="2857520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5786" y="2214554"/>
            <a:ext cx="7358114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他们于是激怒起来了，猜疑我是把钱藏在哪里，不肯拿出来。他们之中有一个，左手拿着一个木柄榴弹，右手拉出榴弹中的引线，双脚拉开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-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步，做出要抛掷的姿势，用凶恶的眼光盯住我，威吓地吼道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: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2786050" y="1142984"/>
            <a:ext cx="1928826" cy="857256"/>
          </a:xfrm>
          <a:prstGeom prst="wedgeRoundRectCallout">
            <a:avLst>
              <a:gd name="adj1" fmla="val -46851"/>
              <a:gd name="adj2" fmla="val 79470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近义词：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发怒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4143372" y="4357694"/>
            <a:ext cx="2928958" cy="1143008"/>
          </a:xfrm>
          <a:prstGeom prst="wedgeRoundRectCallout">
            <a:avLst>
              <a:gd name="adj1" fmla="val -32723"/>
              <a:gd name="adj2" fmla="val -87424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行为描写：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形象地勾勒出国方兵士丑恶的嘴脸。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ldLvl="0" animBg="1"/>
      <p:bldP spid="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857224" y="2000240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4348" y="2143116"/>
            <a:ext cx="7429552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“赶快将钱拿出来，不然就是一炸弹，把你炸死去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  ”</a:t>
            </a:r>
            <a:b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</a:b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“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哼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你不要做出那难看的样子来吧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我确实一个铜板都没有存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;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想从我这里发洋财，是想错了。”我微笑着，淡淡地说。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2786050" y="4572008"/>
            <a:ext cx="4214842" cy="1071570"/>
          </a:xfrm>
          <a:prstGeom prst="wedgeRoundRectCallout">
            <a:avLst>
              <a:gd name="adj1" fmla="val -22614"/>
              <a:gd name="adj2" fmla="val -73172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</a:t>
            </a:r>
            <a:endParaRPr lang="en-US" altLang="zh-CN" sz="24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algn="l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表现了国方兵士的无耻行径</a:t>
            </a:r>
            <a:r>
              <a:rPr lang="en-US" altLang="zh-CN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还有作者从容镇定的样子。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4429124" y="4357694"/>
            <a:ext cx="1285884" cy="1588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s://p2.ssl.cdn.btime.com/t0156d326427b1b9cd4.jpg?size=739x445"/>
          <p:cNvPicPr>
            <a:picLocks noChangeAspect="1" noChangeArrowheads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000240"/>
            <a:ext cx="4286280" cy="3286148"/>
          </a:xfrm>
          <a:prstGeom prst="rect">
            <a:avLst/>
          </a:prstGeom>
          <a:noFill/>
        </p:spPr>
      </p:pic>
      <p:sp>
        <p:nvSpPr>
          <p:cNvPr id="47" name="文本框 46"/>
          <p:cNvSpPr txBox="1"/>
          <p:nvPr/>
        </p:nvSpPr>
        <p:spPr>
          <a:xfrm>
            <a:off x="991871" y="1471295"/>
            <a:ext cx="1560195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  <a:sym typeface="+mn-ea"/>
              </a:rPr>
              <a:t>我会读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57224" y="2428868"/>
            <a:ext cx="5911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筹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0" name="文本框 15"/>
          <p:cNvSpPr txBox="1"/>
          <p:nvPr/>
        </p:nvSpPr>
        <p:spPr>
          <a:xfrm>
            <a:off x="1500166" y="2857496"/>
            <a:ext cx="571504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矜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2" name="文本框 15"/>
          <p:cNvSpPr txBox="1"/>
          <p:nvPr/>
        </p:nvSpPr>
        <p:spPr>
          <a:xfrm>
            <a:off x="1928794" y="3429000"/>
            <a:ext cx="5911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俘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3" name="文本框 15"/>
          <p:cNvSpPr txBox="1"/>
          <p:nvPr/>
        </p:nvSpPr>
        <p:spPr>
          <a:xfrm>
            <a:off x="1428728" y="3857628"/>
            <a:ext cx="71438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镯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5" name="文本框 15"/>
          <p:cNvSpPr txBox="1"/>
          <p:nvPr/>
        </p:nvSpPr>
        <p:spPr>
          <a:xfrm>
            <a:off x="1071538" y="4500570"/>
            <a:ext cx="5911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吓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215074" y="1500174"/>
            <a:ext cx="100013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err="1" smtClean="0">
                <a:latin typeface="黑体" panose="02010600030101010101" pitchFamily="2" charset="-122"/>
                <a:ea typeface="黑体" panose="02010600030101010101" pitchFamily="2" charset="-122"/>
              </a:rPr>
              <a:t>chóu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黑体" panose="02010600030101010101" pitchFamily="2" charset="-122"/>
              <a:ea typeface="黑体" panose="02010600030101010101" pitchFamily="2" charset="-122"/>
              <a:cs typeface="+mn-cs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429520" y="1428736"/>
            <a:ext cx="100013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jīn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072198" y="2428868"/>
            <a:ext cx="936625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fú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 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286644" y="2285992"/>
            <a:ext cx="1079500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err="1" smtClean="0">
                <a:latin typeface="黑体" panose="02010600030101010101" pitchFamily="2" charset="-122"/>
                <a:ea typeface="黑体" panose="02010600030101010101" pitchFamily="2" charset="-122"/>
              </a:rPr>
              <a:t>zhuó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715008" y="3214686"/>
            <a:ext cx="785818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err="1" smtClean="0">
                <a:latin typeface="黑体" panose="02010600030101010101" pitchFamily="2" charset="-122"/>
                <a:ea typeface="黑体" panose="02010600030101010101" pitchFamily="2" charset="-122"/>
              </a:rPr>
              <a:t>hè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5715008" y="4000504"/>
            <a:ext cx="935038" cy="521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qǐ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143768" y="3214686"/>
            <a:ext cx="928694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dān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ɡ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215206" y="4071942"/>
            <a:ext cx="64294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bǐ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7786710" y="4643446"/>
            <a:ext cx="85725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wù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072198" y="4714884"/>
            <a:ext cx="857256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ɡ</a:t>
            </a:r>
            <a:r>
              <a:rPr kumimoji="0" lang="en-US" altLang="zh-CN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黑体" panose="02010600030101010101" pitchFamily="2" charset="-122"/>
                <a:ea typeface="黑体" panose="02010600030101010101" pitchFamily="2" charset="-122"/>
                <a:cs typeface="+mn-cs"/>
              </a:rPr>
              <a:t>uà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楷体_GB2312" panose="02010609030101010101" charset="-122"/>
              <a:ea typeface="楷体_GB2312" panose="02010609030101010101" charset="-122"/>
              <a:cs typeface="+mn-cs"/>
            </a:endParaRPr>
          </a:p>
        </p:txBody>
      </p:sp>
      <p:sp>
        <p:nvSpPr>
          <p:cNvPr id="58" name="文本框 15"/>
          <p:cNvSpPr txBox="1"/>
          <p:nvPr/>
        </p:nvSpPr>
        <p:spPr>
          <a:xfrm>
            <a:off x="2285983" y="2357430"/>
            <a:ext cx="5911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裆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9" name="文本框 15"/>
          <p:cNvSpPr txBox="1"/>
          <p:nvPr/>
        </p:nvSpPr>
        <p:spPr>
          <a:xfrm>
            <a:off x="2928926" y="2714620"/>
            <a:ext cx="571504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企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60" name="文本框 15"/>
          <p:cNvSpPr txBox="1"/>
          <p:nvPr/>
        </p:nvSpPr>
        <p:spPr>
          <a:xfrm>
            <a:off x="3357553" y="3357562"/>
            <a:ext cx="5911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彼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61" name="文本框 15"/>
          <p:cNvSpPr txBox="1"/>
          <p:nvPr/>
        </p:nvSpPr>
        <p:spPr>
          <a:xfrm>
            <a:off x="2786050" y="3929066"/>
            <a:ext cx="71438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褂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62" name="文本框 15"/>
          <p:cNvSpPr txBox="1"/>
          <p:nvPr/>
        </p:nvSpPr>
        <p:spPr>
          <a:xfrm>
            <a:off x="2357422" y="4572008"/>
            <a:ext cx="59118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坞</a:t>
            </a:r>
            <a:endParaRPr lang="zh-CN" altLang="en-US" sz="40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95923E-6 L 0.61806 -0.112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23533E-6 L 0.65903 -0.20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9475E-6 L 0.46146 -0.1389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1069E-6 L 0.65903 -0.250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-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18839E-7 L 0.51597 -0.193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50834E-6 L 0.56424 0.223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82952E-6 L 0.31389 0.3082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03768E-6 L 0.41545 0.1970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7.78258E-7 L 0.36892 0.197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01359E-6 L 0.59584 0.0870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0" grpId="0"/>
      <p:bldP spid="52" grpId="0"/>
      <p:bldP spid="53" grpId="0"/>
      <p:bldP spid="55" grpId="0"/>
      <p:bldP spid="58" grpId="0"/>
      <p:bldP spid="59" grpId="0"/>
      <p:bldP spid="60" grpId="0"/>
      <p:bldP spid="61" grpId="0"/>
      <p:bldP spid="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85786" y="2071678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0100" y="2285992"/>
            <a:ext cx="7215238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“你骗谁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像你这样当大官的人会没有钱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!”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拿榴弹的兵士坚不相信。</a:t>
            </a:r>
            <a:b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</a:b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“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决不会没有钱的，一定是藏在哪里，我是老出门的，骗不得我。”另一个兵士一面说，一面弓着背重来一次将我的衣角裤裆过细地捏，总企望着有新的发现。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500298" y="1142984"/>
            <a:ext cx="3643338" cy="1000132"/>
          </a:xfrm>
          <a:prstGeom prst="wedgeRoundRectCallout">
            <a:avLst>
              <a:gd name="adj1" fmla="val 25491"/>
              <a:gd name="adj2" fmla="val 79802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表现了国方兵士的深深地怀疑，为后文做铺垫。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2786050" y="5143494"/>
            <a:ext cx="1928826" cy="642960"/>
          </a:xfrm>
          <a:prstGeom prst="wedgeRoundRectCallout">
            <a:avLst>
              <a:gd name="adj1" fmla="val -20696"/>
              <a:gd name="adj2" fmla="val -87272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近义词：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期盼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ldLvl="0" animBg="1"/>
      <p:bldP spid="5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14348" y="2071678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5786" y="2285992"/>
            <a:ext cx="7429552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“你们要相信我的话，不要瞎忙吧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我不比你们国民党当官，个个都有钱，我今天确实是一个铜板也没有，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我们革命不是为着发财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！”我再次向他们解释。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4071934" y="4000504"/>
            <a:ext cx="3357586" cy="1143008"/>
          </a:xfrm>
          <a:prstGeom prst="wedgeRoundRectCallout">
            <a:avLst>
              <a:gd name="adj1" fmla="val -35600"/>
              <a:gd name="adj2" fmla="val -77770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描述出作者这样的共产党人的革命本质。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85786" y="2071678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0100" y="2214554"/>
            <a:ext cx="7215238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等他们确知在我身上搜不出什么的时候，也就停手不搜了又在我藏躲地方的周围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低头注目搜寻了一番，也毫无所得，他们是多么失望啊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2571736" y="4000504"/>
            <a:ext cx="1571636" cy="857256"/>
          </a:xfrm>
          <a:prstGeom prst="wedgeRoundRectCallout">
            <a:avLst>
              <a:gd name="adj1" fmla="val -56571"/>
              <a:gd name="adj2" fmla="val -100666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近义词：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搜索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2428860" y="1142984"/>
            <a:ext cx="4714908" cy="1000132"/>
          </a:xfrm>
          <a:prstGeom prst="wedgeRoundRectCallout">
            <a:avLst>
              <a:gd name="adj1" fmla="val 1416"/>
              <a:gd name="adj2" fmla="val 65615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表现了国方兵士的深深地失望。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ldLvl="0" animBg="1"/>
      <p:bldP spid="7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46125" y="2143760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85786" y="2357430"/>
            <a:ext cx="7358114" cy="22453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那个持弹欲放的兵士，也将拉着的引线，仍旧塞进榴弹的木柄里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转过来抢夺我的表和水笔。后来彼此说定表和笔卖出钱来平分才算无话。他们用怀疑而又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惊异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的目光，对我自上而下地望了几遍，就同声命令地说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:“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走吧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”</a:t>
            </a:r>
            <a:endParaRPr lang="zh-CN" altLang="en-US" sz="2800" b="1" dirty="0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2357422" y="1071546"/>
            <a:ext cx="4357718" cy="1071570"/>
          </a:xfrm>
          <a:prstGeom prst="wedgeRoundRectCallout">
            <a:avLst>
              <a:gd name="adj1" fmla="val 9087"/>
              <a:gd name="adj2" fmla="val 64154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行为描写：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表现了国方兵士的惊讶，反衬出作者“朴素”的品格。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3643306" y="4643446"/>
            <a:ext cx="1571636" cy="857256"/>
          </a:xfrm>
          <a:prstGeom prst="wedgeRoundRectCallout">
            <a:avLst>
              <a:gd name="adj1" fmla="val 13648"/>
              <a:gd name="adj2" fmla="val -63884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近义词：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惊讶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ldLvl="0" animBg="1"/>
      <p:bldP spid="5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14348" y="1857364"/>
            <a:ext cx="7538720" cy="3143272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4348" y="2000240"/>
            <a:ext cx="7572428" cy="3107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是不是还要同问我家里有没有一些财产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?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请等下，让我想想啊，记起来了，有的有的，但不算多。去年暑天我穿的几套旧的汗褂裤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与几双缝上底的线袜，已交给我的妻放在深山坞里保藏着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----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怕国军进攻时，被人抢了去，准备今年暑天拿出来再穿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;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那些就算是我唯一的财产了。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3214678" y="4929198"/>
            <a:ext cx="3857652" cy="714380"/>
          </a:xfrm>
          <a:prstGeom prst="wedgeRoundRectCallout">
            <a:avLst>
              <a:gd name="adj1" fmla="val -12466"/>
              <a:gd name="adj2" fmla="val -80528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语言描写：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体现了作者是真的清贫。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2428860" y="857250"/>
            <a:ext cx="4714908" cy="928676"/>
          </a:xfrm>
          <a:prstGeom prst="wedgeRoundRectCallout">
            <a:avLst>
              <a:gd name="adj1" fmla="val -10364"/>
              <a:gd name="adj2" fmla="val 71747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设问：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体会作者对于自己清贫的认知。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bldLvl="0" animBg="1"/>
      <p:bldP spid="5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elaj.gov.cn/uploads/allimg/170208/1113142R0-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85918" y="1571612"/>
            <a:ext cx="5572164" cy="38576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785786" y="2143116"/>
            <a:ext cx="7538720" cy="2785438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28662" y="2500306"/>
            <a:ext cx="7286676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但我说出那几件“传世宝”来，岂不要叫那些富翁们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齿冷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三天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?!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清贫，洁白朴素的生活，正是我们革命者能够战胜许多困难的地方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!</a:t>
            </a:r>
            <a:endParaRPr lang="zh-CN" altLang="en-US" sz="32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2857488" y="4500570"/>
            <a:ext cx="4572032" cy="1143008"/>
          </a:xfrm>
          <a:prstGeom prst="wedgeRoundRectCallout">
            <a:avLst>
              <a:gd name="adj1" fmla="val -5940"/>
              <a:gd name="adj2" fmla="val -65524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总结全文：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写出了作者以及共产党人朴素的生活和洁白朴素的革命精神。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2143108" y="1428736"/>
            <a:ext cx="2571768" cy="857256"/>
          </a:xfrm>
          <a:prstGeom prst="wedgeRoundRectCallout">
            <a:avLst>
              <a:gd name="adj1" fmla="val -8175"/>
              <a:gd name="adj2" fmla="val 75057"/>
              <a:gd name="adj3" fmla="val 16667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意思是：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/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嘲笑，讥笑。</a:t>
            </a:r>
            <a:endParaRPr lang="zh-CN" altLang="en-US" sz="2400" b="1" dirty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ldLvl="0" animBg="1"/>
      <p:bldP spid="7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图片 4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5" y="2071370"/>
            <a:ext cx="7872730" cy="3296285"/>
          </a:xfrm>
          <a:prstGeom prst="rect">
            <a:avLst/>
          </a:prstGeom>
        </p:spPr>
      </p:pic>
      <p:sp>
        <p:nvSpPr>
          <p:cNvPr id="14" name="左大括号 13"/>
          <p:cNvSpPr/>
          <p:nvPr/>
        </p:nvSpPr>
        <p:spPr>
          <a:xfrm>
            <a:off x="1500166" y="2428868"/>
            <a:ext cx="285752" cy="2500330"/>
          </a:xfrm>
          <a:prstGeom prst="leftBrace">
            <a:avLst>
              <a:gd name="adj1" fmla="val 79956"/>
              <a:gd name="adj2" fmla="val 5000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楷体_GB2312" panose="02010609030101010101" charset="-122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4480" y="2285992"/>
            <a:ext cx="2286016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朴素的生活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左大括号 16"/>
          <p:cNvSpPr/>
          <p:nvPr/>
        </p:nvSpPr>
        <p:spPr>
          <a:xfrm flipH="1">
            <a:off x="7358082" y="2500306"/>
            <a:ext cx="285752" cy="2357454"/>
          </a:xfrm>
          <a:prstGeom prst="leftBrace">
            <a:avLst>
              <a:gd name="adj1" fmla="val 88163"/>
              <a:gd name="adj2" fmla="val 5000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楷体_GB2312" panose="02010609030101010101" charset="-122"/>
              <a:cs typeface="+mn-cs"/>
            </a:endParaRPr>
          </a:p>
        </p:txBody>
      </p:sp>
      <p:sp>
        <p:nvSpPr>
          <p:cNvPr id="22536" name="TextBox 7"/>
          <p:cNvSpPr txBox="1"/>
          <p:nvPr/>
        </p:nvSpPr>
        <p:spPr>
          <a:xfrm>
            <a:off x="7503101" y="2571744"/>
            <a:ext cx="613410" cy="2286016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革命者的品质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34" name="TextBox 18"/>
          <p:cNvSpPr txBox="1"/>
          <p:nvPr/>
        </p:nvSpPr>
        <p:spPr>
          <a:xfrm>
            <a:off x="859728" y="3143248"/>
            <a:ext cx="742315" cy="857256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清贫</a:t>
            </a:r>
            <a:endParaRPr lang="zh-CN" altLang="en-US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2636" y="1476375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板书设计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3000372"/>
            <a:ext cx="1928826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被捕搜身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TextBox 8"/>
          <p:cNvSpPr txBox="1"/>
          <p:nvPr/>
        </p:nvSpPr>
        <p:spPr>
          <a:xfrm>
            <a:off x="1928794" y="3714752"/>
            <a:ext cx="2000264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敌人搜身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1857356" y="4429132"/>
            <a:ext cx="5572164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革命者：清贫、洁白、朴素的生活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6314" y="2285992"/>
            <a:ext cx="178595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从不奢侈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00562" y="3000372"/>
            <a:ext cx="3286148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几乎一无所有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86248" y="3714752"/>
            <a:ext cx="321471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激怒 威吓 怀疑 </a:t>
            </a:r>
            <a:endParaRPr lang="en-US" altLang="zh-CN" sz="2800" b="1" dirty="0" smtClean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7" grpId="0" bldLvl="0" animBg="1"/>
      <p:bldP spid="22536" grpId="0"/>
      <p:bldP spid="2253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1"/>
          <p:cNvSpPr/>
          <p:nvPr/>
        </p:nvSpPr>
        <p:spPr>
          <a:xfrm>
            <a:off x="2327892" y="1814743"/>
            <a:ext cx="5530255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学习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运用首尾呼应的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修辞手法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034" y="2429819"/>
            <a:ext cx="8270875" cy="20097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536575">
              <a:lnSpc>
                <a:spcPct val="130000"/>
              </a:lnSpc>
            </a:pP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【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首尾呼应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】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“在这长期的奋斗中，我一向是过着朴素的生活，从没有奢侈过。 清贫、洁白、朴素的生活，正是我们革命者能够战胜许多困难的地方！”</a:t>
            </a:r>
            <a:r>
              <a:rPr lang="zh-CN" altLang="en-US" sz="2400" b="1" dirty="0" smtClean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这两句话首尾呼应叙述了革命者的清贫和朴素，赞美了革命者的高贵品质。</a:t>
            </a:r>
            <a:endParaRPr lang="zh-CN" altLang="en-US" sz="2400" b="1" dirty="0">
              <a:solidFill>
                <a:srgbClr val="00B0F0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908425" y="1479296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写作手法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2910" y="4286256"/>
            <a:ext cx="7929618" cy="152971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【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举例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】开头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微风吹过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树的叶子瑟瑟的摇摆着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 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结尾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微风吹过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树的叶子瑟瑟的摇摆着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正如这带有些涩味的人生</a:t>
            </a: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 </a:t>
            </a:r>
            <a:endParaRPr lang="zh-CN" altLang="en-US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7496" y="1514634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拓展延伸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7652" name="TextBox 3"/>
          <p:cNvSpPr txBox="1"/>
          <p:nvPr/>
        </p:nvSpPr>
        <p:spPr>
          <a:xfrm>
            <a:off x="500034" y="2143116"/>
            <a:ext cx="8286808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                     </a:t>
            </a:r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方志敏文集 </a:t>
            </a:r>
            <a:endParaRPr lang="zh-CN" altLang="en-US" sz="2400" b="1" dirty="0" smtClean="0">
              <a:solidFill>
                <a:srgbClr val="0070C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70C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方志敏文集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提供中国革命史、赣东北和闽浙赣根据地史以及农民运动史的重要资料，文集共收入四十四篇著作，分编为上、中、下三篇。上篇为作者全部狱中文稿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中篇是作者关于农民运动和根据地建设方面的著述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下篇收入作者早期的一部分文艺作品。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946150" y="2122170"/>
            <a:ext cx="7538720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0126" y="1480503"/>
            <a:ext cx="156019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  <a:sym typeface="+mn-ea"/>
              </a:rPr>
              <a:t>多音字</a:t>
            </a:r>
            <a:endParaRPr lang="zh-CN" altLang="en-US" sz="3600" b="1" u="dbl" dirty="0" smtClean="0">
              <a:solidFill>
                <a:srgbClr val="92D050"/>
              </a:solidFill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57224" y="3571876"/>
            <a:ext cx="7286676" cy="11245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1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那些动物受到枪声的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惊吓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。    （     ）</a:t>
            </a:r>
            <a:endParaRPr lang="en-US" altLang="zh-CN" sz="2800" b="1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2.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她虚张声势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恐吓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他，让他害怕。（     ）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+mn-ea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2382502" y="2514907"/>
            <a:ext cx="288290" cy="810101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>
              <a:ea typeface="楷体_GB2312" panose="0201060903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696068" y="2557611"/>
            <a:ext cx="5911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2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吓</a:t>
            </a:r>
            <a:endParaRPr lang="zh-CN" altLang="en-US" sz="32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43742" y="2287577"/>
            <a:ext cx="4293235" cy="11245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altLang="zh-CN" sz="2800" b="1" dirty="0">
                <a:solidFill>
                  <a:srgbClr val="FF00FF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</a:t>
            </a:r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  </a:t>
            </a:r>
            <a:r>
              <a:rPr lang="en-US" altLang="zh-CN" sz="2800" dirty="0" err="1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楷体_GB2312" panose="02010609030101010101" charset="-122"/>
                <a:sym typeface="+mn-ea"/>
              </a:rPr>
              <a:t>xià</a:t>
            </a:r>
            <a:r>
              <a:rPr lang="en-US" sz="2800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（吓唬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）（惊吓）</a:t>
            </a:r>
            <a:endParaRPr lang="zh-CN" altLang="en-US" sz="2800" b="1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  <a:p>
            <a:pPr algn="l" eaLnBrk="1" hangingPunct="1">
              <a:lnSpc>
                <a:spcPct val="140000"/>
              </a:lnSpc>
            </a:pPr>
            <a:r>
              <a:rPr lang="en-US" sz="2800" dirty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楷体_GB2312" panose="02010609030101010101" charset="-122"/>
                <a:sym typeface="+mn-ea"/>
              </a:rPr>
              <a:t>h</a:t>
            </a:r>
            <a:r>
              <a:rPr lang="en-US" altLang="zh-CN" sz="2800" dirty="0" err="1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楷体_GB2312" panose="02010609030101010101" charset="-122"/>
                <a:sym typeface="+mn-ea"/>
              </a:rPr>
              <a:t>è</a:t>
            </a:r>
            <a:r>
              <a:rPr 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楷体_GB2312" panose="02010609030101010101" charset="-122"/>
                <a:sym typeface="+mn-ea"/>
              </a:rPr>
              <a:t>  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（恐吓） </a:t>
            </a:r>
            <a:r>
              <a:rPr lang="en-US" altLang="zh-CN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(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威吓）</a:t>
            </a:r>
            <a:endParaRPr lang="en-US" altLang="zh-CN" sz="2800" b="1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58016" y="4071942"/>
            <a:ext cx="7143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楷体_GB2312" panose="02010609030101010101" charset="-122"/>
                <a:sym typeface="+mn-ea"/>
              </a:rPr>
              <a:t>h</a:t>
            </a:r>
            <a:r>
              <a:rPr lang="en-US" altLang="zh-CN" sz="2800" dirty="0" err="1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楷体_GB2312" panose="02010609030101010101" charset="-122"/>
                <a:sym typeface="+mn-ea"/>
              </a:rPr>
              <a:t>è</a:t>
            </a:r>
            <a:r>
              <a:rPr lang="en-US" sz="2800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楷体_GB2312" panose="02010609030101010101" charset="-122"/>
                <a:sym typeface="+mn-ea"/>
              </a:rPr>
              <a:t> </a:t>
            </a:r>
            <a:endParaRPr lang="en-US" altLang="en-US" sz="24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715140" y="3571876"/>
            <a:ext cx="1000132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  <a:cs typeface="楷体_GB2312" panose="02010609030101010101" charset="-122"/>
                <a:sym typeface="+mn-ea"/>
              </a:rPr>
              <a:t>xià</a:t>
            </a:r>
            <a:endParaRPr lang="en-US" altLang="en-US" sz="24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7" grpId="0"/>
      <p:bldP spid="5" grpId="0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内容占位符 2"/>
          <p:cNvSpPr txBox="1"/>
          <p:nvPr/>
        </p:nvSpPr>
        <p:spPr>
          <a:xfrm>
            <a:off x="715299" y="1930387"/>
            <a:ext cx="4465637" cy="59412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en-US" altLang="zh-CN" sz="2800" b="1" dirty="0">
                <a:latin typeface="楷体_GB2312" panose="02010609030101010101" charset="-122"/>
                <a:ea typeface="楷体_GB2312" panose="02010609030101010101" charset="-122"/>
              </a:rPr>
              <a:t>1.</a:t>
            </a:r>
            <a:r>
              <a:rPr lang="zh-CN" altLang="en-US" sz="2800" b="1" dirty="0">
                <a:latin typeface="楷体_GB2312" panose="02010609030101010101" charset="-122"/>
                <a:ea typeface="楷体_GB2312" panose="02010609030101010101" charset="-122"/>
              </a:rPr>
              <a:t>看拼音，写词语。</a:t>
            </a:r>
            <a:endParaRPr lang="en-US" altLang="zh-CN" sz="28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78143" y="1438434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课堂练习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86803" y="2501891"/>
            <a:ext cx="6858048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</a:t>
            </a:r>
            <a:r>
              <a:rPr lang="en-US" altLang="zh-CN" sz="2800" dirty="0" err="1" smtClean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chóují</a:t>
            </a:r>
            <a:r>
              <a:rPr lang="en-US" altLang="zh-CN" sz="2800" dirty="0" smtClean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   </a:t>
            </a:r>
            <a:r>
              <a:rPr lang="en-US" altLang="zh-CN" sz="2800" dirty="0" err="1" smtClean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jīnchí</a:t>
            </a:r>
            <a:r>
              <a:rPr lang="en-US" altLang="zh-CN" sz="2800" dirty="0" smtClean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      </a:t>
            </a:r>
            <a:r>
              <a:rPr lang="en-US" altLang="zh-CN" sz="2800" dirty="0" err="1" smtClean="0">
                <a:latin typeface="黑体" panose="02010600030101010101" pitchFamily="2" charset="-122"/>
                <a:ea typeface="黑体" panose="02010600030101010101" pitchFamily="2" charset="-122"/>
                <a:sym typeface="+mn-ea"/>
              </a:rPr>
              <a:t>shǒuzhuó</a:t>
            </a:r>
            <a:endParaRPr lang="en-US" altLang="zh-CN" sz="2800" b="1" dirty="0" smtClean="0"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  <a:p>
            <a:r>
              <a:rPr lang="zh-CN" altLang="en-US" sz="3200" b="1" noProof="0" dirty="0" smtClean="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（</a:t>
            </a:r>
            <a:r>
              <a:rPr lang="zh-CN" altLang="en-US" sz="3200" noProof="0" dirty="0" smtClean="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   </a:t>
            </a:r>
            <a:r>
              <a:rPr lang="zh-CN" altLang="en-US" sz="3200" b="1" noProof="0" dirty="0" smtClean="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）  </a:t>
            </a:r>
            <a:r>
              <a:rPr lang="zh-CN" altLang="en-US" sz="3200" b="1" noProof="0" dirty="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（     ）  （   </a:t>
            </a:r>
            <a:r>
              <a:rPr lang="zh-CN" altLang="en-US" sz="3200" b="1" noProof="0" dirty="0" smtClean="0">
                <a:latin typeface="楷体_GB2312" panose="02010609030101010101" charset="-122"/>
                <a:ea typeface="楷体_GB2312" panose="02010609030101010101" charset="-122"/>
                <a:sym typeface="+mn-ea"/>
              </a:rPr>
              <a:t>  ）</a:t>
            </a:r>
            <a:endParaRPr lang="zh-CN" altLang="en-US" sz="3200" b="1" noProof="0" dirty="0">
              <a:solidFill>
                <a:srgbClr val="FF00FF"/>
              </a:solidFill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  <p:sp>
        <p:nvSpPr>
          <p:cNvPr id="14" name="文本框 5"/>
          <p:cNvSpPr txBox="1"/>
          <p:nvPr/>
        </p:nvSpPr>
        <p:spPr>
          <a:xfrm>
            <a:off x="1714480" y="2928934"/>
            <a:ext cx="108013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hangingPunct="1">
              <a:lnSpc>
                <a:spcPct val="150000"/>
              </a:lnSpc>
              <a:spcBef>
                <a:spcPts val="24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筹集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6"/>
          <p:cNvSpPr txBox="1"/>
          <p:nvPr/>
        </p:nvSpPr>
        <p:spPr>
          <a:xfrm>
            <a:off x="3787133" y="2859081"/>
            <a:ext cx="1344612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hangingPunct="1">
              <a:lnSpc>
                <a:spcPct val="150000"/>
              </a:lnSpc>
              <a:spcBef>
                <a:spcPts val="24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矜持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6"/>
          <p:cNvSpPr txBox="1"/>
          <p:nvPr/>
        </p:nvSpPr>
        <p:spPr>
          <a:xfrm>
            <a:off x="6073149" y="2859081"/>
            <a:ext cx="1344612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hangingPunct="1">
              <a:lnSpc>
                <a:spcPct val="150000"/>
              </a:lnSpc>
              <a:spcBef>
                <a:spcPts val="24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手镯</a:t>
            </a: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86737" y="3573461"/>
            <a:ext cx="2856569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rPr>
              <a:t>2</a:t>
            </a:r>
            <a:r>
              <a:rPr lang="en-US" altLang="zh-CN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rPr>
              <a:t>.</a:t>
            </a:r>
            <a:r>
              <a:rPr lang="zh-CN" altLang="en-US" sz="2800" b="1" dirty="0" smtClean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</a:rPr>
              <a:t> 写出反义词</a:t>
            </a: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。</a:t>
            </a:r>
            <a:endParaRPr lang="zh-CN" altLang="en-US" sz="2800" b="1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86737" y="4216403"/>
            <a:ext cx="7429552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朴素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---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（      ）    奢侈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---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（     ）</a:t>
            </a:r>
            <a:endParaRPr lang="zh-CN" altLang="en-US" sz="2800" dirty="0" smtClean="0">
              <a:latin typeface="楷体_GB2312" panose="02010609030101010101" charset="-122"/>
              <a:ea typeface="楷体_GB2312" panose="0201060903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洁白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---(       )     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清贫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---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（     ）</a:t>
            </a:r>
            <a:endParaRPr lang="zh-CN" altLang="en-US" sz="2800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500298" y="4286256"/>
            <a:ext cx="10715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奢华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428860" y="4929198"/>
            <a:ext cx="1214446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漆黑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143636" y="4286256"/>
            <a:ext cx="10715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节俭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143636" y="4929198"/>
            <a:ext cx="928694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富有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/>
      <p:bldP spid="3" grpId="0"/>
      <p:bldP spid="14" grpId="0"/>
      <p:bldP spid="15" grpId="0"/>
      <p:bldP spid="12" grpId="0"/>
      <p:bldP spid="13" grpId="0"/>
      <p:bldP spid="16" grpId="0"/>
      <p:bldP spid="19" grpId="0"/>
      <p:bldP spid="20" grpId="0"/>
      <p:bldP spid="21" grpId="0"/>
      <p:bldP spid="2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内容占位符 2"/>
          <p:cNvSpPr txBox="1"/>
          <p:nvPr/>
        </p:nvSpPr>
        <p:spPr>
          <a:xfrm>
            <a:off x="500034" y="1428736"/>
            <a:ext cx="3857652" cy="59412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en-US" altLang="zh-CN" sz="2800" b="1" dirty="0">
                <a:latin typeface="楷体_GB2312" panose="02010609030101010101" charset="-122"/>
                <a:ea typeface="楷体_GB2312" panose="02010609030101010101" charset="-122"/>
              </a:rPr>
              <a:t>3</a:t>
            </a:r>
            <a:r>
              <a:rPr lang="en-US" altLang="zh-CN" sz="2800" b="1" dirty="0" smtClean="0">
                <a:latin typeface="楷体_GB2312" panose="02010609030101010101" charset="-122"/>
                <a:ea typeface="楷体_GB2312" panose="02010609030101010101" charset="-122"/>
              </a:rPr>
              <a:t>.</a:t>
            </a: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补充句子并仿写。</a:t>
            </a:r>
            <a:endParaRPr lang="en-US" altLang="zh-CN" sz="28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4348" y="2214554"/>
            <a:ext cx="7786742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    但我说出那几件“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_______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”来，岂不要叫那些富翁们齿冷三天！句子中引号的作用是</a:t>
            </a:r>
            <a:r>
              <a:rPr lang="en-US" altLang="zh-CN" sz="2800" dirty="0" smtClean="0">
                <a:latin typeface="楷体_GB2312" panose="02010609030101010101" charset="-122"/>
                <a:ea typeface="楷体_GB2312" panose="02010609030101010101" charset="-122"/>
              </a:rPr>
              <a:t>____________</a:t>
            </a:r>
            <a:r>
              <a:rPr lang="zh-CN" altLang="en-US" sz="2800" dirty="0" smtClean="0">
                <a:latin typeface="楷体_GB2312" panose="02010609030101010101" charset="-122"/>
                <a:ea typeface="楷体_GB2312" panose="02010609030101010101" charset="-122"/>
              </a:rPr>
              <a:t>。</a:t>
            </a:r>
            <a:endParaRPr lang="zh-CN" altLang="en-US" sz="2800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29124" y="2285992"/>
            <a:ext cx="1285884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传家宝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85786" y="3500438"/>
            <a:ext cx="2428892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表示特使含义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5" name="文本框 13"/>
          <p:cNvSpPr txBox="1"/>
          <p:nvPr/>
        </p:nvSpPr>
        <p:spPr>
          <a:xfrm>
            <a:off x="1142976" y="4357694"/>
            <a:ext cx="7286676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仿写： “先生，‘怪哉’这虫，是怎么一回事？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……”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946150" y="2122170"/>
            <a:ext cx="7538720" cy="333565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0248" y="1647764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225" name="矩形 71"/>
          <p:cNvSpPr>
            <a:spLocks noChangeArrowheads="1"/>
          </p:cNvSpPr>
          <p:nvPr/>
        </p:nvSpPr>
        <p:spPr bwMode="auto">
          <a:xfrm>
            <a:off x="1144529" y="2644450"/>
            <a:ext cx="2265362" cy="2889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奢侈</a:t>
            </a:r>
            <a:endParaRPr lang="en-US" altLang="zh-CN" sz="28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筹集</a:t>
            </a:r>
            <a:endParaRPr lang="en-US" altLang="zh-CN" sz="28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矜持</a:t>
            </a:r>
            <a:endParaRPr lang="en-US" altLang="zh-CN" sz="28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威吓</a:t>
            </a:r>
            <a:endParaRPr lang="en-US" altLang="zh-CN" sz="28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企望</a:t>
            </a:r>
            <a:endParaRPr lang="en-US" altLang="zh-CN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6" name="矩形 2"/>
          <p:cNvSpPr>
            <a:spLocks noChangeArrowheads="1"/>
          </p:cNvSpPr>
          <p:nvPr/>
        </p:nvSpPr>
        <p:spPr bwMode="auto">
          <a:xfrm>
            <a:off x="1326983" y="2122475"/>
            <a:ext cx="166370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0B0F0"/>
                </a:solidFill>
                <a:latin typeface="楷体_GB2312" panose="02010609030101010101" charset="-122"/>
                <a:ea typeface="楷体_GB2312" panose="02010609030101010101" charset="-122"/>
              </a:rPr>
              <a:t>连一连</a:t>
            </a:r>
            <a:r>
              <a:rPr lang="zh-CN" altLang="en-US" sz="3200" b="1" dirty="0">
                <a:solidFill>
                  <a:srgbClr val="00B0F0"/>
                </a:solidFill>
                <a:latin typeface="楷体_GB2312" panose="02010609030101010101" charset="-122"/>
                <a:ea typeface="楷体_GB2312" panose="02010609030101010101" charset="-122"/>
              </a:rPr>
              <a:t>。</a:t>
            </a:r>
            <a:endParaRPr lang="zh-CN" altLang="en-US" sz="3200" b="1" dirty="0">
              <a:solidFill>
                <a:srgbClr val="00B0F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27" name="矩形 226"/>
          <p:cNvSpPr>
            <a:spLocks noChangeArrowheads="1"/>
          </p:cNvSpPr>
          <p:nvPr/>
        </p:nvSpPr>
        <p:spPr bwMode="auto">
          <a:xfrm>
            <a:off x="4429124" y="2714620"/>
            <a:ext cx="3687813" cy="267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恪守</a:t>
            </a:r>
            <a:r>
              <a:rPr lang="en-US" altLang="zh-CN" sz="2800" b="1" dirty="0" smtClean="0">
                <a:latin typeface="楷体_GB2312" panose="02010609030101010101" charset="-122"/>
                <a:ea typeface="楷体_GB2312" panose="02010609030101010101" charset="-122"/>
              </a:rPr>
              <a:t>;</a:t>
            </a: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坚持正道。　</a:t>
            </a:r>
            <a:endParaRPr lang="en-US" altLang="zh-CN" sz="2800" b="1" dirty="0">
              <a:latin typeface="楷体_GB2312" panose="02010609030101010101" charset="-122"/>
              <a:ea typeface="楷体_GB2312" panose="02010609030101010101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使对方恐惧的手段。</a:t>
            </a:r>
            <a:endParaRPr lang="en-US" altLang="zh-CN" sz="2800" b="1" dirty="0" smtClean="0">
              <a:latin typeface="楷体_GB2312" panose="02010609030101010101" charset="-122"/>
              <a:ea typeface="楷体_GB2312" panose="02010609030101010101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挥霍浪费钱财。</a:t>
            </a:r>
            <a:endParaRPr lang="zh-CN" altLang="en-US" sz="2800" b="1" dirty="0" smtClean="0">
              <a:latin typeface="楷体_GB2312" panose="02010609030101010101" charset="-122"/>
              <a:ea typeface="楷体_GB2312" panose="02010609030101010101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盼望。 </a:t>
            </a:r>
            <a:endParaRPr lang="en-US" altLang="zh-CN" sz="2800" b="1" dirty="0" smtClean="0">
              <a:latin typeface="楷体_GB2312" panose="02010609030101010101" charset="-122"/>
              <a:ea typeface="楷体_GB2312" panose="02010609030101010101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</a:rPr>
              <a:t>筹取征集。</a:t>
            </a:r>
            <a:endParaRPr lang="en-US" altLang="zh-CN" sz="2800" b="1" dirty="0">
              <a:latin typeface="楷体_GB2312" panose="02010609030101010101" charset="-122"/>
              <a:ea typeface="楷体_GB2312" panose="02010609030101010101" charset="-122"/>
            </a:endParaRPr>
          </a:p>
        </p:txBody>
      </p:sp>
      <p:cxnSp>
        <p:nvCxnSpPr>
          <p:cNvPr id="228" name="直接连接符 227"/>
          <p:cNvCxnSpPr>
            <a:endCxn id="227" idx="1"/>
          </p:cNvCxnSpPr>
          <p:nvPr/>
        </p:nvCxnSpPr>
        <p:spPr>
          <a:xfrm>
            <a:off x="2689202" y="3929693"/>
            <a:ext cx="1739922" cy="9803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9" name="直接连接符 228"/>
          <p:cNvCxnSpPr/>
          <p:nvPr/>
        </p:nvCxnSpPr>
        <p:spPr>
          <a:xfrm>
            <a:off x="2573289" y="3573144"/>
            <a:ext cx="1928826" cy="14287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0" name="直接连接符 229"/>
          <p:cNvCxnSpPr/>
          <p:nvPr/>
        </p:nvCxnSpPr>
        <p:spPr>
          <a:xfrm flipV="1">
            <a:off x="2573289" y="2930202"/>
            <a:ext cx="1928826" cy="121444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1" name="直接连接符 230"/>
          <p:cNvCxnSpPr/>
          <p:nvPr/>
        </p:nvCxnSpPr>
        <p:spPr>
          <a:xfrm flipV="1">
            <a:off x="2573289" y="3501706"/>
            <a:ext cx="1928826" cy="12037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960120" y="1437481"/>
            <a:ext cx="20193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  <a:sym typeface="+mn-ea"/>
              </a:rPr>
              <a:t>词语解释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2857488" y="4501838"/>
            <a:ext cx="1644627" cy="71311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13" name="竖排内容占位符 12"/>
          <p:cNvPicPr>
            <a:picLocks noGrp="1"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7143768" y="2857496"/>
            <a:ext cx="1551940" cy="2540000"/>
          </a:xfrm>
          <a:prstGeom prst="rect">
            <a:avLst/>
          </a:prstGeom>
        </p:spPr>
      </p:pic>
      <p:pic>
        <p:nvPicPr>
          <p:cNvPr id="6" name="竖排内容占位符 12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372350" y="3161030"/>
            <a:ext cx="1574800" cy="2426335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42620" y="1603375"/>
            <a:ext cx="7538720" cy="1802130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42620" y="3551555"/>
            <a:ext cx="7538720" cy="1761490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45075" y="2024132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朴素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74458" y="2024132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朴实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45471" y="2024132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奢侈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03429" y="2024132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奢华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64125" y="2618198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威吓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74458" y="2613496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吓唬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64521" y="2613496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清贫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03429" y="2613496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贫穷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26025" y="3841069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清贫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4458" y="3841069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富有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26421" y="3841069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奢侈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03429" y="3841069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节俭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45075" y="4430433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朴素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74458" y="4430433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豪华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45471" y="4430433"/>
            <a:ext cx="1785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矜持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03429" y="4430433"/>
            <a:ext cx="114300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张狂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4665" y="1570661"/>
            <a:ext cx="156019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  <a:sym typeface="+mn-ea"/>
              </a:rPr>
              <a:t>近义词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14348" y="3574414"/>
            <a:ext cx="156019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1" hangingPunct="1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  <a:sym typeface="+mn-ea"/>
              </a:rPr>
              <a:t>反义词</a:t>
            </a:r>
            <a:endParaRPr lang="zh-CN" altLang="en-US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043524" y="1446689"/>
            <a:ext cx="247840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  <a:sym typeface="+mn-ea"/>
              </a:rPr>
              <a:t>近义词辨析</a:t>
            </a:r>
            <a:endParaRPr lang="zh-CN" altLang="en-US" sz="3600" b="1" u="dbl" dirty="0" smtClean="0">
              <a:solidFill>
                <a:srgbClr val="92D050"/>
              </a:solidFill>
              <a:latin typeface="楷体_GB2312" panose="02010609030101010101" charset="-122"/>
              <a:ea typeface="楷体_GB2312" panose="02010609030101010101" charset="-122"/>
              <a:sym typeface="+mn-ea"/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714375" y="2145030"/>
          <a:ext cx="7645400" cy="249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350"/>
                <a:gridCol w="2033905"/>
                <a:gridCol w="4335145"/>
              </a:tblGrid>
              <a:tr h="3556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800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T="34290" marB="34290">
                    <a:solidFill>
                      <a:srgbClr val="FFAF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>
                          <a:latin typeface="楷体_GB2312" panose="02010609030101010101" charset="-122"/>
                          <a:ea typeface="楷体_GB2312" panose="02010609030101010101" charset="-122"/>
                        </a:rPr>
                        <a:t>相同点</a:t>
                      </a:r>
                      <a:endParaRPr lang="zh-CN" altLang="en-US" sz="180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T="34290" marB="34290">
                    <a:solidFill>
                      <a:srgbClr val="FFAF0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dirty="0">
                          <a:latin typeface="楷体_GB2312" panose="02010609030101010101" charset="-122"/>
                          <a:ea typeface="楷体_GB2312" panose="02010609030101010101" charset="-122"/>
                        </a:rPr>
                        <a:t>不同点</a:t>
                      </a:r>
                      <a:endParaRPr lang="zh-CN" altLang="en-US" sz="1800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T="34290" marB="34290">
                    <a:solidFill>
                      <a:srgbClr val="FFAF01"/>
                    </a:solidFill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000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 dirty="0" smtClean="0">
                          <a:latin typeface="楷体_GB2312" panose="02010609030101010101" charset="-122"/>
                          <a:ea typeface="楷体_GB2312" panose="02010609030101010101" charset="-122"/>
                        </a:rPr>
                        <a:t>清贫</a:t>
                      </a:r>
                      <a:endParaRPr lang="en-US" altLang="zh-CN" sz="2000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T="34290" marB="34290">
                    <a:solidFill>
                      <a:srgbClr val="FFE09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2000" b="1" dirty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2000" b="1" dirty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endParaRPr lang="en-US" altLang="zh-CN" sz="2000" b="1" dirty="0" smtClean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  <a:p>
                      <a:pPr algn="l">
                        <a:buNone/>
                      </a:pPr>
                      <a:r>
                        <a:rPr lang="zh-CN" altLang="en-US" sz="2000" b="1" dirty="0" smtClean="0">
                          <a:latin typeface="楷体_GB2312" panose="02010609030101010101" charset="-122"/>
                          <a:ea typeface="楷体_GB2312" panose="02010609030101010101" charset="-122"/>
                          <a:sym typeface="+mn-ea"/>
                        </a:rPr>
                        <a:t>都指贫苦。</a:t>
                      </a:r>
                      <a:endParaRPr lang="zh-CN" altLang="en-US" sz="2000" b="1" dirty="0">
                        <a:latin typeface="楷体_GB2312" panose="02010609030101010101" charset="-122"/>
                        <a:ea typeface="楷体_GB2312" panose="02010609030101010101" charset="-122"/>
                        <a:sym typeface="+mn-ea"/>
                      </a:endParaRPr>
                    </a:p>
                  </a:txBody>
                  <a:tcPr marT="34290" marB="34290">
                    <a:solidFill>
                      <a:srgbClr val="FFE09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2000" b="1" dirty="0" smtClean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楷体_GB2312" panose="02010609030101010101" charset="-122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清贫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——</a:t>
                      </a: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生活清寒贫苦。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楷体_GB2312" panose="02010609030101010101" charset="-122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2000" b="1" dirty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楷体_GB2312" panose="02010609030101010101" charset="-122"/>
                        <a:sym typeface="+mn-ea"/>
                      </a:endParaRPr>
                    </a:p>
                  </a:txBody>
                  <a:tcPr marT="34290" marB="34290">
                    <a:solidFill>
                      <a:srgbClr val="FFE09D"/>
                    </a:solidFill>
                  </a:tcPr>
                </a:tc>
              </a:tr>
              <a:tr h="148590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2000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  <a:p>
                      <a:pPr>
                        <a:buNone/>
                      </a:pPr>
                      <a:r>
                        <a:rPr lang="zh-CN" altLang="en-US" sz="2000" b="1" dirty="0" smtClean="0">
                          <a:latin typeface="楷体_GB2312" panose="02010609030101010101" charset="-122"/>
                          <a:ea typeface="楷体_GB2312" panose="02010609030101010101" charset="-122"/>
                        </a:rPr>
                        <a:t>清苦</a:t>
                      </a:r>
                      <a:endParaRPr lang="zh-CN" altLang="en-US" sz="2000" b="1" dirty="0">
                        <a:latin typeface="楷体_GB2312" panose="02010609030101010101" charset="-122"/>
                        <a:ea typeface="楷体_GB2312" panose="02010609030101010101" charset="-122"/>
                      </a:endParaRPr>
                    </a:p>
                  </a:txBody>
                  <a:tcPr marT="34290" marB="34290">
                    <a:solidFill>
                      <a:srgbClr val="FFE09D"/>
                    </a:solidFill>
                  </a:tcPr>
                </a:tc>
                <a:tc vMerge="1">
                  <a:tcPr/>
                </a:tc>
                <a:tc vMerge="1">
                  <a:tcPr/>
                </a:tc>
              </a:tr>
              <a:tr h="1019175">
                <a:tc vMerge="1">
                  <a:tcPr marT="34290" marB="34290">
                    <a:solidFill>
                      <a:srgbClr val="FFE09D"/>
                    </a:solidFill>
                  </a:tcPr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sz="2000" b="1" dirty="0" smtClean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楷体_GB2312" panose="02010609030101010101" charset="-122"/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清苦</a:t>
                      </a:r>
                      <a:r>
                        <a:rPr lang="en-US" altLang="zh-CN" sz="2000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——</a:t>
                      </a:r>
                      <a:r>
                        <a:rPr lang="zh-CN" altLang="en-US" sz="2000" b="1" dirty="0" smtClean="0">
                          <a:solidFill>
                            <a:srgbClr val="FF0000"/>
                          </a:solidFill>
                          <a:latin typeface="楷体_GB2312" panose="02010609030101010101" charset="-122"/>
                          <a:ea typeface="楷体_GB2312" panose="02010609030101010101" charset="-122"/>
                          <a:cs typeface="楷体_GB2312" panose="02010609030101010101" charset="-122"/>
                          <a:sym typeface="+mn-ea"/>
                        </a:rPr>
                        <a:t>守贫刻苦。</a:t>
                      </a:r>
                      <a:endParaRPr lang="zh-CN" altLang="en-US" sz="2000" b="1" dirty="0">
                        <a:solidFill>
                          <a:srgbClr val="FF0000"/>
                        </a:solidFill>
                        <a:latin typeface="楷体_GB2312" panose="02010609030101010101" charset="-122"/>
                        <a:ea typeface="楷体_GB2312" panose="02010609030101010101" charset="-122"/>
                        <a:cs typeface="楷体_GB2312" panose="02010609030101010101" charset="-122"/>
                        <a:sym typeface="+mn-ea"/>
                      </a:endParaRPr>
                    </a:p>
                  </a:txBody>
                  <a:tcPr marT="34290" marB="34290">
                    <a:solidFill>
                      <a:srgbClr val="FFE09D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1758609" y="4852201"/>
            <a:ext cx="3098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1" hangingPunct="1"/>
            <a:endParaRPr lang="zh-CN" altLang="en-US" sz="3200" b="1" dirty="0">
              <a:solidFill>
                <a:srgbClr val="FF00FF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214414" y="4357694"/>
            <a:ext cx="664625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/>
            <a:endParaRPr lang="zh-CN" altLang="en-US" sz="2400" b="1" dirty="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  <a:p>
            <a:r>
              <a:rPr lang="en-US" altLang="zh-CN" sz="2400" b="1" dirty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1</a:t>
            </a:r>
            <a:r>
              <a:rPr lang="en-US" altLang="zh-CN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.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他家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家道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（     ）。</a:t>
            </a:r>
            <a:endParaRPr lang="zh-CN" altLang="en-US" sz="2400" b="1" dirty="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  <a:p>
            <a:r>
              <a:rPr lang="en-US" altLang="zh-CN" sz="2400" b="1" dirty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2</a:t>
            </a:r>
            <a:r>
              <a:rPr lang="en-US" altLang="zh-CN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.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（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    </a:t>
            </a:r>
            <a:r>
              <a:rPr lang="zh-CN" altLang="en-US" sz="24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）的生活有利于子女的健康成长。</a:t>
            </a:r>
            <a:endParaRPr lang="zh-CN" altLang="en-US" sz="2400" b="1" dirty="0">
              <a:solidFill>
                <a:srgbClr val="FF00FF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6" name="文本框 8"/>
          <p:cNvSpPr txBox="1"/>
          <p:nvPr/>
        </p:nvSpPr>
        <p:spPr>
          <a:xfrm>
            <a:off x="3074318" y="4691713"/>
            <a:ext cx="92869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  <a:sym typeface="+mn-ea"/>
              </a:rPr>
              <a:t>清贫</a:t>
            </a:r>
            <a:endParaRPr lang="en-US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1788434" y="5048903"/>
            <a:ext cx="92869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  <a:sym typeface="+mn-ea"/>
              </a:rPr>
              <a:t>清苦</a:t>
            </a:r>
            <a:endParaRPr lang="en-US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946150" y="2122171"/>
            <a:ext cx="7197750" cy="2807028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38860" y="1425471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词语</a:t>
            </a:r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  <a:sym typeface="+mn-ea"/>
              </a:rPr>
              <a:t>积累</a:t>
            </a:r>
            <a:endParaRPr lang="zh-CN" altLang="en-US" sz="3600" b="1" u="dbl" dirty="0" smtClean="0">
              <a:solidFill>
                <a:srgbClr val="92D05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643042" y="2500306"/>
            <a:ext cx="6572296" cy="201485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ts val="5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描写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清贫</a:t>
            </a: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的词语：</a:t>
            </a:r>
            <a:endParaRPr lang="en-US" altLang="zh-CN" sz="2800" b="1" dirty="0" smtClean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28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朴素 一贫如洗 家徒四壁 穷困潦倒</a:t>
            </a:r>
            <a:endParaRPr lang="en-US" altLang="zh-CN" sz="2800" b="1" dirty="0" smtClean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ts val="5000"/>
              </a:lnSpc>
            </a:pPr>
            <a:r>
              <a:rPr lang="zh-CN" altLang="en-US" sz="2800" b="1" dirty="0" smtClean="0">
                <a:solidFill>
                  <a:srgbClr val="15011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贫穷 身无分文 一穷二白 捉襟见肘</a:t>
            </a:r>
            <a:endParaRPr lang="en-US" altLang="zh-CN" sz="2800" b="1" dirty="0" smtClean="0">
              <a:solidFill>
                <a:srgbClr val="150118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714348" y="2214554"/>
            <a:ext cx="7713345" cy="2934335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13" name="文本框 5"/>
          <p:cNvSpPr txBox="1"/>
          <p:nvPr/>
        </p:nvSpPr>
        <p:spPr>
          <a:xfrm>
            <a:off x="928663" y="2928934"/>
            <a:ext cx="7286675" cy="49911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R="0" defTabSz="914400" eaLnBrk="1" hangingPunct="1">
              <a:spcBef>
                <a:spcPts val="1800"/>
              </a:spcBef>
              <a:buClrTx/>
              <a:buSzTx/>
              <a:buFont typeface="Wingdings" panose="05000000000000000000" pitchFamily="2" charset="2"/>
              <a:defRPr/>
            </a:pPr>
            <a:r>
              <a:rPr kumimoji="0" lang="en-US" altLang="zh-CN" sz="2800" b="1" kern="1200" cap="none" spc="0" normalizeH="0" baseline="0" noProof="0" dirty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1</a:t>
            </a:r>
            <a:r>
              <a:rPr kumimoji="0" lang="en-US" altLang="zh-CN" sz="2800" b="1" kern="1200" cap="none" spc="0" normalizeH="0" baseline="0" noProof="0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.</a:t>
            </a:r>
            <a:r>
              <a:rPr kumimoji="0" lang="zh-CN" altLang="en-US" sz="2800" b="1" kern="1200" cap="none" spc="0" normalizeH="0" baseline="0" noProof="0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课文中提到每个共产党员的美德是什么？</a:t>
            </a:r>
            <a:endParaRPr kumimoji="0" lang="zh-CN" altLang="en-US" sz="2800" b="1" kern="1200" cap="none" spc="0" normalizeH="0" baseline="0" noProof="0" dirty="0"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</a:endParaRPr>
          </a:p>
        </p:txBody>
      </p:sp>
      <p:sp>
        <p:nvSpPr>
          <p:cNvPr id="10256" name="TextBox 3"/>
          <p:cNvSpPr txBox="1"/>
          <p:nvPr/>
        </p:nvSpPr>
        <p:spPr>
          <a:xfrm>
            <a:off x="2428860" y="3786190"/>
            <a:ext cx="4000528" cy="521970"/>
          </a:xfrm>
          <a:prstGeom prst="rect">
            <a:avLst/>
          </a:prstGeom>
          <a:solidFill>
            <a:schemeClr val="accent4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矜持不苟，舍已为公。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15365" y="1429226"/>
            <a:ext cx="201930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u="dbl" dirty="0" smtClean="0">
                <a:solidFill>
                  <a:schemeClr val="accent6"/>
                </a:solidFill>
                <a:uFillTx/>
                <a:latin typeface="方正新楷体_GBK" panose="02000000000000000000" charset="-122"/>
                <a:ea typeface="方正新楷体_GBK" panose="02000000000000000000" charset="-122"/>
              </a:rPr>
              <a:t>初读感知</a:t>
            </a:r>
            <a:endParaRPr lang="zh-CN" altLang="zh-CN" sz="3600" b="1" u="dbl" dirty="0" smtClean="0">
              <a:solidFill>
                <a:srgbClr val="92D050"/>
              </a:solidFill>
              <a:uFillTx/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0312" y="1539875"/>
            <a:ext cx="458046" cy="45804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zh-CN" altLang="en-US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/>
              </a:solidFill>
              <a:effectLst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38587" y="1537067"/>
            <a:ext cx="463307" cy="463307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25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428596" y="2000240"/>
            <a:ext cx="8143932" cy="2857520"/>
          </a:xfrm>
          <a:prstGeom prst="roundRect">
            <a:avLst/>
          </a:prstGeom>
          <a:solidFill>
            <a:srgbClr val="FFCB74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楷体_GB2312" panose="02010609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71789" y="2425381"/>
            <a:ext cx="7739380" cy="22015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altLang="zh-CN" sz="2800" b="1" dirty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2.</a:t>
            </a:r>
            <a:r>
              <a:rPr lang="zh-CN" altLang="en-US" sz="2800" b="1" dirty="0">
                <a:solidFill>
                  <a:schemeClr val="tx1"/>
                </a:solidFill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根据课文内容填空。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l" eaLnBrk="1" hangingPunct="1">
              <a:lnSpc>
                <a:spcPct val="13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   </a:t>
            </a:r>
            <a:r>
              <a:rPr lang="zh-CN" altLang="en-US" sz="2800" b="1" dirty="0" smtClean="0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  <a:sym typeface="+mn-ea"/>
              </a:rPr>
              <a:t>课文描述了“我”在被捕之后被搜身要钱的事情，作者在一开始就说自己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  <a:sym typeface="+mn-ea"/>
              </a:rPr>
              <a:t>_______________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  <a:sym typeface="+mn-ea"/>
              </a:rPr>
              <a:t>，作者最后告诉我们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  <a:sym typeface="+mn-ea"/>
              </a:rPr>
              <a:t>________________________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cs typeface="楷体_GB2312" panose="02010609030101010101" charset="-122"/>
                <a:sym typeface="+mn-ea"/>
              </a:rPr>
              <a:t>。</a:t>
            </a:r>
            <a:endParaRPr lang="zh-CN" altLang="en-US" sz="2800" b="1" u="sng" dirty="0">
              <a:solidFill>
                <a:schemeClr val="tx1"/>
              </a:solidFill>
              <a:latin typeface="楷体_GB2312" panose="02010609030101010101" charset="-122"/>
              <a:ea typeface="楷体_GB2312" panose="02010609030101010101" charset="-122"/>
              <a:cs typeface="楷体_GB2312" panose="02010609030101010101" charset="-122"/>
              <a:sym typeface="+mn-ea"/>
            </a:endParaRPr>
          </a:p>
        </p:txBody>
      </p:sp>
      <p:sp>
        <p:nvSpPr>
          <p:cNvPr id="11" name="文本框 3"/>
          <p:cNvSpPr txBox="1"/>
          <p:nvPr/>
        </p:nvSpPr>
        <p:spPr>
          <a:xfrm>
            <a:off x="3500430" y="4000504"/>
            <a:ext cx="4857784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革命者的生活是洁白朴素的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  <p:sp>
        <p:nvSpPr>
          <p:cNvPr id="12" name="文本框 3"/>
          <p:cNvSpPr txBox="1"/>
          <p:nvPr/>
        </p:nvSpPr>
        <p:spPr>
          <a:xfrm>
            <a:off x="5357818" y="3429000"/>
            <a:ext cx="2786082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楷体_GB2312" panose="02010609030101010101" charset="-122"/>
                <a:ea typeface="楷体_GB2312" panose="02010609030101010101" charset="-122"/>
              </a:rPr>
              <a:t>过着朴素的生活</a:t>
            </a:r>
            <a:endParaRPr lang="zh-CN" altLang="en-US" sz="2800" b="1" dirty="0">
              <a:solidFill>
                <a:srgbClr val="FF0000"/>
              </a:solidFill>
              <a:latin typeface="楷体_GB2312" panose="02010609030101010101" charset="-122"/>
              <a:ea typeface="楷体_GB2312" panose="02010609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2752</Words>
  <Application>WPS 演示</Application>
  <PresentationFormat>全屏显示(4:3)</PresentationFormat>
  <Paragraphs>341</Paragraphs>
  <Slides>31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3" baseType="lpstr">
      <vt:lpstr>Arial</vt:lpstr>
      <vt:lpstr>宋体</vt:lpstr>
      <vt:lpstr>Wingdings</vt:lpstr>
      <vt:lpstr>楷体_GB2312</vt:lpstr>
      <vt:lpstr>黑体</vt:lpstr>
      <vt:lpstr>方正新楷体_GBK</vt:lpstr>
      <vt:lpstr>微软雅黑</vt:lpstr>
      <vt:lpstr>楷体</vt:lpstr>
      <vt:lpstr>Arial Unicode MS</vt:lpstr>
      <vt:lpstr>Calibri</vt:lpstr>
      <vt:lpstr>Lucida Sans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6</cp:revision>
  <dcterms:created xsi:type="dcterms:W3CDTF">2020-01-05T05:59:00Z</dcterms:created>
  <dcterms:modified xsi:type="dcterms:W3CDTF">2020-03-03T04:15:59Z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