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8"/>
  </p:handoutMasterIdLst>
  <p:sldIdLst>
    <p:sldId id="258" r:id="rId3"/>
    <p:sldId id="381" r:id="rId5"/>
    <p:sldId id="382" r:id="rId6"/>
    <p:sldId id="389" r:id="rId7"/>
    <p:sldId id="388" r:id="rId8"/>
    <p:sldId id="408" r:id="rId9"/>
    <p:sldId id="410" r:id="rId10"/>
    <p:sldId id="386" r:id="rId11"/>
    <p:sldId id="385" r:id="rId12"/>
    <p:sldId id="411" r:id="rId13"/>
    <p:sldId id="383" r:id="rId14"/>
    <p:sldId id="390" r:id="rId15"/>
    <p:sldId id="412" r:id="rId16"/>
    <p:sldId id="391" r:id="rId17"/>
    <p:sldId id="337" r:id="rId18"/>
    <p:sldId id="393" r:id="rId19"/>
    <p:sldId id="394" r:id="rId20"/>
    <p:sldId id="413" r:id="rId21"/>
    <p:sldId id="395" r:id="rId22"/>
    <p:sldId id="427" r:id="rId23"/>
    <p:sldId id="428" r:id="rId24"/>
    <p:sldId id="429" r:id="rId25"/>
    <p:sldId id="430" r:id="rId26"/>
    <p:sldId id="432" r:id="rId27"/>
    <p:sldId id="433" r:id="rId28"/>
    <p:sldId id="434" r:id="rId29"/>
    <p:sldId id="435" r:id="rId30"/>
    <p:sldId id="436" r:id="rId31"/>
    <p:sldId id="437" r:id="rId32"/>
    <p:sldId id="438" r:id="rId33"/>
    <p:sldId id="439" r:id="rId34"/>
    <p:sldId id="440" r:id="rId35"/>
    <p:sldId id="443" r:id="rId36"/>
    <p:sldId id="453" r:id="rId37"/>
    <p:sldId id="455" r:id="rId38"/>
    <p:sldId id="454" r:id="rId39"/>
    <p:sldId id="444" r:id="rId40"/>
    <p:sldId id="445" r:id="rId41"/>
    <p:sldId id="446" r:id="rId42"/>
    <p:sldId id="447" r:id="rId43"/>
    <p:sldId id="431" r:id="rId44"/>
    <p:sldId id="342" r:id="rId45"/>
    <p:sldId id="414" r:id="rId46"/>
    <p:sldId id="268" r:id="rId4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228" y="-68"/>
      </p:cViewPr>
      <p:guideLst>
        <p:guide orient="horz" pos="1609"/>
        <p:guide pos="281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2.xml"/><Relationship Id="rId49" Type="http://schemas.openxmlformats.org/officeDocument/2006/relationships/presProps" Target="presProps.xml"/><Relationship Id="rId48" Type="http://schemas.openxmlformats.org/officeDocument/2006/relationships/handoutMaster" Target="handoutMasters/handoutMaster1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9"/>
          <p:cNvPicPr>
            <a:picLocks noChangeAspect="1"/>
          </p:cNvPicPr>
          <p:nvPr userDrawn="1"/>
        </p:nvPicPr>
        <p:blipFill>
          <a:blip r:embed="rId2" cstate="print"/>
          <a:srcRect l="35432" t="6931" r="13818" b="58780"/>
          <a:stretch>
            <a:fillRect/>
          </a:stretch>
        </p:blipFill>
        <p:spPr>
          <a:xfrm rot="2963407">
            <a:off x="-992981" y="-502532"/>
            <a:ext cx="2326481" cy="235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20"/>
          <p:cNvPicPr>
            <a:picLocks noChangeAspect="1"/>
          </p:cNvPicPr>
          <p:nvPr userDrawn="1"/>
        </p:nvPicPr>
        <p:blipFill>
          <a:blip r:embed="rId2" cstate="print"/>
          <a:srcRect l="32651" t="6931" r="13818" b="58780"/>
          <a:stretch>
            <a:fillRect/>
          </a:stretch>
        </p:blipFill>
        <p:spPr>
          <a:xfrm rot="2963407" flipH="1">
            <a:off x="7233047" y="3537966"/>
            <a:ext cx="2253853" cy="2359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21"/>
          <p:cNvPicPr>
            <a:picLocks noChangeAspect="1"/>
          </p:cNvPicPr>
          <p:nvPr userDrawn="1"/>
        </p:nvPicPr>
        <p:blipFill>
          <a:blip r:embed="rId3" cstate="print"/>
          <a:srcRect l="11545" t="62979" r="6584" b="10429"/>
          <a:stretch>
            <a:fillRect/>
          </a:stretch>
        </p:blipFill>
        <p:spPr>
          <a:xfrm>
            <a:off x="-139303" y="3409356"/>
            <a:ext cx="3564731" cy="1737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9"/>
          <p:cNvPicPr>
            <a:picLocks noChangeAspect="1"/>
          </p:cNvPicPr>
          <p:nvPr userDrawn="1"/>
        </p:nvPicPr>
        <p:blipFill>
          <a:blip r:embed="rId2" cstate="print"/>
          <a:srcRect l="35432" t="6931" r="13818" b="58780"/>
          <a:stretch>
            <a:fillRect/>
          </a:stretch>
        </p:blipFill>
        <p:spPr>
          <a:xfrm rot="3563407">
            <a:off x="-483870" y="-301995"/>
            <a:ext cx="1165622" cy="11813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20"/>
          <p:cNvPicPr>
            <a:picLocks noChangeAspect="1"/>
          </p:cNvPicPr>
          <p:nvPr userDrawn="1"/>
        </p:nvPicPr>
        <p:blipFill>
          <a:blip r:embed="rId3" cstate="print"/>
          <a:srcRect l="32651" t="6931" r="13818" b="58780"/>
          <a:stretch>
            <a:fillRect/>
          </a:stretch>
        </p:blipFill>
        <p:spPr>
          <a:xfrm rot="2963407" flipH="1">
            <a:off x="8291751" y="3797329"/>
            <a:ext cx="1864519" cy="195177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 cstate="print">
            <a:alphaModFix amt="6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 fontAlgn="auto"/>
            <a:r>
              <a:rPr lang="zh-CN" altLang="en-US" sz="5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360"/>
            <a:ext cx="8229600" cy="3395066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 indent="-342900" fontAlgn="auto"/>
            <a:r>
              <a:rPr lang="zh-CN" altLang="en-US" sz="4265" strike="noStrike" noProof="1"/>
              <a:t>单击此处编辑母版文本样式</a:t>
            </a:r>
            <a:endParaRPr lang="zh-CN" altLang="en-US" strike="noStrike" noProof="1"/>
          </a:p>
          <a:p>
            <a:pPr lvl="1" indent="-285750" fontAlgn="auto"/>
            <a:r>
              <a:rPr lang="zh-CN" altLang="en-US" sz="3735" strike="noStrike" noProof="1"/>
              <a:t>第二级</a:t>
            </a:r>
            <a:endParaRPr lang="zh-CN" altLang="en-US" strike="noStrike" noProof="1"/>
          </a:p>
          <a:p>
            <a:pPr lvl="2" indent="-228600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indent="-228600" fontAlgn="auto"/>
            <a:r>
              <a:rPr lang="zh-CN" altLang="en-US" sz="2665" strike="noStrike" noProof="1"/>
              <a:t>第四级</a:t>
            </a:r>
            <a:endParaRPr lang="zh-CN" altLang="en-US" strike="noStrike" noProof="1"/>
          </a:p>
          <a:p>
            <a:pPr lvl="4" indent="-228600" fontAlgn="auto"/>
            <a:r>
              <a:rPr lang="zh-CN" altLang="en-US" sz="266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096"/>
            <a:ext cx="2133600" cy="272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0276747B-C934-4A29-B9D2-0B4A2BD73C3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096"/>
            <a:ext cx="2895600" cy="272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096"/>
            <a:ext cx="2133600" cy="272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98AC0BC9-B0E5-477C-8980-057E56B69FA0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0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tags" Target="../tags/tag2.xml"/><Relationship Id="rId1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文本框 6"/>
          <p:cNvSpPr txBox="1"/>
          <p:nvPr/>
        </p:nvSpPr>
        <p:spPr>
          <a:xfrm>
            <a:off x="3082767" y="1201738"/>
            <a:ext cx="2976880" cy="9372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5500" dirty="0">
                <a:latin typeface="黑体" panose="02010600030101010101" charset="-122"/>
                <a:ea typeface="黑体" panose="02010600030101010101" charset="-122"/>
              </a:rPr>
              <a:t>第三单元</a:t>
            </a:r>
            <a:endParaRPr lang="zh-CN" altLang="en-US" sz="5500" dirty="0"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2" name="文本框 8"/>
          <p:cNvSpPr txBox="1"/>
          <p:nvPr/>
        </p:nvSpPr>
        <p:spPr>
          <a:xfrm>
            <a:off x="1630044" y="2359660"/>
            <a:ext cx="6317616" cy="6838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</a:bodyPr>
          <a:lstStyle/>
          <a:p>
            <a:pPr marR="0" defTabSz="685800" fontAlgn="auto">
              <a:buClrTx/>
              <a:buSzTx/>
              <a:defRPr/>
            </a:pPr>
            <a:r>
              <a:rPr kumimoji="0" lang="zh-CN" altLang="en-US" sz="4000" kern="1200" cap="none" spc="0" normalizeH="0" baseline="0" noProof="1">
                <a:latin typeface="新宋体" panose="02010609030101010101" charset="-122"/>
                <a:ea typeface="新宋体" panose="02010609030101010101" charset="-122"/>
                <a:cs typeface="+mn-ea"/>
                <a:sym typeface="Arial" panose="020B0604020202020204" pitchFamily="34" charset="0"/>
              </a:rPr>
              <a:t>综合性学习：遨游汉字王国</a:t>
            </a:r>
            <a:endParaRPr kumimoji="0" lang="zh-CN" altLang="en-US" sz="4000" kern="1200" cap="none" spc="0" normalizeH="0" baseline="0" noProof="1">
              <a:latin typeface="新宋体" panose="02010609030101010101" charset="-122"/>
              <a:ea typeface="新宋体" panose="02010609030101010101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7" name="组合 3"/>
          <p:cNvGrpSpPr/>
          <p:nvPr/>
        </p:nvGrpSpPr>
        <p:grpSpPr>
          <a:xfrm>
            <a:off x="809625" y="857884"/>
            <a:ext cx="3768645" cy="2144396"/>
            <a:chOff x="1175" y="1581"/>
            <a:chExt cx="7754" cy="4085"/>
          </a:xfrm>
        </p:grpSpPr>
        <p:pic>
          <p:nvPicPr>
            <p:cNvPr id="86018" name="图片 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l="20671" t="9695" r="23354" b="3400"/>
            <a:stretch>
              <a:fillRect/>
            </a:stretch>
          </p:blipFill>
          <p:spPr>
            <a:xfrm>
              <a:off x="1175" y="1656"/>
              <a:ext cx="2582" cy="40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6019" name="图片 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l="20671" t="9695" r="23354" b="3400"/>
            <a:stretch>
              <a:fillRect/>
            </a:stretch>
          </p:blipFill>
          <p:spPr>
            <a:xfrm>
              <a:off x="3757" y="1656"/>
              <a:ext cx="2582" cy="40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" name="图片 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l="20671" t="9695" r="23354" b="3400"/>
            <a:stretch>
              <a:fillRect/>
            </a:stretch>
          </p:blipFill>
          <p:spPr>
            <a:xfrm>
              <a:off x="6347" y="1581"/>
              <a:ext cx="2582" cy="40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5655" name="文本框 25654"/>
          <p:cNvSpPr txBox="1"/>
          <p:nvPr/>
        </p:nvSpPr>
        <p:spPr>
          <a:xfrm>
            <a:off x="2331720" y="3335338"/>
            <a:ext cx="720725" cy="706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charset="-122"/>
              </a:rPr>
              <a:t>轨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黑体" panose="02010600030101010101" charset="-122"/>
            </a:endParaRPr>
          </a:p>
        </p:txBody>
      </p:sp>
      <p:pic>
        <p:nvPicPr>
          <p:cNvPr id="86021" name="图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3050" y="976313"/>
            <a:ext cx="2398713" cy="202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35" name="文本框 25634"/>
          <p:cNvSpPr txBox="1"/>
          <p:nvPr/>
        </p:nvSpPr>
        <p:spPr>
          <a:xfrm>
            <a:off x="6192838" y="3335338"/>
            <a:ext cx="720725" cy="706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charset="-122"/>
              </a:rPr>
              <a:t>必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黑体" panose="0201060003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55" grpId="0"/>
      <p:bldP spid="256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矩形 12289"/>
          <p:cNvSpPr/>
          <p:nvPr/>
        </p:nvSpPr>
        <p:spPr>
          <a:xfrm>
            <a:off x="898525" y="551180"/>
            <a:ext cx="7594600" cy="39490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一些运动员在运动场接受记者采访。当记者问及他们的姓氏时，他们笑而不答，各自做了一个动作，让记者自己猜。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篮球运动员指了前面的两颗树；跳高运动员顺手捡起一根木棍，放在土堆旁；武术运动员拿过教练的书，放在剑的旁边；围棋运动员捡了一颗棋子放在瓷盆上。猜一猜，这几位运动员分别姓什么？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1" name="文本框 12290"/>
          <p:cNvSpPr txBox="1"/>
          <p:nvPr/>
        </p:nvSpPr>
        <p:spPr>
          <a:xfrm>
            <a:off x="3735388" y="4335463"/>
            <a:ext cx="375793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谜底：林、杜、刘、孟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2" name="直接连接符 12291"/>
          <p:cNvSpPr/>
          <p:nvPr/>
        </p:nvSpPr>
        <p:spPr>
          <a:xfrm>
            <a:off x="1360805" y="2987675"/>
            <a:ext cx="5205095" cy="2476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直接连接符 1"/>
          <p:cNvSpPr/>
          <p:nvPr/>
        </p:nvSpPr>
        <p:spPr>
          <a:xfrm flipV="1">
            <a:off x="1360805" y="3486150"/>
            <a:ext cx="4961890" cy="2667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直接连接符 3"/>
          <p:cNvSpPr/>
          <p:nvPr/>
        </p:nvSpPr>
        <p:spPr>
          <a:xfrm flipV="1">
            <a:off x="980123" y="3935730"/>
            <a:ext cx="4251325" cy="158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" name="直接连接符 7"/>
          <p:cNvSpPr/>
          <p:nvPr/>
        </p:nvSpPr>
        <p:spPr>
          <a:xfrm flipV="1">
            <a:off x="4161155" y="2545715"/>
            <a:ext cx="2297430" cy="95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3" name="组合 2"/>
          <p:cNvGrpSpPr/>
          <p:nvPr/>
        </p:nvGrpSpPr>
        <p:grpSpPr>
          <a:xfrm>
            <a:off x="589915" y="0"/>
            <a:ext cx="3447415" cy="823894"/>
            <a:chOff x="2431" y="410"/>
            <a:chExt cx="4113" cy="1298"/>
          </a:xfrm>
        </p:grpSpPr>
        <p:sp>
          <p:nvSpPr>
            <p:cNvPr id="90114" name="文本框 4"/>
            <p:cNvSpPr txBox="1"/>
            <p:nvPr/>
          </p:nvSpPr>
          <p:spPr>
            <a:xfrm>
              <a:off x="3059" y="410"/>
              <a:ext cx="3485" cy="12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sz="2800" b="1" dirty="0">
                  <a:solidFill>
                    <a:srgbClr val="000000"/>
                  </a:solidFill>
                  <a:latin typeface="黑体" panose="02010600030101010101" charset="-122"/>
                  <a:ea typeface="黑体" panose="02010600030101010101" charset="-122"/>
                  <a:sym typeface="宋体" panose="02010600030101010101" pitchFamily="2" charset="-122"/>
                </a:rPr>
                <a:t>门内添</a:t>
              </a:r>
              <a:r>
                <a:rPr lang="en-US" altLang="zh-CN" sz="2800" b="1" dirty="0">
                  <a:solidFill>
                    <a:srgbClr val="000000"/>
                  </a:solidFill>
                  <a:latin typeface="黑体" panose="02010600030101010101" charset="-122"/>
                  <a:ea typeface="黑体" panose="02010600030101010101" charset="-122"/>
                  <a:sym typeface="宋体" panose="02010600030101010101" pitchFamily="2" charset="-122"/>
                </a:rPr>
                <a:t>“</a:t>
              </a:r>
              <a:r>
                <a:rPr lang="zh-CN" altLang="en-US" sz="2800" b="1" dirty="0">
                  <a:solidFill>
                    <a:srgbClr val="000000"/>
                  </a:solidFill>
                  <a:latin typeface="黑体" panose="02010600030101010101" charset="-122"/>
                  <a:ea typeface="黑体" panose="02010600030101010101" charset="-122"/>
                  <a:sym typeface="宋体" panose="02010600030101010101" pitchFamily="2" charset="-122"/>
                </a:rPr>
                <a:t>活</a:t>
              </a:r>
              <a:r>
                <a:rPr lang="en-US" altLang="zh-CN" sz="2800" b="1" dirty="0">
                  <a:solidFill>
                    <a:srgbClr val="000000"/>
                  </a:solidFill>
                  <a:latin typeface="黑体" panose="02010600030101010101" charset="-122"/>
                  <a:ea typeface="黑体" panose="02010600030101010101" charset="-122"/>
                  <a:sym typeface="宋体" panose="02010600030101010101" pitchFamily="2" charset="-122"/>
                </a:rPr>
                <a:t>”</a:t>
              </a:r>
              <a:r>
                <a:rPr lang="zh-CN" altLang="en-US" sz="2800" b="1" dirty="0">
                  <a:solidFill>
                    <a:srgbClr val="000000"/>
                  </a:solidFill>
                  <a:latin typeface="黑体" panose="02010600030101010101" charset="-122"/>
                  <a:ea typeface="黑体" panose="02010600030101010101" charset="-122"/>
                  <a:sym typeface="宋体" panose="02010600030101010101" pitchFamily="2" charset="-122"/>
                </a:rPr>
                <a:t>字</a:t>
              </a:r>
              <a:endParaRPr lang="zh-CN" altLang="en-US" sz="2800" b="1" dirty="0">
                <a:solidFill>
                  <a:srgbClr val="000000"/>
                </a:solidFill>
                <a:latin typeface="黑体" panose="02010600030101010101" charset="-122"/>
                <a:ea typeface="黑体" panose="02010600030101010101" charset="-122"/>
                <a:sym typeface="宋体" panose="02010600030101010101" pitchFamily="2" charset="-122"/>
              </a:endParaRPr>
            </a:p>
          </p:txBody>
        </p:sp>
        <p:pic>
          <p:nvPicPr>
            <p:cNvPr id="90115" name="图片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31" y="553"/>
              <a:ext cx="801" cy="84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0116" name="矩形 12289"/>
          <p:cNvSpPr/>
          <p:nvPr/>
        </p:nvSpPr>
        <p:spPr>
          <a:xfrm>
            <a:off x="589915" y="823278"/>
            <a:ext cx="8163560" cy="40309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传说东汉时的杨修是猜谜高手。有一次，曹操命人造一座花园，花园造好之后，曹操去看，也没说好坏，随手在花园的门上写了一个“活”字。众人不解其意，于是去请教杨修。杨修心领神会，对众人说：“门内添‘活’字，乃‘阔’字也，丞相是嫌你们把花园门造得太宽大了。”众人听后便把花园的门重修了，曹操见后非常高兴。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7" name="组合 1"/>
          <p:cNvGrpSpPr/>
          <p:nvPr/>
        </p:nvGrpSpPr>
        <p:grpSpPr>
          <a:xfrm>
            <a:off x="1233805" y="371446"/>
            <a:ext cx="3326252" cy="823296"/>
            <a:chOff x="1884" y="739"/>
            <a:chExt cx="3727" cy="1296"/>
          </a:xfrm>
        </p:grpSpPr>
        <p:pic>
          <p:nvPicPr>
            <p:cNvPr id="91138" name="图片 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84" y="1058"/>
              <a:ext cx="1033" cy="8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1139" name="文本框 4"/>
            <p:cNvSpPr txBox="1"/>
            <p:nvPr/>
          </p:nvSpPr>
          <p:spPr>
            <a:xfrm>
              <a:off x="2789" y="739"/>
              <a:ext cx="2822" cy="12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zh-CN" sz="2800" b="1" dirty="0">
                  <a:solidFill>
                    <a:srgbClr val="000000"/>
                  </a:solidFill>
                  <a:latin typeface="黑体" panose="02010600030101010101" charset="-122"/>
                  <a:ea typeface="黑体" panose="02010600030101010101" charset="-122"/>
                  <a:sym typeface="宋体" panose="02010600030101010101" pitchFamily="2" charset="-122"/>
                </a:rPr>
                <a:t>有意思的谐音</a:t>
              </a:r>
              <a:endParaRPr lang="zh-CN" altLang="zh-CN" sz="2800" b="1" dirty="0">
                <a:solidFill>
                  <a:srgbClr val="000000"/>
                </a:solidFill>
                <a:latin typeface="黑体" panose="02010600030101010101" charset="-122"/>
                <a:ea typeface="黑体" panose="0201060003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7763" name="矩形 117762"/>
          <p:cNvSpPr/>
          <p:nvPr/>
        </p:nvSpPr>
        <p:spPr>
          <a:xfrm>
            <a:off x="2041525" y="1374775"/>
            <a:ext cx="4176713" cy="3071813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/>
          <a:lstStyle/>
          <a:p>
            <a:pPr marL="342900" indent="-342900" eaLnBrk="0" fontAlgn="base" hangingPunct="0">
              <a:lnSpc>
                <a:spcPct val="115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</a:pPr>
            <a:r>
              <a:rPr lang="zh-CN" altLang="en-US" sz="3600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谐音歇后语</a:t>
            </a:r>
            <a:endParaRPr lang="zh-CN" altLang="en-US" sz="3600" strike="noStrike" noProof="1">
              <a:effectLst>
                <a:outerShdw blurRad="38100" dist="38100" dir="2700000">
                  <a:srgbClr val="00000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342900" indent="-342900" eaLnBrk="0" fontAlgn="base" hangingPunct="0">
              <a:lnSpc>
                <a:spcPct val="115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</a:pPr>
            <a:r>
              <a:rPr lang="zh-CN" altLang="en-US" sz="3600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谐音对联</a:t>
            </a:r>
            <a:endParaRPr lang="zh-CN" altLang="en-US" sz="3600" strike="noStrike" noProof="1">
              <a:effectLst>
                <a:outerShdw blurRad="38100" dist="38100" dir="2700000">
                  <a:srgbClr val="00000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342900" indent="-342900" eaLnBrk="0" fontAlgn="base" hangingPunct="0">
              <a:lnSpc>
                <a:spcPct val="115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</a:pPr>
            <a:r>
              <a:rPr lang="zh-CN" altLang="en-US" sz="3600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谐音古诗</a:t>
            </a:r>
            <a:endParaRPr lang="zh-CN" altLang="en-US" sz="3600" strike="noStrike" noProof="1">
              <a:effectLst>
                <a:outerShdw blurRad="38100" dist="38100" dir="2700000">
                  <a:srgbClr val="00000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342900" indent="-342900" eaLnBrk="0" fontAlgn="base" hangingPunct="0">
              <a:lnSpc>
                <a:spcPct val="115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</a:pPr>
            <a:r>
              <a:rPr lang="zh-CN" altLang="en-US" sz="3600" strike="noStrike" noProof="1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谐音与生活</a:t>
            </a:r>
            <a:endParaRPr lang="zh-CN" altLang="en-US" sz="3600" strike="noStrike" noProof="1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文本框 119810"/>
          <p:cNvSpPr txBox="1"/>
          <p:nvPr/>
        </p:nvSpPr>
        <p:spPr>
          <a:xfrm>
            <a:off x="1028700" y="965200"/>
            <a:ext cx="4940300" cy="42271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）外甥打灯笼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）梁山泊的军师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四月的冰河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）咸菜烧豆腐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隔着门缝吹喇叭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162" name="矩形 119812"/>
          <p:cNvSpPr/>
          <p:nvPr/>
        </p:nvSpPr>
        <p:spPr>
          <a:xfrm>
            <a:off x="2590800" y="434975"/>
            <a:ext cx="4103688" cy="530225"/>
          </a:xfrm>
          <a:prstGeom prst="rect">
            <a:avLst/>
          </a:prstGeom>
        </p:spPr>
        <p:txBody>
          <a:bodyPr wrap="none" fromWordArt="1">
            <a:normAutofit/>
          </a:bodyPr>
          <a:lstStyle/>
          <a:p>
            <a:pPr algn="ctr"/>
            <a:r>
              <a:rPr lang="zh-CN" altLang="en-US" sz="2800" b="1" spc="1601" normalizeH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(1)谐音歇后语</a:t>
            </a:r>
            <a:endParaRPr lang="zh-CN" altLang="en-US" sz="2800" b="1" spc="1601" normalizeH="1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99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19675" y="1051560"/>
            <a:ext cx="2862580" cy="681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7A001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照旧</a:t>
            </a:r>
            <a:r>
              <a:rPr lang="zh-CN" altLang="en-US" sz="3200" b="1" dirty="0">
                <a:solidFill>
                  <a:srgbClr val="7A001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zh-CN" altLang="en-US" sz="3200" b="1" dirty="0">
                <a:solidFill>
                  <a:srgbClr val="7A001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舅</a:t>
            </a:r>
            <a:r>
              <a:rPr lang="zh-CN" altLang="en-US" sz="3200" b="1" dirty="0">
                <a:solidFill>
                  <a:srgbClr val="7A001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）</a:t>
            </a:r>
            <a:endParaRPr lang="en-US" altLang="zh-CN" sz="3200" b="1" dirty="0">
              <a:solidFill>
                <a:srgbClr val="7A001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74030" y="3779520"/>
            <a:ext cx="3251200" cy="681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7A001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7A0011"/>
                </a:solidFill>
                <a:latin typeface="+mn-ea"/>
                <a:cs typeface="+mn-ea"/>
              </a:rPr>
              <a:t>名</a:t>
            </a:r>
            <a:r>
              <a:rPr lang="zh-CN" altLang="en-US" sz="3200" b="1" dirty="0">
                <a:solidFill>
                  <a:srgbClr val="7A001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zh-CN" altLang="en-US" sz="3200" b="1" dirty="0">
                <a:solidFill>
                  <a:srgbClr val="7A0011"/>
                </a:solidFill>
                <a:latin typeface="+mn-ea"/>
                <a:cs typeface="+mn-ea"/>
              </a:rPr>
              <a:t>鸣</a:t>
            </a:r>
            <a:r>
              <a:rPr lang="zh-CN" altLang="en-US" sz="3200" b="1" dirty="0">
                <a:solidFill>
                  <a:srgbClr val="7A001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zh-CN" altLang="en-US" sz="3200" b="1" dirty="0">
                <a:solidFill>
                  <a:srgbClr val="7A0011"/>
                </a:solidFill>
                <a:latin typeface="+mn-ea"/>
                <a:cs typeface="+mn-ea"/>
              </a:rPr>
              <a:t>声在外</a:t>
            </a:r>
            <a:endParaRPr lang="zh-CN" altLang="en-US" sz="3200" b="1" dirty="0">
              <a:solidFill>
                <a:srgbClr val="7A0011"/>
              </a:solidFill>
              <a:latin typeface="+mn-ea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19675" y="3097530"/>
            <a:ext cx="3281045" cy="681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7A001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有言（盐）在先</a:t>
            </a:r>
            <a:endParaRPr lang="zh-CN" altLang="en-US" sz="3200" b="1" dirty="0">
              <a:solidFill>
                <a:srgbClr val="7A001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19675" y="2415540"/>
            <a:ext cx="3257550" cy="681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7A0011"/>
                </a:solidFill>
                <a:latin typeface="+mn-ea"/>
                <a:cs typeface="+mn-ea"/>
              </a:rPr>
              <a:t>开动</a:t>
            </a:r>
            <a:r>
              <a:rPr lang="zh-CN" altLang="en-US" sz="3200" b="1" dirty="0">
                <a:solidFill>
                  <a:srgbClr val="7A001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zh-CN" altLang="en-US" sz="3200" b="1" dirty="0">
                <a:solidFill>
                  <a:srgbClr val="7A0011"/>
                </a:solidFill>
                <a:latin typeface="+mn-ea"/>
                <a:cs typeface="+mn-ea"/>
              </a:rPr>
              <a:t>冻</a:t>
            </a:r>
            <a:r>
              <a:rPr lang="zh-CN" altLang="en-US" sz="3200" b="1" dirty="0">
                <a:solidFill>
                  <a:srgbClr val="7A001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）</a:t>
            </a:r>
            <a:r>
              <a:rPr lang="zh-CN" altLang="en-US" sz="3200" b="1" dirty="0">
                <a:solidFill>
                  <a:srgbClr val="7A0011"/>
                </a:solidFill>
                <a:latin typeface="+mn-ea"/>
                <a:cs typeface="+mn-ea"/>
              </a:rPr>
              <a:t>了</a:t>
            </a:r>
            <a:endParaRPr lang="zh-CN" altLang="en-US" sz="3200" b="1" dirty="0">
              <a:solidFill>
                <a:srgbClr val="7A0011"/>
              </a:solidFill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74640" y="1733550"/>
            <a:ext cx="3249295" cy="681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7A001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无（吴）用</a:t>
            </a:r>
            <a:endParaRPr lang="zh-CN" altLang="en-US" sz="3200" b="1" dirty="0">
              <a:solidFill>
                <a:srgbClr val="7A001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文本框 119810"/>
          <p:cNvSpPr txBox="1"/>
          <p:nvPr/>
        </p:nvSpPr>
        <p:spPr>
          <a:xfrm>
            <a:off x="869950" y="1209675"/>
            <a:ext cx="5033010" cy="3537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石头落水 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endParaRPr 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腊月天气 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endParaRPr 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秃子打伞 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endParaRPr 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打架揪胡子 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endParaRPr 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三九天穿裙子 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53610" y="1275715"/>
            <a:ext cx="1966595" cy="681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sz="3200" b="1">
                <a:solidFill>
                  <a:srgbClr val="7A001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沉默（没）</a:t>
            </a:r>
            <a:endParaRPr lang="zh-CN" sz="3200" b="1">
              <a:solidFill>
                <a:srgbClr val="7A001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74005" y="4007485"/>
            <a:ext cx="3298190" cy="681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7A001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sz="3200" b="1">
                <a:solidFill>
                  <a:srgbClr val="7A001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美丽动（冻）人</a:t>
            </a:r>
            <a:endParaRPr lang="zh-CN" sz="3200" b="1">
              <a:solidFill>
                <a:srgbClr val="7A001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53610" y="1957705"/>
            <a:ext cx="4559935" cy="681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sz="3200" b="1">
                <a:solidFill>
                  <a:srgbClr val="7A001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动</a:t>
            </a:r>
            <a:r>
              <a:rPr lang="zh-CN" sz="3200" b="1">
                <a:solidFill>
                  <a:srgbClr val="7A001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（冻）</a:t>
            </a:r>
            <a:r>
              <a:rPr lang="zh-CN" sz="3200" b="1">
                <a:solidFill>
                  <a:srgbClr val="7A001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手动（</a:t>
            </a:r>
            <a:r>
              <a:rPr lang="zh-CN" sz="3200" b="1">
                <a:solidFill>
                  <a:srgbClr val="7A001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冻）</a:t>
            </a:r>
            <a:r>
              <a:rPr lang="zh-CN" sz="3200" b="1">
                <a:solidFill>
                  <a:srgbClr val="7A001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脚</a:t>
            </a:r>
            <a:endParaRPr lang="zh-CN" sz="3200" b="1">
              <a:solidFill>
                <a:srgbClr val="7A001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53610" y="2637155"/>
            <a:ext cx="4276725" cy="681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sz="3200" b="1">
                <a:solidFill>
                  <a:srgbClr val="7A001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无法</a:t>
            </a:r>
            <a:r>
              <a:rPr lang="zh-CN" sz="3200" b="1">
                <a:solidFill>
                  <a:srgbClr val="7A001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（发）</a:t>
            </a:r>
            <a:r>
              <a:rPr lang="zh-CN" sz="3200" b="1">
                <a:solidFill>
                  <a:srgbClr val="7A001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无天</a:t>
            </a:r>
            <a:endParaRPr lang="zh-CN" sz="3200" b="1">
              <a:solidFill>
                <a:srgbClr val="7A001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03495" y="3333750"/>
            <a:ext cx="2437765" cy="681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sz="3200" b="1">
                <a:solidFill>
                  <a:srgbClr val="7A001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谦虚（牵须） </a:t>
            </a:r>
            <a:endParaRPr lang="zh-CN" sz="3200" b="1">
              <a:solidFill>
                <a:srgbClr val="7A001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文本框 119810"/>
          <p:cNvSpPr txBox="1"/>
          <p:nvPr/>
        </p:nvSpPr>
        <p:spPr>
          <a:xfrm>
            <a:off x="1274763" y="1262063"/>
            <a:ext cx="7175500" cy="16662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60000"/>
              </a:lnSpc>
            </a:pPr>
            <a:r>
              <a:rPr 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灯笼笼灯，纸（枳）壳原来只防风 </a:t>
            </a:r>
            <a:br>
              <a:rPr lang="zh-CN" sz="3200" b="1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鼓架架鼓，陈皮不能敲半下（夏） </a:t>
            </a:r>
            <a:endParaRPr 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4210" name="矩形 119812"/>
          <p:cNvSpPr/>
          <p:nvPr/>
        </p:nvSpPr>
        <p:spPr>
          <a:xfrm>
            <a:off x="2590800" y="434975"/>
            <a:ext cx="4103688" cy="530225"/>
          </a:xfrm>
          <a:prstGeom prst="rect">
            <a:avLst/>
          </a:prstGeom>
        </p:spPr>
        <p:txBody>
          <a:bodyPr wrap="none" fromWordArt="1">
            <a:normAutofit/>
          </a:bodyPr>
          <a:lstStyle/>
          <a:p>
            <a:pPr algn="ctr"/>
            <a:r>
              <a:rPr lang="zh-CN" altLang="en-US" sz="2800" b="1" spc="1601" normalizeH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(2)谐音对联</a:t>
            </a:r>
            <a:endParaRPr lang="zh-CN" altLang="en-US" sz="2800" b="1" spc="1601" normalizeH="1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99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4211" name="文本框 119810"/>
          <p:cNvSpPr txBox="1"/>
          <p:nvPr/>
        </p:nvSpPr>
        <p:spPr>
          <a:xfrm>
            <a:off x="1274763" y="2928303"/>
            <a:ext cx="4524375" cy="16662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60000"/>
              </a:lnSpc>
            </a:pPr>
            <a:r>
              <a:rPr 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贾岛醉来非假倒(贾岛) </a:t>
            </a:r>
            <a:br>
              <a:rPr lang="zh-CN" sz="3200" b="1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刘伶饮尽不留零 (刘伶) </a:t>
            </a:r>
            <a:endParaRPr 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文本框 119810"/>
          <p:cNvSpPr txBox="1"/>
          <p:nvPr/>
        </p:nvSpPr>
        <p:spPr>
          <a:xfrm>
            <a:off x="3178175" y="969963"/>
            <a:ext cx="3516313" cy="7804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60000"/>
              </a:lnSpc>
            </a:pPr>
            <a:r>
              <a:rPr lang="zh-CN" sz="2800" b="1">
                <a:latin typeface="黑体" panose="02010600030101010101" charset="-122"/>
                <a:ea typeface="黑体" panose="02010600030101010101" charset="-122"/>
              </a:rPr>
              <a:t>“枇杷”与“琵琶”</a:t>
            </a:r>
            <a:endParaRPr lang="zh-CN" sz="2800" b="1"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5234" name="矩形 119812"/>
          <p:cNvSpPr/>
          <p:nvPr/>
        </p:nvSpPr>
        <p:spPr>
          <a:xfrm>
            <a:off x="2590800" y="441325"/>
            <a:ext cx="4103688" cy="528638"/>
          </a:xfrm>
          <a:prstGeom prst="rect">
            <a:avLst/>
          </a:prstGeom>
        </p:spPr>
        <p:txBody>
          <a:bodyPr wrap="none" fromWordArt="1">
            <a:normAutofit/>
          </a:bodyPr>
          <a:lstStyle/>
          <a:p>
            <a:pPr algn="ctr"/>
            <a:r>
              <a:rPr lang="zh-CN" altLang="en-US" sz="2800" b="1" spc="1601" normalizeH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(3)谐音笑话</a:t>
            </a:r>
            <a:endParaRPr lang="zh-CN" altLang="en-US" sz="2800" b="1" spc="1601" normalizeH="1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99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5235" name="文本框 119810"/>
          <p:cNvSpPr txBox="1"/>
          <p:nvPr/>
        </p:nvSpPr>
        <p:spPr>
          <a:xfrm>
            <a:off x="734695" y="1671955"/>
            <a:ext cx="7816215" cy="30441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     古时候，有人送枇杷给一个县官，可他在礼单上把“枇杷”错写成了“琵琶”。县官笑道：“‘枇杷’不是此‘琵琶’，只恨当年识字差！”有个客人应声道：“若使琵琶能结果，满城箫管尽开花。” </a:t>
            </a:r>
            <a:endParaRPr 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文本框 119810"/>
          <p:cNvSpPr txBox="1"/>
          <p:nvPr/>
        </p:nvSpPr>
        <p:spPr>
          <a:xfrm>
            <a:off x="996950" y="704850"/>
            <a:ext cx="7372350" cy="28486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sz="3200">
                <a:latin typeface="黑体" panose="02010600030101010101" charset="-122"/>
                <a:ea typeface="黑体" panose="02010600030101010101" charset="-122"/>
              </a:rPr>
              <a:t>拓展</a:t>
            </a:r>
            <a:br>
              <a:rPr lang="zh-CN" sz="280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军训教练说：“一班杀鸡，二班偷蛋，我来给你们做稀饭。” </a:t>
            </a:r>
            <a:br>
              <a:rPr lang="zh-CN" sz="3200" b="1"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0610" y="2773045"/>
            <a:ext cx="7094220" cy="147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sz="32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（翻译：一班射击，二班投弹，我来给你们做示范。）</a:t>
            </a:r>
            <a:r>
              <a:rPr 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文本框 119810"/>
          <p:cNvSpPr txBox="1"/>
          <p:nvPr/>
        </p:nvSpPr>
        <p:spPr>
          <a:xfrm>
            <a:off x="688975" y="450850"/>
            <a:ext cx="8098155" cy="3930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br>
              <a:rPr lang="zh-CN" sz="3200" b="1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一个外国女孩嫁到中国来，在早饭时，对于不会吃油条的她被指点说：“你蘸着吃。” </a:t>
            </a:r>
            <a:br>
              <a:rPr lang="zh-CN" sz="3200" b="1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她马上站起来，又被告诉“你蘸着吃！” </a:t>
            </a:r>
            <a:br>
              <a:rPr lang="zh-CN" sz="3200" b="1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她一头雾水，委屈的说：“让我站着吃，我已经站起来了，还要站到哪儿去？” </a:t>
            </a:r>
            <a:endParaRPr 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4640" y="1607820"/>
            <a:ext cx="8256905" cy="31921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汉字产生于</a:t>
            </a:r>
            <a:r>
              <a:rPr lang="zh-CN" altLang="en-US" sz="2800" b="1" u="sng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，是世界上</a:t>
            </a:r>
            <a:r>
              <a:rPr lang="zh-CN" altLang="en-US" sz="2800" b="1" u="sng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的文字之一，经历了</a:t>
            </a:r>
            <a:r>
              <a:rPr lang="zh-CN" altLang="en-US" sz="2800" b="1" u="sng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，沿用至今。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汉字是世界上</a:t>
            </a:r>
            <a:r>
              <a:rPr lang="zh-CN" altLang="en-US" sz="2800" b="1" u="sng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的文字。曾对一些 </a:t>
            </a:r>
            <a:r>
              <a:rPr lang="zh-CN" altLang="en-US" sz="2800" b="1" u="sng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一门</a:t>
            </a:r>
            <a:r>
              <a:rPr lang="zh-CN" altLang="en-US" sz="2800" b="1" u="sng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。古往今来，我国涌现了许多</a:t>
            </a:r>
            <a:r>
              <a:rPr lang="zh-CN" altLang="en-US" sz="2800" b="1" u="sng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，他们的书法作品是 </a:t>
            </a:r>
            <a:r>
              <a:rPr lang="zh-CN" altLang="en-US" sz="2800" b="1" u="sng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。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5778" name="文本框 3"/>
          <p:cNvSpPr txBox="1"/>
          <p:nvPr/>
        </p:nvSpPr>
        <p:spPr>
          <a:xfrm>
            <a:off x="315595" y="704850"/>
            <a:ext cx="8658860" cy="10388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latin typeface="黑体" panose="02010600030101010101" charset="-122"/>
                <a:ea typeface="黑体" panose="02010600030101010101" charset="-122"/>
                <a:sym typeface="宋体" panose="02010600030101010101" pitchFamily="2" charset="-122"/>
              </a:rPr>
              <a:t>     </a:t>
            </a:r>
            <a:r>
              <a:rPr lang="zh-CN" altLang="en-US" sz="2800" b="1" dirty="0">
                <a:latin typeface="黑体" panose="02010600030101010101" charset="-122"/>
                <a:ea typeface="黑体" panose="02010600030101010101" charset="-122"/>
                <a:sym typeface="宋体" panose="02010600030101010101" pitchFamily="2" charset="-122"/>
              </a:rPr>
              <a:t>我们平时读书、看报、写文章，都离不开汉字。你对汉字有什么了解？先讨论一下，再填一填。</a:t>
            </a:r>
            <a:endParaRPr lang="zh-CN" altLang="en-US" sz="2800" b="1" dirty="0">
              <a:solidFill>
                <a:srgbClr val="000000"/>
              </a:solidFill>
              <a:latin typeface="黑体" panose="02010600030101010101" charset="-122"/>
              <a:ea typeface="黑体" panose="02010600030101010101" charset="-122"/>
              <a:sym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007995" y="1699260"/>
            <a:ext cx="189293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Corbel" panose="020B0503020204020204" pitchFamily="34" charset="0"/>
              </a:rPr>
              <a:t>几千年前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Corbel" panose="020B0503020204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82620" y="2233930"/>
            <a:ext cx="292417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Corbel" panose="020B0503020204020204" pitchFamily="34" charset="0"/>
              </a:rPr>
              <a:t>漫长的演变过程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Corbel" panose="020B0503020204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54140" y="1699260"/>
            <a:ext cx="140144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Corbel" panose="020B0503020204020204" pitchFamily="34" charset="0"/>
              </a:rPr>
              <a:t>最古老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Corbel" panose="020B0503020204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525" y="2757805"/>
            <a:ext cx="292544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Corbel" panose="020B0503020204020204" pitchFamily="34" charset="0"/>
              </a:rPr>
              <a:t>使用人口最多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Corbel" panose="020B0503020204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0465" y="3268345"/>
            <a:ext cx="202438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Corbel" panose="020B0503020204020204" pitchFamily="34" charset="0"/>
              </a:rPr>
              <a:t>周边国家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Corbel" panose="020B0503020204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57600" y="3260725"/>
            <a:ext cx="21971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Corbel" panose="020B0503020204020204" pitchFamily="34" charset="0"/>
              </a:rPr>
              <a:t>独特的艺术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Corbel" panose="020B0503020204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45410" y="3705860"/>
            <a:ext cx="2515870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Corbel" panose="020B0503020204020204" pitchFamily="34" charset="0"/>
              </a:rPr>
              <a:t>著名的书法家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Corbel" panose="020B0503020204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68375" y="4270375"/>
            <a:ext cx="25158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Corbel" panose="020B0503020204020204" pitchFamily="34" charset="0"/>
              </a:rPr>
              <a:t>艺术中的珍品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Corbel" panose="020B0503020204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文本占位符 140290"/>
          <p:cNvSpPr>
            <a:spLocks noGrp="1" noRot="1"/>
          </p:cNvSpPr>
          <p:nvPr/>
        </p:nvSpPr>
        <p:spPr>
          <a:xfrm>
            <a:off x="0" y="1400175"/>
            <a:ext cx="9277985" cy="2698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某食品店广告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与食俱进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食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全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食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美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某蚊香广告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默默无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蚊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太阳能热水器广告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随心所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浴</a:t>
            </a:r>
            <a:endParaRPr lang="zh-CN" altLang="en-US" sz="3200" b="1" dirty="0">
              <a:solidFill>
                <a:srgbClr val="7A001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自行车广告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乐在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骑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中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去痘药物广告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战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痘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青春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趁早下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斑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请勿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痘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留</a:t>
            </a:r>
            <a:r>
              <a:rPr lang="en-US" altLang="zh-CN" sz="3200" b="1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endParaRPr lang="en-US" altLang="zh-CN" sz="3200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8306" name="矩形 119812"/>
          <p:cNvSpPr/>
          <p:nvPr/>
        </p:nvSpPr>
        <p:spPr>
          <a:xfrm>
            <a:off x="2381250" y="563563"/>
            <a:ext cx="4105275" cy="530225"/>
          </a:xfrm>
          <a:prstGeom prst="rect">
            <a:avLst/>
          </a:prstGeom>
        </p:spPr>
        <p:txBody>
          <a:bodyPr wrap="none" fromWordArt="1">
            <a:normAutofit/>
          </a:bodyPr>
          <a:lstStyle/>
          <a:p>
            <a:pPr algn="ctr"/>
            <a:r>
              <a:rPr lang="zh-CN" altLang="en-US" sz="2800" b="1" spc="1601" normalizeH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(4)谐音与生活</a:t>
            </a:r>
            <a:endParaRPr lang="zh-CN" altLang="en-US" sz="2800" b="1" spc="1601" normalizeH="1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99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29" name="组合 1"/>
          <p:cNvGrpSpPr/>
          <p:nvPr/>
        </p:nvGrpSpPr>
        <p:grpSpPr>
          <a:xfrm>
            <a:off x="2974975" y="504825"/>
            <a:ext cx="2947988" cy="608013"/>
            <a:chOff x="4821" y="1124"/>
            <a:chExt cx="4642" cy="957"/>
          </a:xfrm>
        </p:grpSpPr>
        <p:pic>
          <p:nvPicPr>
            <p:cNvPr id="99330" name="图片 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l="9096" t="2376" r="5310" b="4884"/>
            <a:stretch>
              <a:fillRect/>
            </a:stretch>
          </p:blipFill>
          <p:spPr>
            <a:xfrm>
              <a:off x="5003" y="1163"/>
              <a:ext cx="997" cy="8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圆角矩形 2"/>
            <p:cNvSpPr/>
            <p:nvPr/>
          </p:nvSpPr>
          <p:spPr>
            <a:xfrm>
              <a:off x="4821" y="1124"/>
              <a:ext cx="4641" cy="957"/>
            </a:xfrm>
            <a:prstGeom prst="roundRect">
              <a:avLst/>
            </a:prstGeom>
            <a:noFill/>
            <a:ln w="3810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33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99332" name="文本框 31"/>
            <p:cNvSpPr txBox="1"/>
            <p:nvPr/>
          </p:nvSpPr>
          <p:spPr>
            <a:xfrm>
              <a:off x="6000" y="1228"/>
              <a:ext cx="3463" cy="74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500" b="1" dirty="0">
                  <a:solidFill>
                    <a:srgbClr val="DB223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我爱你，汉字</a:t>
              </a:r>
              <a:endParaRPr lang="zh-CN" altLang="en-US" sz="2500" b="1" dirty="0">
                <a:solidFill>
                  <a:srgbClr val="DB223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99333" name="组合 3"/>
          <p:cNvGrpSpPr/>
          <p:nvPr/>
        </p:nvGrpSpPr>
        <p:grpSpPr>
          <a:xfrm>
            <a:off x="441325" y="1037879"/>
            <a:ext cx="2486660" cy="823323"/>
            <a:chOff x="2723" y="2061"/>
            <a:chExt cx="3916" cy="1296"/>
          </a:xfrm>
        </p:grpSpPr>
        <p:pic>
          <p:nvPicPr>
            <p:cNvPr id="99334" name="图片 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23" y="2370"/>
              <a:ext cx="918" cy="9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9335" name="文本框 4"/>
            <p:cNvSpPr txBox="1"/>
            <p:nvPr/>
          </p:nvSpPr>
          <p:spPr>
            <a:xfrm>
              <a:off x="3469" y="2061"/>
              <a:ext cx="3170" cy="12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sz="2800" b="1" dirty="0">
                  <a:latin typeface="黑体" panose="02010600030101010101" charset="-122"/>
                  <a:ea typeface="黑体" panose="02010600030101010101" charset="-122"/>
                  <a:sym typeface="宋体" panose="02010600030101010101" pitchFamily="2" charset="-122"/>
                </a:rPr>
                <a:t>汉字的演变</a:t>
              </a:r>
              <a:endParaRPr lang="zh-CN" altLang="en-US" sz="2800" b="1" dirty="0">
                <a:solidFill>
                  <a:srgbClr val="000000"/>
                </a:solidFill>
                <a:latin typeface="黑体" panose="02010600030101010101" charset="-122"/>
                <a:ea typeface="黑体" panose="0201060003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9336" name="文本框 28674"/>
          <p:cNvSpPr txBox="1"/>
          <p:nvPr/>
        </p:nvSpPr>
        <p:spPr>
          <a:xfrm>
            <a:off x="488950" y="1831975"/>
            <a:ext cx="8386763" cy="2453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汉字经过了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三、四千年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的变化，其演变过程是：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甲骨文→金文→小篆→隶书→楷书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商周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) (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商周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) (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秦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) (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两汉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)(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魏晋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3" name="组合 1"/>
          <p:cNvGrpSpPr/>
          <p:nvPr/>
        </p:nvGrpSpPr>
        <p:grpSpPr>
          <a:xfrm>
            <a:off x="1227138" y="438150"/>
            <a:ext cx="2704147" cy="718818"/>
            <a:chOff x="2183" y="1656"/>
            <a:chExt cx="4260" cy="1134"/>
          </a:xfrm>
        </p:grpSpPr>
        <p:pic>
          <p:nvPicPr>
            <p:cNvPr id="100354" name="图片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83" y="2017"/>
              <a:ext cx="1036" cy="7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0355" name="文本框 4"/>
            <p:cNvSpPr txBox="1"/>
            <p:nvPr/>
          </p:nvSpPr>
          <p:spPr>
            <a:xfrm>
              <a:off x="3060" y="1656"/>
              <a:ext cx="3383" cy="11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sz="2400" b="1" dirty="0">
                  <a:solidFill>
                    <a:srgbClr val="000000"/>
                  </a:solidFill>
                  <a:latin typeface="黑体" panose="02010600030101010101" charset="-122"/>
                  <a:ea typeface="黑体" panose="02010600030101010101" charset="-122"/>
                  <a:sym typeface="宋体" panose="02010600030101010101" pitchFamily="2" charset="-122"/>
                </a:rPr>
                <a:t>甲骨文的发现</a:t>
              </a:r>
              <a:endParaRPr lang="zh-CN" altLang="en-US" sz="2400" b="1" dirty="0">
                <a:solidFill>
                  <a:srgbClr val="000000"/>
                </a:solidFill>
                <a:latin typeface="黑体" panose="02010600030101010101" charset="-122"/>
                <a:ea typeface="黑体" panose="02010600030101010101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00356" name="图片 2969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6153" y="2870518"/>
            <a:ext cx="1778000" cy="1935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57" name="图片 29699" descr="20051062151226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0418" y="2900680"/>
            <a:ext cx="1776412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358" name="文本框 29700"/>
          <p:cNvSpPr txBox="1"/>
          <p:nvPr/>
        </p:nvSpPr>
        <p:spPr>
          <a:xfrm>
            <a:off x="881063" y="1237298"/>
            <a:ext cx="7658100" cy="15125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latin typeface="楷体_GB2312" panose="02010609030101010101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甲骨文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是刻在龟甲或兽骨上的文字。主要在商周时期使用。它是我们目前所能见到的最旱的成熟汉字。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内容占位符 3"/>
          <p:cNvPicPr>
            <a:picLocks noGrp="1" noRot="1" noChangeAspect="1"/>
          </p:cNvPicPr>
          <p:nvPr/>
        </p:nvPicPr>
        <p:blipFill>
          <a:blip r:embed="rId2" cstate="print"/>
          <a:srcRect t="1993" r="56537" b="9660"/>
          <a:stretch>
            <a:fillRect/>
          </a:stretch>
        </p:blipFill>
        <p:spPr>
          <a:xfrm>
            <a:off x="1774825" y="976313"/>
            <a:ext cx="1984375" cy="3351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378" name="内容占位符 3"/>
          <p:cNvPicPr>
            <a:picLocks noGrp="1" noRot="1" noChangeAspect="1"/>
          </p:cNvPicPr>
          <p:nvPr/>
        </p:nvPicPr>
        <p:blipFill>
          <a:blip r:embed="rId2" cstate="print"/>
          <a:srcRect l="58734" r="2379" b="7401"/>
          <a:stretch>
            <a:fillRect/>
          </a:stretch>
        </p:blipFill>
        <p:spPr>
          <a:xfrm>
            <a:off x="4900613" y="976313"/>
            <a:ext cx="1776412" cy="3351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图片 150531" descr="a90740fe2cb94bd758ee90d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5550" y="1376363"/>
            <a:ext cx="2938463" cy="260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02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2463" y="1376363"/>
            <a:ext cx="3546475" cy="2390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图片 150533" descr="fb11fd00eaa9124a3912bb8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425" y="1244600"/>
            <a:ext cx="2587625" cy="265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26" name="图片 150534" descr="b5d5f931c877efcba71e12d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9250" y="1406525"/>
            <a:ext cx="4352925" cy="2117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7550" y="323850"/>
            <a:ext cx="4469765" cy="44697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文本框 30721"/>
          <p:cNvSpPr txBox="1"/>
          <p:nvPr/>
        </p:nvSpPr>
        <p:spPr>
          <a:xfrm>
            <a:off x="781685" y="637223"/>
            <a:ext cx="7580313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金文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是铸刻在铜器上的文字，主要在商周时期使用。字的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线条粗壮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，早期部分字形的象形性还很明显，西周晚期之后，字形逐渐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规整、美观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5474" name="图片 30723" descr="jinwen_mgd-0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1240" y="2778125"/>
            <a:ext cx="2724150" cy="204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475" name="图片 30724" descr="1-110Q21414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8325" y="2778125"/>
            <a:ext cx="2449513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文本框 30721"/>
          <p:cNvSpPr txBox="1"/>
          <p:nvPr/>
        </p:nvSpPr>
        <p:spPr>
          <a:xfrm>
            <a:off x="854075" y="911225"/>
            <a:ext cx="7581900" cy="3634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小篆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是从战国时期的秦国文字发展而来，秦统一全国后得到推行，成为我国</a:t>
            </a: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最早的统一的文字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。小篆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字形结构稳定，线条圆转，粗细基本一致，象形意味不明显。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今天的书法作品，特别是印章中仍然较多地使用这种字体。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图片 31747" descr="20090907205504-206325895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6338" y="1131888"/>
            <a:ext cx="6791325" cy="287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文本框 3"/>
          <p:cNvSpPr txBox="1"/>
          <p:nvPr/>
        </p:nvSpPr>
        <p:spPr>
          <a:xfrm>
            <a:off x="935038" y="927100"/>
            <a:ext cx="6770687" cy="26022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b="1" dirty="0">
                <a:latin typeface="黑体" panose="02010600030101010101" charset="-122"/>
                <a:ea typeface="黑体" panose="02010600030101010101" charset="-122"/>
                <a:sym typeface="宋体" panose="02010600030101010101" pitchFamily="2" charset="-122"/>
              </a:rPr>
              <a:t>     </a:t>
            </a:r>
            <a:r>
              <a:rPr lang="zh-CN" altLang="en-US" sz="2400" b="1" dirty="0">
                <a:latin typeface="黑体" panose="02010600030101010101" charset="-122"/>
                <a:ea typeface="黑体" panose="02010600030101010101" charset="-122"/>
                <a:sym typeface="宋体" panose="02010600030101010101" pitchFamily="2" charset="-122"/>
              </a:rPr>
              <a:t>你一定想更多地了解汉字吧！让我们开展综合性学习，一起遨游汉字王国，感受汉字的有趣，了解汉字文化，并为汉字的规范使用做一些力所能及的事情。</a:t>
            </a:r>
            <a:endParaRPr lang="zh-CN" altLang="en-US" sz="2400" b="1" dirty="0">
              <a:solidFill>
                <a:srgbClr val="000000"/>
              </a:solidFill>
              <a:latin typeface="黑体" panose="02010600030101010101" charset="-122"/>
              <a:ea typeface="黑体" panose="02010600030101010101" charset="-122"/>
              <a:sym typeface="宋体" panose="02010600030101010101" pitchFamily="2" charset="-122"/>
            </a:endParaRPr>
          </a:p>
        </p:txBody>
      </p:sp>
      <p:pic>
        <p:nvPicPr>
          <p:cNvPr id="7680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5988" y="2992438"/>
            <a:ext cx="2182812" cy="1922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文本框 30721"/>
          <p:cNvSpPr txBox="1"/>
          <p:nvPr/>
        </p:nvSpPr>
        <p:spPr>
          <a:xfrm>
            <a:off x="781050" y="926465"/>
            <a:ext cx="7581900" cy="32905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隶书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形成于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战国晚期，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通行于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两汉。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将篆书圆转的线条改为直笔或方笔，象形意味已基本消失，笔画简化，书写方便，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汉字的点、横、撇、捺等基本笔画已经形成，成为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汉字发展史上的分水岭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8" y="1327150"/>
            <a:ext cx="8027987" cy="248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文本框 30721"/>
          <p:cNvSpPr txBox="1"/>
          <p:nvPr/>
        </p:nvSpPr>
        <p:spPr>
          <a:xfrm>
            <a:off x="412750" y="606425"/>
            <a:ext cx="6034405" cy="3930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楷书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出现在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魏晋时期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楷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是规矩、楷模的意思。楷书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字形方正，笔画规整平直，比隶书更加便于书写和认读。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进入南北朝之后，楷书成为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占主导地位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的字体，一直通行直今。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0594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7013" y="798513"/>
            <a:ext cx="2085975" cy="3548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Rot="1"/>
          </p:cNvSpPr>
          <p:nvPr/>
        </p:nvSpPr>
        <p:spPr>
          <a:xfrm>
            <a:off x="685800" y="174625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zh-CN" altLang="en-US" sz="960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行楷" panose="02010800040101010101" charset="-122"/>
                <a:ea typeface="华文行楷" panose="02010800040101010101" charset="-122"/>
                <a:cs typeface="+mj-cs"/>
              </a:rPr>
              <a:t>书法作品欣赏</a:t>
            </a:r>
            <a:endParaRPr lang="zh-CN" altLang="en-US" sz="9600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6395" y="310515"/>
            <a:ext cx="616458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/>
              <a:t>智永和尚，南朝人，本名王法极，字智永，书圣王羲之七世孙，第五子王徽之后代，号“永禅师”。智永对后世书法影响深远。他传“永字八法”，为后代楷书立下典范。所临《真草千字文》八百多份，广为分发，影响远及日本。即使现在，依然是书法学习的经典教材。</a:t>
            </a:r>
            <a:endParaRPr lang="zh-CN" altLang="en-US" sz="3200" b="1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377305" y="1793240"/>
            <a:ext cx="2766695" cy="2026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4095" y="647700"/>
            <a:ext cx="680339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/>
              <a:t>怀素，唐代书法家，以“狂草”名世。与张旭合称“颠张狂素”。李志敏评价：“怀素的草书奔逸中有清秀之神，狂放中有淳穆之气”。</a:t>
            </a:r>
            <a:endParaRPr lang="zh-CN" altLang="en-US" sz="32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8850" y="2790825"/>
            <a:ext cx="4572000" cy="2076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7920" y="720090"/>
            <a:ext cx="3822700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/>
              <a:t>文征明，明代杰出画家、书法家、文学家，世称“文衡山”，也是“四绝”的全才，在画史上与沈周、唐伯虎、仇英合称“明四家”（“吴门四家”）。</a:t>
            </a:r>
            <a:endParaRPr lang="zh-CN" altLang="en-US" sz="32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779145"/>
            <a:ext cx="2743200" cy="3971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文本框 30721"/>
          <p:cNvSpPr txBox="1"/>
          <p:nvPr/>
        </p:nvSpPr>
        <p:spPr>
          <a:xfrm>
            <a:off x="810260" y="885190"/>
            <a:ext cx="7635875" cy="3634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王羲之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享有中华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书圣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之美誉，他最大的成就在把汉字书写从实用变为精美绝伦的艺术创作，并开创了妍美流行的行、草书法先河。其书法主要特点是平和自然，笔势委婉含蓄，遒美健秀，美轮美奂，极富情趣。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4013" y="711200"/>
            <a:ext cx="5895975" cy="4024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文本框 30721"/>
          <p:cNvSpPr txBox="1"/>
          <p:nvPr/>
        </p:nvSpPr>
        <p:spPr>
          <a:xfrm>
            <a:off x="754380" y="777240"/>
            <a:ext cx="7705090" cy="3930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颜真卿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一位书坛的巨匠。千百年来，唯颜鲁公能比肩书圣王羲之，雄视阔步于书坛。他的书法，字体端正劲美，气势雄厚，自始至终均用正锋，充分发挥男性的沉着，刚毅。其代表作有《多宝塔碑》《勤礼碑》《祭侄文稿》。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5" name="组合 3"/>
          <p:cNvGrpSpPr/>
          <p:nvPr/>
        </p:nvGrpSpPr>
        <p:grpSpPr>
          <a:xfrm>
            <a:off x="3317875" y="357188"/>
            <a:ext cx="2655888" cy="608012"/>
            <a:chOff x="2080" y="2440"/>
            <a:chExt cx="4183" cy="958"/>
          </a:xfrm>
        </p:grpSpPr>
        <p:pic>
          <p:nvPicPr>
            <p:cNvPr id="77826" name="图片 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l="9096" t="2376" r="5310" b="4884"/>
            <a:stretch>
              <a:fillRect/>
            </a:stretch>
          </p:blipFill>
          <p:spPr>
            <a:xfrm>
              <a:off x="2267" y="2479"/>
              <a:ext cx="947" cy="8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圆角矩形 2"/>
            <p:cNvSpPr/>
            <p:nvPr/>
          </p:nvSpPr>
          <p:spPr>
            <a:xfrm>
              <a:off x="2080" y="2440"/>
              <a:ext cx="4183" cy="958"/>
            </a:xfrm>
            <a:prstGeom prst="roundRect">
              <a:avLst/>
            </a:prstGeom>
            <a:noFill/>
            <a:ln w="3810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335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sp>
          <p:nvSpPr>
            <p:cNvPr id="77828" name="文本框 31"/>
            <p:cNvSpPr txBox="1"/>
            <p:nvPr/>
          </p:nvSpPr>
          <p:spPr>
            <a:xfrm>
              <a:off x="3294" y="2544"/>
              <a:ext cx="2798" cy="74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500" b="1" dirty="0">
                  <a:solidFill>
                    <a:srgbClr val="DB223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汉字真有趣</a:t>
              </a:r>
              <a:endParaRPr lang="zh-CN" altLang="en-US" sz="2500" b="1" dirty="0">
                <a:solidFill>
                  <a:srgbClr val="DB2232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7829" name="组合 5"/>
          <p:cNvGrpSpPr/>
          <p:nvPr/>
        </p:nvGrpSpPr>
        <p:grpSpPr>
          <a:xfrm>
            <a:off x="1073150" y="960438"/>
            <a:ext cx="2454275" cy="719137"/>
            <a:chOff x="1689" y="1851"/>
            <a:chExt cx="3866" cy="1132"/>
          </a:xfrm>
        </p:grpSpPr>
        <p:pic>
          <p:nvPicPr>
            <p:cNvPr id="77830" name="图片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9" y="1969"/>
              <a:ext cx="1062" cy="8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7831" name="文本框 4"/>
            <p:cNvSpPr txBox="1"/>
            <p:nvPr/>
          </p:nvSpPr>
          <p:spPr>
            <a:xfrm>
              <a:off x="2751" y="1851"/>
              <a:ext cx="2804" cy="11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sz="2400" b="1" dirty="0">
                  <a:latin typeface="黑体" panose="02010600030101010101" charset="-122"/>
                  <a:ea typeface="黑体" panose="02010600030101010101" charset="-122"/>
                  <a:sym typeface="宋体" panose="02010600030101010101" pitchFamily="2" charset="-122"/>
                </a:rPr>
                <a:t>字谜</a:t>
              </a:r>
              <a:endParaRPr lang="zh-CN" altLang="en-US" sz="2400" b="1" dirty="0">
                <a:solidFill>
                  <a:srgbClr val="000000"/>
                </a:solidFill>
                <a:latin typeface="黑体" panose="02010600030101010101" charset="-122"/>
                <a:ea typeface="黑体" panose="0201060003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0242" name="矩形 10241"/>
          <p:cNvSpPr/>
          <p:nvPr/>
        </p:nvSpPr>
        <p:spPr>
          <a:xfrm>
            <a:off x="682625" y="1791335"/>
            <a:ext cx="8085138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字谜1：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画时圆，写时方；冬时短，夏时长。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3" name="矩形 10242"/>
          <p:cNvSpPr/>
          <p:nvPr/>
        </p:nvSpPr>
        <p:spPr>
          <a:xfrm>
            <a:off x="3527108" y="2880202"/>
            <a:ext cx="1871662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谜底：日 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44" name="矩形 10243"/>
          <p:cNvSpPr/>
          <p:nvPr/>
        </p:nvSpPr>
        <p:spPr>
          <a:xfrm>
            <a:off x="581025" y="3143092"/>
            <a:ext cx="7958138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字谜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 一块土，两人站，中间隔条线，两人看不见。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46" name="文本框 10245"/>
          <p:cNvSpPr txBox="1"/>
          <p:nvPr/>
        </p:nvSpPr>
        <p:spPr>
          <a:xfrm>
            <a:off x="3513455" y="4232275"/>
            <a:ext cx="20161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谜底：坐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  <p:bldP spid="1024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170" y="801370"/>
            <a:ext cx="8201660" cy="39566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文本框 30721"/>
          <p:cNvSpPr txBox="1"/>
          <p:nvPr/>
        </p:nvSpPr>
        <p:spPr>
          <a:xfrm>
            <a:off x="681355" y="911225"/>
            <a:ext cx="7964170" cy="32905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柳公权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，所写楷书，体势劲媚，骨力道健。较之颜体，则稍显清瘦，故有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颜筋柳骨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之称。他为人既有骨气又一丝不苟，在长安，王公贵族都不惜巨金争相请他挥毫留墨。代表作有《玄秘塔碑》《神策军碑》。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8888" y="841375"/>
            <a:ext cx="6627812" cy="3460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文本框 30721"/>
          <p:cNvSpPr txBox="1"/>
          <p:nvPr/>
        </p:nvSpPr>
        <p:spPr>
          <a:xfrm>
            <a:off x="633095" y="968375"/>
            <a:ext cx="356362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虞世南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的楷书，婉雅秀逸，具有外柔内刚，沉厚安详之韵，代表作有《夫子庙堂碑》。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6978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5775" y="1158875"/>
            <a:ext cx="4030663" cy="325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文本框 2"/>
          <p:cNvSpPr txBox="1"/>
          <p:nvPr>
            <p:custDataLst>
              <p:tags r:id="rId1"/>
            </p:custDataLst>
          </p:nvPr>
        </p:nvSpPr>
        <p:spPr>
          <a:xfrm>
            <a:off x="3204049" y="2844372"/>
            <a:ext cx="42087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accent1"/>
                </a:solidFill>
                <a:latin typeface="方正魏碑_GBK" panose="03000509000000000000" charset="-122"/>
                <a:ea typeface="方正魏碑_GBK" panose="03000509000000000000" charset="-122"/>
                <a:cs typeface="方正魏碑_GBK" panose="03000509000000000000" charset="-122"/>
              </a:rPr>
              <a:t>谢 谢 观 看</a:t>
            </a:r>
            <a:r>
              <a:rPr lang="zh-CN" altLang="en-US" sz="5400" b="1" dirty="0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2000000000000000000" pitchFamily="65" charset="-122"/>
              </a:rPr>
              <a:t>！</a:t>
            </a:r>
            <a:endParaRPr lang="zh-CN" altLang="en-US" sz="5400" b="1" dirty="0">
              <a:solidFill>
                <a:schemeClr val="accent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2000000000000000000" pitchFamily="65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074" y="780071"/>
            <a:ext cx="2593181" cy="2986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矩形 10247"/>
          <p:cNvSpPr/>
          <p:nvPr/>
        </p:nvSpPr>
        <p:spPr>
          <a:xfrm>
            <a:off x="981075" y="1223804"/>
            <a:ext cx="718185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字谜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有人不是我，有马飞跑过，有水能养鱼，有土庄稼活。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51425" y="2303780"/>
            <a:ext cx="194468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谜底：也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1075" y="2835117"/>
            <a:ext cx="718185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字谜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右边有，左边无。后面有，前面无。哥哥有，弟弟无。周家有，李家无。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51425" y="4130675"/>
            <a:ext cx="194468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谜底：口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bldLvl="0"/>
      <p:bldP spid="2" grpId="0"/>
      <p:bldP spid="3" grpId="0" bldLvl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0865" t="15121" r="11717"/>
          <a:stretch>
            <a:fillRect/>
          </a:stretch>
        </p:blipFill>
        <p:spPr>
          <a:xfrm>
            <a:off x="1460500" y="1314450"/>
            <a:ext cx="2416175" cy="3040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917575" y="687546"/>
            <a:ext cx="145891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字谜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95450" y="4354513"/>
            <a:ext cx="194468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谜底：休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18050" y="687546"/>
            <a:ext cx="145891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字谜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9877" name="图片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8399" t="15126" r="17818" b="20837"/>
          <a:stretch>
            <a:fillRect/>
          </a:stretch>
        </p:blipFill>
        <p:spPr>
          <a:xfrm>
            <a:off x="5478463" y="1539875"/>
            <a:ext cx="2063750" cy="2063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5537200" y="4354513"/>
            <a:ext cx="194468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谜底：斗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矩形 3"/>
          <p:cNvSpPr/>
          <p:nvPr/>
        </p:nvSpPr>
        <p:spPr>
          <a:xfrm>
            <a:off x="654685" y="588645"/>
            <a:ext cx="8311515" cy="381190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相传唐伯虎曾在街头卖画。一天，他挂出一幅水墨画，上面画着一只黑狗，十分可爱。唐伯虎对人们说：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这是一则字谜，想购买者，需要付三十两银子，如果猜中谜语，就分文不收。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大半天过去了，无人猜中。这时，有一位年轻人说：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我猜中了。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唐伯虎请他说出谜底，他却笑而不答，取下画来便走。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  唐伯虎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望着这位年轻人的背影，哈哈一笑，说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猜中了！他猜中了！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 你能猜出这是什么字吗？ 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2520" y="4310380"/>
            <a:ext cx="6424613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buSzTx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聪明的孩子们，谜底是（     ）。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844" name="文本框 35843"/>
          <p:cNvSpPr txBox="1"/>
          <p:nvPr/>
        </p:nvSpPr>
        <p:spPr>
          <a:xfrm>
            <a:off x="5251450" y="4356418"/>
            <a:ext cx="720725" cy="604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335" b="1" noProof="1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charset="-122"/>
              </a:rPr>
              <a:t>默</a:t>
            </a:r>
            <a:endParaRPr lang="zh-CN" altLang="en-US" sz="3335" b="1" noProof="1">
              <a:solidFill>
                <a:srgbClr val="FF0000"/>
              </a:solidFill>
              <a:latin typeface="Arial" panose="020B0604020202020204" pitchFamily="34" charset="0"/>
              <a:ea typeface="黑体" panose="0201060003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8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5" name="组合 1"/>
          <p:cNvGrpSpPr/>
          <p:nvPr/>
        </p:nvGrpSpPr>
        <p:grpSpPr>
          <a:xfrm>
            <a:off x="1450975" y="260350"/>
            <a:ext cx="1831975" cy="719138"/>
            <a:chOff x="3759" y="2430"/>
            <a:chExt cx="2886" cy="1132"/>
          </a:xfrm>
        </p:grpSpPr>
        <p:pic>
          <p:nvPicPr>
            <p:cNvPr id="82946" name="图片 1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59" y="2758"/>
              <a:ext cx="792" cy="7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947" name="文本框 4"/>
            <p:cNvSpPr txBox="1"/>
            <p:nvPr/>
          </p:nvSpPr>
          <p:spPr>
            <a:xfrm>
              <a:off x="4551" y="2430"/>
              <a:ext cx="2094" cy="11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黑体" panose="02010600030101010101" charset="-122"/>
                  <a:ea typeface="黑体" panose="02010600030101010101" charset="-122"/>
                  <a:sym typeface="宋体" panose="02010600030101010101" pitchFamily="2" charset="-122"/>
                </a:rPr>
                <a:t>拓展</a:t>
              </a:r>
              <a:endParaRPr lang="zh-CN" altLang="en-US" sz="2400" dirty="0">
                <a:solidFill>
                  <a:srgbClr val="000000"/>
                </a:solidFill>
                <a:latin typeface="黑体" panose="02010600030101010101" charset="-122"/>
                <a:ea typeface="黑体" panose="0201060003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82948" name="矩形 3"/>
          <p:cNvSpPr/>
          <p:nvPr/>
        </p:nvSpPr>
        <p:spPr>
          <a:xfrm>
            <a:off x="963613" y="979012"/>
            <a:ext cx="5502275" cy="37077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一字十一笔,无横又无直。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一横又一直,不能猜作“十”。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舌头舔甘蔗。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一物有千口,你有我也有。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一人一口。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四张嘴,有头有尾。 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40" name="文本框 14339"/>
          <p:cNvSpPr txBox="1"/>
          <p:nvPr/>
        </p:nvSpPr>
        <p:spPr>
          <a:xfrm>
            <a:off x="6267450" y="1157288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（淡）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41" name="文本框 14340"/>
          <p:cNvSpPr txBox="1"/>
          <p:nvPr/>
        </p:nvSpPr>
        <p:spPr>
          <a:xfrm>
            <a:off x="6267450" y="1716088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（支）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42" name="文本框 14341"/>
          <p:cNvSpPr txBox="1"/>
          <p:nvPr/>
        </p:nvSpPr>
        <p:spPr>
          <a:xfrm>
            <a:off x="6267450" y="2309813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（甜）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43" name="文本框 14342"/>
          <p:cNvSpPr txBox="1"/>
          <p:nvPr/>
        </p:nvSpPr>
        <p:spPr>
          <a:xfrm>
            <a:off x="6267450" y="2947988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（舌）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45" name="文本框 14344"/>
          <p:cNvSpPr txBox="1"/>
          <p:nvPr/>
        </p:nvSpPr>
        <p:spPr>
          <a:xfrm>
            <a:off x="6267450" y="4162425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申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44" name="文本框 14343"/>
          <p:cNvSpPr txBox="1"/>
          <p:nvPr/>
        </p:nvSpPr>
        <p:spPr>
          <a:xfrm>
            <a:off x="6267450" y="3543300"/>
            <a:ext cx="12446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（合）</a:t>
            </a:r>
            <a:endParaRPr lang="en-US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ldLvl="0"/>
      <p:bldP spid="14341" grpId="0" bldLvl="0"/>
      <p:bldP spid="14342" grpId="0" bldLvl="0"/>
      <p:bldP spid="14343" grpId="0" bldLvl="0"/>
      <p:bldP spid="14344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4" name="文本框 25623"/>
          <p:cNvSpPr txBox="1"/>
          <p:nvPr/>
        </p:nvSpPr>
        <p:spPr>
          <a:xfrm>
            <a:off x="1752600" y="3711575"/>
            <a:ext cx="720725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charset="-122"/>
              </a:rPr>
              <a:t>器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黑体" panose="02010600030101010101" charset="-122"/>
            </a:endParaRPr>
          </a:p>
        </p:txBody>
      </p:sp>
      <p:sp>
        <p:nvSpPr>
          <p:cNvPr id="25645" name="文本框 25644"/>
          <p:cNvSpPr txBox="1"/>
          <p:nvPr/>
        </p:nvSpPr>
        <p:spPr>
          <a:xfrm>
            <a:off x="5811838" y="3711575"/>
            <a:ext cx="720725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charset="-122"/>
              </a:rPr>
              <a:t>列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黑体" panose="02010600030101010101" charset="-122"/>
            </a:endParaRPr>
          </a:p>
        </p:txBody>
      </p:sp>
      <p:grpSp>
        <p:nvGrpSpPr>
          <p:cNvPr id="83971" name="组合 6"/>
          <p:cNvGrpSpPr/>
          <p:nvPr/>
        </p:nvGrpSpPr>
        <p:grpSpPr>
          <a:xfrm>
            <a:off x="1095375" y="617538"/>
            <a:ext cx="2222500" cy="2932112"/>
            <a:chOff x="1651" y="913"/>
            <a:chExt cx="3500" cy="4616"/>
          </a:xfrm>
        </p:grpSpPr>
        <p:pic>
          <p:nvPicPr>
            <p:cNvPr id="83972" name="图片 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1" y="913"/>
              <a:ext cx="1328" cy="13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3973" name="图片 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23" y="913"/>
              <a:ext cx="1328" cy="13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3974" name="图片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23" y="4201"/>
              <a:ext cx="1328" cy="13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3975" name="图片 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1" y="4201"/>
              <a:ext cx="1328" cy="13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3976" name="图片 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03" y="2440"/>
              <a:ext cx="2503" cy="156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83977" name="图片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8100" y="1208088"/>
            <a:ext cx="1414463" cy="1751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8" name="图片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9850" y="1208088"/>
            <a:ext cx="1416050" cy="1751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4" grpId="0"/>
      <p:bldP spid="25645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REFSHAPE" val="434349004"/>
  <p:tag name="KSO_WM_UNIT_PLACING_PICTURE_USER_VIEWPORT" val="{&quot;height&quot;:8790,&quot;width&quot;:12000}"/>
</p:tagLst>
</file>

<file path=ppt/tags/tag3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1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65ADA9"/>
      </a:accent1>
      <a:accent2>
        <a:srgbClr val="8BB7D3"/>
      </a:accent2>
      <a:accent3>
        <a:srgbClr val="65ADA9"/>
      </a:accent3>
      <a:accent4>
        <a:srgbClr val="8BB7D3"/>
      </a:accent4>
      <a:accent5>
        <a:srgbClr val="65ADA9"/>
      </a:accent5>
      <a:accent6>
        <a:srgbClr val="8BB7D3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0" marR="0" lvl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2920</Words>
  <Application>WPS 演示</Application>
  <PresentationFormat>全屏显示(16:9)</PresentationFormat>
  <Paragraphs>212</Paragraphs>
  <Slides>44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67" baseType="lpstr">
      <vt:lpstr>Arial</vt:lpstr>
      <vt:lpstr>宋体</vt:lpstr>
      <vt:lpstr>Wingdings</vt:lpstr>
      <vt:lpstr>微软雅黑</vt:lpstr>
      <vt:lpstr>黑体</vt:lpstr>
      <vt:lpstr>新宋体</vt:lpstr>
      <vt:lpstr>Calibri</vt:lpstr>
      <vt:lpstr>楷体</vt:lpstr>
      <vt:lpstr>楷体_GB2312</vt:lpstr>
      <vt:lpstr>Corbel</vt:lpstr>
      <vt:lpstr>Arial Unicode MS</vt:lpstr>
      <vt:lpstr>Lucida Sans</vt:lpstr>
      <vt:lpstr>Monotype Sorts</vt:lpstr>
      <vt:lpstr>Wingdings</vt:lpstr>
      <vt:lpstr>华文新魏</vt:lpstr>
      <vt:lpstr>Times New Roman</vt:lpstr>
      <vt:lpstr>Calibri</vt:lpstr>
      <vt:lpstr>华文行楷</vt:lpstr>
      <vt:lpstr>方正魏碑_GBK</vt:lpstr>
      <vt:lpstr>方正清刻本悦宋简体</vt:lpstr>
      <vt:lpstr>方正静蕾简体</vt:lpstr>
      <vt:lpstr>Trebuchet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177</cp:revision>
  <dcterms:created xsi:type="dcterms:W3CDTF">2019-06-14T07:48:00Z</dcterms:created>
  <dcterms:modified xsi:type="dcterms:W3CDTF">2020-03-03T04:53:36Z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