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85" r:id="rId3"/>
    <p:sldId id="732" r:id="rId4"/>
    <p:sldId id="733" r:id="rId5"/>
    <p:sldId id="784" r:id="rId6"/>
    <p:sldId id="782" r:id="rId7"/>
    <p:sldId id="783" r:id="rId8"/>
    <p:sldId id="786" r:id="rId9"/>
    <p:sldId id="787" r:id="rId10"/>
    <p:sldId id="788" r:id="rId11"/>
    <p:sldId id="790" r:id="rId12"/>
    <p:sldId id="791" r:id="rId13"/>
    <p:sldId id="792" r:id="rId14"/>
    <p:sldId id="793" r:id="rId15"/>
    <p:sldId id="794" r:id="rId16"/>
    <p:sldId id="796" r:id="rId17"/>
    <p:sldId id="797" r:id="rId18"/>
    <p:sldId id="798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D5FEF8"/>
    <a:srgbClr val="6A8571"/>
    <a:srgbClr val="B9C401"/>
    <a:srgbClr val="FFFFFF"/>
    <a:srgbClr val="7D11B5"/>
    <a:srgbClr val="26CAC8"/>
    <a:srgbClr val="FCC88A"/>
    <a:srgbClr val="FFE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62" d="100"/>
          <a:sy n="62" d="100"/>
        </p:scale>
        <p:origin x="-432" y="-84"/>
      </p:cViewPr>
      <p:guideLst>
        <p:guide orient="horz" pos="1776"/>
        <p:guide pos="2835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3158"/>
        <p:guide pos="2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3FA5A-66A3-4316-878E-E77A88EE2E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68CAC-6640-417F-821E-54E16AA235F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36215" y="1156335"/>
            <a:ext cx="3671570" cy="922020"/>
          </a:xfrm>
          <a:prstGeom prst="rect">
            <a:avLst/>
          </a:prstGeom>
          <a:solidFill>
            <a:srgbClr val="FFEBD2">
              <a:alpha val="53000"/>
            </a:srgbClr>
          </a:solidFill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latin typeface="黑体" panose="02010600030101010101" pitchFamily="2" charset="-122"/>
                <a:ea typeface="黑体" panose="02010600030101010101" pitchFamily="2" charset="-122"/>
                <a:cs typeface="黑体" panose="02010600030101010101" pitchFamily="2" charset="-122"/>
              </a:rPr>
              <a:t>汉字真有趣</a:t>
            </a:r>
            <a:endParaRPr lang="zh-CN" altLang="en-US" sz="5400" b="1" dirty="0">
              <a:latin typeface="黑体" panose="02010600030101010101" pitchFamily="2" charset="-122"/>
              <a:ea typeface="黑体" panose="02010600030101010101" pitchFamily="2" charset="-122"/>
              <a:cs typeface="黑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0350" y="4368800"/>
            <a:ext cx="3213735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EBD2">
                    <a:alpha val="53000"/>
                  </a:srgb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统编版•五年级下册</a:t>
            </a:r>
            <a:endParaRPr lang="zh-CN" altLang="en-US" sz="2800" b="1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63830" y="743585"/>
            <a:ext cx="284670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“</a:t>
            </a:r>
            <a:r>
              <a:rPr lang="zh-CN" altLang="en-US" sz="2400" b="1">
                <a:solidFill>
                  <a:schemeClr val="tx1"/>
                </a:solidFill>
              </a:rPr>
              <a:t>枇杷</a:t>
            </a:r>
            <a:r>
              <a:rPr lang="en-US" altLang="zh-CN" sz="2400" b="1">
                <a:solidFill>
                  <a:schemeClr val="tx1"/>
                </a:solidFill>
              </a:rPr>
              <a:t>”</a:t>
            </a:r>
            <a:r>
              <a:rPr lang="zh-CN" altLang="en-US" sz="2400" b="1">
                <a:solidFill>
                  <a:schemeClr val="tx1"/>
                </a:solidFill>
              </a:rPr>
              <a:t>和</a:t>
            </a:r>
            <a:r>
              <a:rPr lang="en-US" altLang="zh-CN" sz="2400" b="1">
                <a:solidFill>
                  <a:schemeClr val="tx1"/>
                </a:solidFill>
              </a:rPr>
              <a:t>“</a:t>
            </a:r>
            <a:r>
              <a:rPr lang="zh-CN" altLang="en-US" sz="2400" b="1">
                <a:solidFill>
                  <a:schemeClr val="tx1"/>
                </a:solidFill>
              </a:rPr>
              <a:t>琵琶</a:t>
            </a:r>
            <a:r>
              <a:rPr lang="en-US" altLang="zh-CN" sz="2400" b="1">
                <a:solidFill>
                  <a:schemeClr val="tx1"/>
                </a:solidFill>
              </a:rPr>
              <a:t>”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907540" y="1419860"/>
            <a:ext cx="6408420" cy="30238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49780" y="1462405"/>
            <a:ext cx="600075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b="1">
                <a:latin typeface="+mn-ea"/>
                <a:cs typeface="+mn-ea"/>
              </a:rPr>
              <a:t>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有人送枇杷给一个县官，可他在礼单上把“枇杷”错写成了“琵琶”。县官笑道：“‘枇杷’不是此‘琵琶’，只恨当年识字差！”有个客人应声道：“若是琵琶能结果，满城箫管尽开花。”</a:t>
            </a:r>
            <a:endParaRPr lang="en-US" altLang="zh-CN" sz="2400" b="1">
              <a:latin typeface="+mn-ea"/>
              <a:cs typeface="+mn-ea"/>
            </a:endParaRPr>
          </a:p>
        </p:txBody>
      </p:sp>
      <p:pic>
        <p:nvPicPr>
          <p:cNvPr id="5" name="图片 4" descr="生活中的错别字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63830" y="1858645"/>
            <a:ext cx="1637030" cy="167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0830" y="706120"/>
            <a:ext cx="279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★故事用谐音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4510" y="1534795"/>
            <a:ext cx="8314690" cy="3192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王羲之任太守时，收到一名村民的状书，说某乡绅拿出一小块荒地让他葬父，言明只要一“壶”酒，事后却硬要他一“湖”酒。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王羲之便到乡绅家探访，乡绅久仰其名，欲求墨宝，于是盛情款待。王羲之于是写了《乐毅传》给他，乡绅喜出望外，问送何礼答谢，王羲之顺口说：“只要一活鹅。”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26080" y="997585"/>
            <a:ext cx="3291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“一湖酒”与“一活鹅”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6" name="图片 5" descr="大白鹅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013575" y="3566795"/>
            <a:ext cx="1456690" cy="1456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265" y="1085850"/>
            <a:ext cx="7697470" cy="3448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乡绅立即提一活鹅送至府衙，王羲之却把脸一沉说： “当时说好是一河鹅，怎么只送来一只？”原来当地话“活”“河”同音。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fontAlgn="auto">
              <a:lnSpc>
                <a:spcPct val="130000"/>
              </a:lnSpc>
            </a:pP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乡绅急忙辩解道：“大人，鹅是以只计数，从不以河计数的呀！”王羲之冷笑一声，拿出村民的</a:t>
            </a:r>
            <a:endParaRPr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 fontAlgn="auto">
              <a:lnSpc>
                <a:spcPct val="130000"/>
              </a:lnSpc>
            </a:pPr>
            <a:r>
              <a:rPr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状子说：“既然鹅以只计数，难道酒有用湖计数的吗？”乡绅自知理亏，只得认错。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484505" y="743585"/>
            <a:ext cx="227076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2400" b="1">
                <a:solidFill>
                  <a:schemeClr val="tx1"/>
                </a:solidFill>
              </a:rPr>
              <a:t>有趣的形声字</a:t>
            </a:r>
            <a:endParaRPr lang="zh-CN" sz="2400" b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4505" y="1496695"/>
            <a:ext cx="279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★汉字造字法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6605" y="2357120"/>
            <a:ext cx="718693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汉字的造字方法有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象形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指事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会意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形声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转注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假借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六种。但严格说来，转注和假借属于用字的方法。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545465" y="2183130"/>
            <a:ext cx="7592060" cy="2101215"/>
          </a:xfrm>
          <a:prstGeom prst="fra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7" name="图片 6" descr="小松鼠吃松子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63535" y="3513455"/>
            <a:ext cx="3810000" cy="1150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48995" y="1390015"/>
            <a:ext cx="718693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属于“</a:t>
            </a:r>
            <a:r>
              <a:rPr lang="zh-CN" altLang="en-US"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独体造字法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”。用文字的线条或笔画，把要表达物体的</a:t>
            </a:r>
            <a:r>
              <a:rPr lang="zh-CN" altLang="en-US"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外形特征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，具体地勾画出来。例如“月”字像一弯明月的形状，“龟”字像一只龟的侧面形状。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象形字来自于图画文字，但是图画性质减弱，象形性质增强，它是一种</a:t>
            </a:r>
            <a:r>
              <a:rPr lang="zh-CN" altLang="en-US"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最原始的造字方法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。它的</a:t>
            </a:r>
            <a:r>
              <a:rPr lang="zh-CN" altLang="en-US"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局限性很大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，因为有些事情是画不出来的。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横卷形 3"/>
          <p:cNvSpPr/>
          <p:nvPr/>
        </p:nvSpPr>
        <p:spPr>
          <a:xfrm>
            <a:off x="583565" y="655320"/>
            <a:ext cx="1440180" cy="575945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1.</a:t>
            </a:r>
            <a:r>
              <a:rPr lang="zh-CN" altLang="en-US" sz="2400" b="1">
                <a:solidFill>
                  <a:schemeClr val="tx1"/>
                </a:solidFill>
              </a:rPr>
              <a:t>象形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pic>
        <p:nvPicPr>
          <p:cNvPr id="7" name="图片 6" descr="龟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501515" y="1500505"/>
            <a:ext cx="2526665" cy="2887345"/>
          </a:xfrm>
          <a:prstGeom prst="rect">
            <a:avLst/>
          </a:prstGeom>
        </p:spPr>
      </p:pic>
      <p:pic>
        <p:nvPicPr>
          <p:cNvPr id="8" name="图片 7" descr="月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2130" y="1586230"/>
            <a:ext cx="1185545" cy="28803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133600" y="3865880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月</a:t>
            </a:r>
            <a:endParaRPr lang="zh-CN" altLang="en-US" sz="2800" b="1"/>
          </a:p>
        </p:txBody>
      </p:sp>
      <p:sp>
        <p:nvSpPr>
          <p:cNvPr id="3" name="文本框 2"/>
          <p:cNvSpPr txBox="1"/>
          <p:nvPr/>
        </p:nvSpPr>
        <p:spPr>
          <a:xfrm>
            <a:off x="5441315" y="408114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龟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5035" y="1296035"/>
            <a:ext cx="7186930" cy="2491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属于“独体造字法”。</a:t>
            </a:r>
            <a:r>
              <a:rPr lang="zh-CN" altLang="en-US"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微软雅黑" panose="020B0503020204020204" charset="-122"/>
              </a:rPr>
              <a:t>与象形的主要区别是指事字含有绘画中较抽象的东西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例如“刃”字是在“刀”的锋利处加上一点，以作标示； “凶”字则是在陷阱处加上交叉符号； “上” “下”二字则是在主体“一”的上方或下方画上标示符号。这些字的勾画都有较抽象的部分。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横卷形 3"/>
          <p:cNvSpPr/>
          <p:nvPr/>
        </p:nvSpPr>
        <p:spPr>
          <a:xfrm>
            <a:off x="583565" y="655320"/>
            <a:ext cx="1440180" cy="575945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2.</a:t>
            </a:r>
            <a:r>
              <a:rPr lang="zh-CN" altLang="en-US" sz="2400" b="1">
                <a:solidFill>
                  <a:schemeClr val="tx1"/>
                </a:solidFill>
              </a:rPr>
              <a:t>指事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pic>
        <p:nvPicPr>
          <p:cNvPr id="2" name="图片 1" descr="凶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334895" y="2037715"/>
            <a:ext cx="2156460" cy="2156460"/>
          </a:xfrm>
          <a:prstGeom prst="rect">
            <a:avLst/>
          </a:prstGeom>
        </p:spPr>
      </p:pic>
      <p:pic>
        <p:nvPicPr>
          <p:cNvPr id="3" name="图片 2" descr="下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9590" y="2037715"/>
            <a:ext cx="2123440" cy="2123440"/>
          </a:xfrm>
          <a:prstGeom prst="rect">
            <a:avLst/>
          </a:prstGeom>
        </p:spPr>
      </p:pic>
      <p:pic>
        <p:nvPicPr>
          <p:cNvPr id="6" name="图片 5" descr="刃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160" y="2037715"/>
            <a:ext cx="1938020" cy="2214245"/>
          </a:xfrm>
          <a:prstGeom prst="rect">
            <a:avLst/>
          </a:prstGeom>
        </p:spPr>
      </p:pic>
      <p:pic>
        <p:nvPicPr>
          <p:cNvPr id="9" name="图片 8" descr="上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4070" y="2037715"/>
            <a:ext cx="2122805" cy="21228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22655" y="395922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刃</a:t>
            </a:r>
            <a:endParaRPr lang="zh-CN" altLang="en-US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3058160" y="395922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凶</a:t>
            </a:r>
            <a:endParaRPr lang="zh-CN" altLang="en-US" sz="2800" b="1"/>
          </a:p>
        </p:txBody>
      </p:sp>
      <p:sp>
        <p:nvSpPr>
          <p:cNvPr id="10" name="文本框 9"/>
          <p:cNvSpPr txBox="1"/>
          <p:nvPr/>
        </p:nvSpPr>
        <p:spPr>
          <a:xfrm>
            <a:off x="5225415" y="395922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上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7682230" y="395922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下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ldLvl="0" animBg="1"/>
      <p:bldP spid="7" grpId="0"/>
      <p:bldP spid="8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92505" y="1318260"/>
            <a:ext cx="718693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属于“合体造字法”。会意字</a:t>
            </a:r>
            <a:r>
              <a:rPr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微软雅黑" panose="020B0503020204020204" charset="-122"/>
              </a:rPr>
              <a:t>由两个或多个独体字组成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以所组成的字形或字义合并起来，表达此字的意思。例如“酒”字，以酿酒的瓦瓶“酉”和液体“水”合起来，表达字义； “解”字的剖拆字义，是以用“刀”把“牛”和“角”分开来表达； “鸣”指鸟的叫声，于是用“口”和“鸟”组合而成。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横卷形 3"/>
          <p:cNvSpPr/>
          <p:nvPr/>
        </p:nvSpPr>
        <p:spPr>
          <a:xfrm>
            <a:off x="583565" y="655320"/>
            <a:ext cx="1440180" cy="575945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3.</a:t>
            </a:r>
            <a:r>
              <a:rPr lang="zh-CN" altLang="en-US" sz="2400" b="1">
                <a:solidFill>
                  <a:schemeClr val="tx1"/>
                </a:solidFill>
              </a:rPr>
              <a:t>会意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pic>
        <p:nvPicPr>
          <p:cNvPr id="2" name="图片 1" descr="酒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92505" y="1841500"/>
            <a:ext cx="2033905" cy="2033905"/>
          </a:xfrm>
          <a:prstGeom prst="rect">
            <a:avLst/>
          </a:prstGeom>
        </p:spPr>
      </p:pic>
      <p:pic>
        <p:nvPicPr>
          <p:cNvPr id="3" name="图片 2" descr="解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2350" y="1841500"/>
            <a:ext cx="2128520" cy="2128520"/>
          </a:xfrm>
          <a:prstGeom prst="rect">
            <a:avLst/>
          </a:prstGeom>
        </p:spPr>
      </p:pic>
      <p:pic>
        <p:nvPicPr>
          <p:cNvPr id="6" name="图片 5" descr="鸣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6810" y="1841500"/>
            <a:ext cx="2278380" cy="227838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36725" y="378777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酒</a:t>
            </a:r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4344035" y="371792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解</a:t>
            </a:r>
            <a:endParaRPr lang="zh-CN" altLang="en-US" sz="2800" b="1"/>
          </a:p>
        </p:txBody>
      </p:sp>
      <p:sp>
        <p:nvSpPr>
          <p:cNvPr id="8" name="文本框 7"/>
          <p:cNvSpPr txBox="1"/>
          <p:nvPr/>
        </p:nvSpPr>
        <p:spPr>
          <a:xfrm>
            <a:off x="7011035" y="3787775"/>
            <a:ext cx="70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鸣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ldLvl="0" animBg="1"/>
      <p:bldP spid="10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5120" y="1231265"/>
            <a:ext cx="8493760" cy="2953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属于“合体造字法”。形声字</a:t>
            </a:r>
            <a:r>
              <a:rPr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微软雅黑" panose="020B0503020204020204" charset="-122"/>
              </a:rPr>
              <a:t>由两部分组成：形旁和声旁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。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形旁是指示</a:t>
            </a:r>
            <a:r>
              <a:rPr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微软雅黑" panose="020B0503020204020204" charset="-122"/>
              </a:rPr>
              <a:t>字的意思或类属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声旁则表示</a:t>
            </a:r>
            <a:r>
              <a:rPr sz="20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微软雅黑" panose="020B0503020204020204" charset="-122"/>
              </a:rPr>
              <a:t>字的相同或相近发音</a:t>
            </a:r>
            <a:r>
              <a:rPr lang="zh-CN" altLang="en-US" sz="2000">
                <a:latin typeface="楷体" panose="02010609060101010101" charset="-122"/>
                <a:ea typeface="楷体" panose="02010609060101010101" charset="-122"/>
              </a:rPr>
              <a:t>。例如“樱”字，形旁是“木”，表示它是一种树木，声旁是“婴”，表示它的发音与“婴”字一样；“篮”字形旁是“  ”，表示它是竹制物品，声旁是“监”，表示它的韵母与“监”字一样（古音及部分方言）；“齿”字的下方是形旁，画出了牙齿的形状，上方的“止”是声旁，表示两字韵母相同。</a:t>
            </a:r>
            <a:endParaRPr lang="zh-CN" altLang="en-US" sz="2000">
              <a:latin typeface="楷体" panose="02010609060101010101" charset="-122"/>
              <a:ea typeface="楷体" panose="02010609060101010101" charset="-122"/>
              <a:cs typeface="微软雅黑" panose="020B0503020204020204" charset="-122"/>
            </a:endParaRPr>
          </a:p>
        </p:txBody>
      </p:sp>
      <p:sp>
        <p:nvSpPr>
          <p:cNvPr id="4" name="横卷形 3"/>
          <p:cNvSpPr/>
          <p:nvPr/>
        </p:nvSpPr>
        <p:spPr>
          <a:xfrm>
            <a:off x="583565" y="655320"/>
            <a:ext cx="1440180" cy="575945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4.</a:t>
            </a:r>
            <a:r>
              <a:rPr lang="zh-CN" altLang="en-US" sz="2400" b="1">
                <a:solidFill>
                  <a:schemeClr val="tx1"/>
                </a:solidFill>
              </a:rPr>
              <a:t>形声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35020" y="840105"/>
            <a:ext cx="247396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我来说字谜</a:t>
            </a:r>
            <a:endParaRPr lang="zh-CN" alt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20370" y="1788795"/>
            <a:ext cx="158432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字谜知识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8075" y="2449830"/>
            <a:ext cx="721487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609600" fontAlgn="auto">
              <a:lnSpc>
                <a:spcPct val="12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字谜，是一种文字游戏，也是汉字特有的一种语言文化现象。它主要根据汉字笔画繁复、偏旁相对独立、结构组合多变的特点，运用离合、增损、象形、会意等多种方式创造设制的。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974090" y="838200"/>
            <a:ext cx="158432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字谜七则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9000" y="1581150"/>
            <a:ext cx="7195820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①画时圆，写时方，冬时短，夏时长。</a:t>
            </a:r>
            <a:r>
              <a:rPr lang="zh-CN" altLang="en-US" sz="2000" b="1">
                <a:latin typeface="+mn-ea"/>
                <a:cs typeface="+mn-ea"/>
              </a:rPr>
              <a:t>（日）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②四座山来山对山，四个川来川对川，四个日字连环套，四个口字紧相连。</a:t>
            </a:r>
            <a:r>
              <a:rPr lang="zh-CN" altLang="en-US" sz="2000" b="1">
                <a:latin typeface="+mn-ea"/>
                <a:cs typeface="+mn-ea"/>
              </a:rPr>
              <a:t>（田）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③一点一横长，两点一横长。你若猜不出，站着想一想。</a:t>
            </a:r>
            <a:r>
              <a:rPr lang="zh-CN" altLang="en-US" sz="2000" b="1">
                <a:latin typeface="+mn-ea"/>
                <a:cs typeface="+mn-ea"/>
              </a:rPr>
              <a:t>（立）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④有人不是我，有马飞跑过，有水能养鱼，有土庄稼活。</a:t>
            </a:r>
            <a:r>
              <a:rPr lang="zh-CN" altLang="en-US" sz="2000" b="1">
                <a:latin typeface="+mn-ea"/>
                <a:cs typeface="+mn-ea"/>
              </a:rPr>
              <a:t>（也）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⑤</a:t>
            </a:r>
            <a:r>
              <a:rPr lang="zh-CN" altLang="en-US" sz="2000" b="1">
                <a:latin typeface="+mn-ea"/>
                <a:cs typeface="+mn-ea"/>
              </a:rPr>
              <a:t>（休）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⑥</a:t>
            </a:r>
            <a:r>
              <a:rPr lang="zh-CN" altLang="en-US" sz="2000" b="1">
                <a:latin typeface="+mn-ea"/>
                <a:cs typeface="+mn-ea"/>
              </a:rPr>
              <a:t>（斗）</a:t>
            </a:r>
            <a:endParaRPr lang="zh-CN" altLang="en-US" sz="2000" b="1">
              <a:latin typeface="+mn-ea"/>
              <a:cs typeface="+mn-ea"/>
            </a:endParaRPr>
          </a:p>
          <a:p>
            <a:pPr fontAlgn="auto">
              <a:lnSpc>
                <a:spcPct val="11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⑦我能猜出这个字是“默”。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69240" y="864870"/>
            <a:ext cx="263017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门内添</a:t>
            </a:r>
            <a:r>
              <a:rPr lang="en-US" altLang="zh-CN" sz="2400" b="1">
                <a:solidFill>
                  <a:schemeClr val="tx1"/>
                </a:solidFill>
              </a:rPr>
              <a:t>“</a:t>
            </a:r>
            <a:r>
              <a:rPr lang="zh-CN" altLang="en-US" sz="2400" b="1">
                <a:solidFill>
                  <a:schemeClr val="tx1"/>
                </a:solidFill>
              </a:rPr>
              <a:t>活</a:t>
            </a:r>
            <a:r>
              <a:rPr lang="en-US" altLang="zh-CN" sz="2400" b="1">
                <a:solidFill>
                  <a:schemeClr val="tx1"/>
                </a:solidFill>
              </a:rPr>
              <a:t>”</a:t>
            </a:r>
            <a:r>
              <a:rPr lang="zh-CN" altLang="en-US" sz="2400" b="1">
                <a:solidFill>
                  <a:schemeClr val="tx1"/>
                </a:solidFill>
              </a:rPr>
              <a:t>字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1195" y="1584325"/>
            <a:ext cx="7919085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80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b="1">
                <a:latin typeface="+mn-ea"/>
                <a:cs typeface="+mn-ea"/>
              </a:rPr>
              <a:t>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三国时的杨修是猜谜高手。有一次，曹操命人造一座花园，花园造好之后，曹操去看，也没说好坏，随手在花园的门上写了一个“活”字。众人不解其意，于是去请教杨修。杨修心领神会，对众人说：“门内添‘活’字，乃‘阔’字也，丞相是嫌你们把花园门造的太宽大了。”众人听后便把花园的门重修了，曹操见后非常高兴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4090" y="1052195"/>
            <a:ext cx="719582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一点一横长，一撇向西方，并排两棵树，栽在石头上。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二十四小时，莫当日字猜。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一个字，两张口，下面还有一条狗。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左看马靠它，右看它靠马，两边一起看，脚踩万里沙。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一点不出头。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高爷爷的头，李爷爷的脚，郑爷爷的耳朵。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有水可养鱼虾，有土可种庄稼，有人不是你我，有马走遍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天下。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云形 4"/>
          <p:cNvSpPr/>
          <p:nvPr/>
        </p:nvSpPr>
        <p:spPr>
          <a:xfrm>
            <a:off x="7646035" y="110871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磨</a:t>
            </a:r>
            <a:endParaRPr lang="zh-CN" altLang="en-US" b="1"/>
          </a:p>
        </p:txBody>
      </p:sp>
      <p:sp>
        <p:nvSpPr>
          <p:cNvPr id="7" name="云形 6"/>
          <p:cNvSpPr/>
          <p:nvPr/>
        </p:nvSpPr>
        <p:spPr>
          <a:xfrm>
            <a:off x="4569460" y="160655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旧</a:t>
            </a:r>
            <a:endParaRPr lang="zh-CN" altLang="en-US" b="1"/>
          </a:p>
        </p:txBody>
      </p:sp>
      <p:sp>
        <p:nvSpPr>
          <p:cNvPr id="8" name="云形 7"/>
          <p:cNvSpPr/>
          <p:nvPr/>
        </p:nvSpPr>
        <p:spPr>
          <a:xfrm>
            <a:off x="5547995" y="204787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哭</a:t>
            </a:r>
            <a:endParaRPr lang="zh-CN" altLang="en-US" b="1"/>
          </a:p>
        </p:txBody>
      </p:sp>
      <p:sp>
        <p:nvSpPr>
          <p:cNvPr id="9" name="云形 8"/>
          <p:cNvSpPr/>
          <p:nvPr/>
        </p:nvSpPr>
        <p:spPr>
          <a:xfrm>
            <a:off x="3139440" y="292671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术</a:t>
            </a:r>
            <a:endParaRPr lang="zh-CN" altLang="en-US" b="1"/>
          </a:p>
        </p:txBody>
      </p:sp>
      <p:sp>
        <p:nvSpPr>
          <p:cNvPr id="10" name="云形 9"/>
          <p:cNvSpPr/>
          <p:nvPr/>
        </p:nvSpPr>
        <p:spPr>
          <a:xfrm>
            <a:off x="6408420" y="339979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郭</a:t>
            </a:r>
            <a:endParaRPr lang="zh-CN" altLang="en-US" b="1"/>
          </a:p>
        </p:txBody>
      </p:sp>
      <p:sp>
        <p:nvSpPr>
          <p:cNvPr id="11" name="云形 10"/>
          <p:cNvSpPr/>
          <p:nvPr/>
        </p:nvSpPr>
        <p:spPr>
          <a:xfrm>
            <a:off x="1925955" y="430720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也</a:t>
            </a:r>
            <a:endParaRPr lang="zh-CN" altLang="en-US" b="1"/>
          </a:p>
        </p:txBody>
      </p:sp>
      <p:sp>
        <p:nvSpPr>
          <p:cNvPr id="12" name="云形 11"/>
          <p:cNvSpPr/>
          <p:nvPr/>
        </p:nvSpPr>
        <p:spPr>
          <a:xfrm>
            <a:off x="7510145" y="242887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驼</a:t>
            </a:r>
            <a:endParaRPr lang="zh-CN" altLang="en-US" b="1"/>
          </a:p>
        </p:txBody>
      </p:sp>
      <p:sp>
        <p:nvSpPr>
          <p:cNvPr id="13" name="上凸带形 12"/>
          <p:cNvSpPr/>
          <p:nvPr/>
        </p:nvSpPr>
        <p:spPr>
          <a:xfrm>
            <a:off x="3219450" y="412115"/>
            <a:ext cx="2705735" cy="50355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字谜拓展</a:t>
            </a:r>
            <a:endParaRPr lang="zh-CN" alt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4090" y="836930"/>
            <a:ext cx="719582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一阳一阴，一短一长，一昼一夜，一热一凉。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9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十字尾巴弯弯，算算数目少三。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十个哥哥力量大，一切困难都不怕。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多出一半。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一只小帆船，载着一粒米，向东又向西，不知到哪里。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13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三面有墙一面空，一个小孩坐当中。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14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一人住在山旁边，从来没有见过面。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15</a:t>
            </a:r>
            <a:r>
              <a:rPr 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  <a:r>
              <a:rPr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再会。</a:t>
            </a:r>
            <a:endParaRPr sz="20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云形 4"/>
          <p:cNvSpPr/>
          <p:nvPr/>
        </p:nvSpPr>
        <p:spPr>
          <a:xfrm>
            <a:off x="6563995" y="83693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明</a:t>
            </a:r>
            <a:endParaRPr lang="zh-CN" altLang="en-US" b="1"/>
          </a:p>
        </p:txBody>
      </p:sp>
      <p:sp>
        <p:nvSpPr>
          <p:cNvPr id="4" name="云形 3"/>
          <p:cNvSpPr/>
          <p:nvPr/>
        </p:nvSpPr>
        <p:spPr>
          <a:xfrm>
            <a:off x="4950460" y="124777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七</a:t>
            </a:r>
            <a:endParaRPr lang="zh-CN" altLang="en-US" b="1"/>
          </a:p>
        </p:txBody>
      </p:sp>
      <p:sp>
        <p:nvSpPr>
          <p:cNvPr id="6" name="云形 5"/>
          <p:cNvSpPr/>
          <p:nvPr/>
        </p:nvSpPr>
        <p:spPr>
          <a:xfrm>
            <a:off x="5603875" y="174561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克</a:t>
            </a:r>
            <a:endParaRPr lang="zh-CN" altLang="en-US" b="1"/>
          </a:p>
        </p:txBody>
      </p:sp>
      <p:sp>
        <p:nvSpPr>
          <p:cNvPr id="7" name="云形 6"/>
          <p:cNvSpPr/>
          <p:nvPr/>
        </p:nvSpPr>
        <p:spPr>
          <a:xfrm>
            <a:off x="2999740" y="2243455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岁</a:t>
            </a:r>
            <a:endParaRPr lang="zh-CN" altLang="en-US" b="1"/>
          </a:p>
        </p:txBody>
      </p:sp>
      <p:sp>
        <p:nvSpPr>
          <p:cNvPr id="8" name="云形 7"/>
          <p:cNvSpPr/>
          <p:nvPr/>
        </p:nvSpPr>
        <p:spPr>
          <a:xfrm>
            <a:off x="7673975" y="263017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迷</a:t>
            </a:r>
            <a:endParaRPr lang="zh-CN" altLang="en-US" b="1"/>
          </a:p>
        </p:txBody>
      </p:sp>
      <p:sp>
        <p:nvSpPr>
          <p:cNvPr id="9" name="云形 8"/>
          <p:cNvSpPr/>
          <p:nvPr/>
        </p:nvSpPr>
        <p:spPr>
          <a:xfrm>
            <a:off x="5603875" y="312801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匹</a:t>
            </a:r>
            <a:endParaRPr lang="zh-CN" altLang="en-US" b="1"/>
          </a:p>
        </p:txBody>
      </p:sp>
      <p:sp>
        <p:nvSpPr>
          <p:cNvPr id="10" name="云形 9"/>
          <p:cNvSpPr/>
          <p:nvPr/>
        </p:nvSpPr>
        <p:spPr>
          <a:xfrm>
            <a:off x="5603875" y="362585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仙</a:t>
            </a:r>
            <a:endParaRPr lang="zh-CN" altLang="en-US" b="1"/>
          </a:p>
        </p:txBody>
      </p:sp>
      <p:sp>
        <p:nvSpPr>
          <p:cNvPr id="11" name="云形 10"/>
          <p:cNvSpPr/>
          <p:nvPr/>
        </p:nvSpPr>
        <p:spPr>
          <a:xfrm>
            <a:off x="2419985" y="4123690"/>
            <a:ext cx="579755" cy="4978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/>
              <a:t>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11580" y="1718310"/>
            <a:ext cx="714756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老虎拉车—— 谁敢（赶）      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四两棉花—— 谈（弹）不上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飞机上挂暖瓶—— 高水平（瓶） 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裁缝不带尺—— 存心不良（量）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拿着扫帚上杏树—— 扫兴（杏） 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膝盖上钉掌—— 离题（蹄）太远</a:t>
            </a:r>
            <a:endParaRPr lang="zh-CN" altLang="en-US" sz="24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3" name="上凸带形 12"/>
          <p:cNvSpPr/>
          <p:nvPr/>
        </p:nvSpPr>
        <p:spPr>
          <a:xfrm>
            <a:off x="3219450" y="555625"/>
            <a:ext cx="2705735" cy="503555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tx1"/>
                </a:solidFill>
              </a:rPr>
              <a:t>谐音拓展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1305" y="1186180"/>
            <a:ext cx="279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★歇后语用谐音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pic>
        <p:nvPicPr>
          <p:cNvPr id="5" name="图片 4" descr="我来说字谜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479415" y="1480185"/>
            <a:ext cx="2520950" cy="2520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0830" y="706120"/>
            <a:ext cx="279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★古诗用谐音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45100" y="1498600"/>
            <a:ext cx="3960495" cy="2968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 题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［唐］李商隐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相见时难别亦难，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东风无力百花残。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春蚕到死丝（思）方尽，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蜡炬成灰泪始干。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7850" y="1498600"/>
            <a:ext cx="5153660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竹 枝 词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［唐］刘禹锡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杨柳青青江水平，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闻郎江上踏歌声。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东边日出西边雨，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道是无晴（情）却有晴（情）。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0830" y="634365"/>
            <a:ext cx="2790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幼圆" panose="02010509060101010101" charset="-122"/>
                <a:ea typeface="幼圆" panose="02010509060101010101" charset="-122"/>
              </a:rPr>
              <a:t>★对联用谐音</a:t>
            </a:r>
            <a:endParaRPr lang="zh-CN" altLang="en-US" sz="2400" b="1"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9745" y="3573780"/>
            <a:ext cx="82765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2400" b="1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【注解】对联字面上的意思是明显的，而金圣叹用“莲”与“怜”、“梨”与“离”的谐音关系，含蓄地表达与儿子隔离的凄苦、酸楚之情。</a:t>
            </a:r>
            <a:r>
              <a:rPr lang="zh-CN" altLang="en-US" sz="2400" b="1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</a:t>
            </a:r>
            <a:endParaRPr lang="zh-CN" altLang="en-US" sz="2400" b="1">
              <a:solidFill>
                <a:srgbClr val="0000FF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3750" y="1132205"/>
            <a:ext cx="81260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刘伶饮尽不留零（刘伶）    贾岛醉来非假倒（贾岛）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9115" y="3024505"/>
            <a:ext cx="56038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莲（怜）子心中苦     梨（离）儿腹内酸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8485" y="1566545"/>
            <a:ext cx="79355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</a:rPr>
              <a:t>【注解】明代的唐伯虎与张灵，两个人一起喝了一天的酒，把酒喝得一干二净，人也确实喝得快倒了，于是写下了这副对联。刘伶、贾岛，都是能喝酒的诗人。这副对联适合做酒店招牌。</a:t>
            </a:r>
            <a:endParaRPr lang="zh-CN" altLang="en-US" sz="2400" b="1">
              <a:solidFill>
                <a:srgbClr val="0000FF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1_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2232</Words>
  <Application>WPS 演示</Application>
  <PresentationFormat>全屏显示(16:9)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宋体</vt:lpstr>
      <vt:lpstr>Wingdings</vt:lpstr>
      <vt:lpstr>黑体</vt:lpstr>
      <vt:lpstr>楷体_GB2312</vt:lpstr>
      <vt:lpstr>楷体</vt:lpstr>
      <vt:lpstr>幼圆</vt:lpstr>
      <vt:lpstr>微软雅黑</vt:lpstr>
      <vt:lpstr>Arial Unicode MS</vt:lpstr>
      <vt:lpstr>Calibri</vt:lpstr>
      <vt:lpstr>Lucida Sans</vt:lpstr>
      <vt:lpstr>1_1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微软公司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jinhu.me</dc:creator>
  <cp:lastModifiedBy>Administrator</cp:lastModifiedBy>
  <cp:revision>464</cp:revision>
  <dcterms:created xsi:type="dcterms:W3CDTF">2016-03-25T01:23:00Z</dcterms:created>
  <dcterms:modified xsi:type="dcterms:W3CDTF">2020-03-03T04:22:03Z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