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38"/>
  </p:notesMasterIdLst>
  <p:sldIdLst>
    <p:sldId id="1367" r:id="rId3"/>
    <p:sldId id="1310" r:id="rId4"/>
    <p:sldId id="1311" r:id="rId5"/>
    <p:sldId id="1368" r:id="rId6"/>
    <p:sldId id="1313" r:id="rId7"/>
    <p:sldId id="1411" r:id="rId8"/>
    <p:sldId id="1369" r:id="rId9"/>
    <p:sldId id="1370" r:id="rId10"/>
    <p:sldId id="1384" r:id="rId11"/>
    <p:sldId id="1371" r:id="rId12"/>
    <p:sldId id="1372" r:id="rId13"/>
    <p:sldId id="1373" r:id="rId14"/>
    <p:sldId id="1375" r:id="rId15"/>
    <p:sldId id="1376" r:id="rId16"/>
    <p:sldId id="1377" r:id="rId17"/>
    <p:sldId id="1378" r:id="rId18"/>
    <p:sldId id="1379" r:id="rId19"/>
    <p:sldId id="1380" r:id="rId20"/>
    <p:sldId id="1381" r:id="rId21"/>
    <p:sldId id="1382" r:id="rId22"/>
    <p:sldId id="1443" r:id="rId23"/>
    <p:sldId id="1444" r:id="rId24"/>
    <p:sldId id="1445" r:id="rId25"/>
    <p:sldId id="1320" r:id="rId26"/>
    <p:sldId id="1321" r:id="rId27"/>
    <p:sldId id="1353" r:id="rId28"/>
    <p:sldId id="1441" r:id="rId29"/>
    <p:sldId id="1442" r:id="rId30"/>
    <p:sldId id="1389" r:id="rId31"/>
    <p:sldId id="1396" r:id="rId32"/>
    <p:sldId id="1394" r:id="rId33"/>
    <p:sldId id="1395" r:id="rId34"/>
    <p:sldId id="1390" r:id="rId35"/>
    <p:sldId id="1391" r:id="rId36"/>
    <p:sldId id="1393" r:id="rId37"/>
  </p:sldIdLst>
  <p:sldSz cx="9144000" cy="5143500" type="screen16x9"/>
  <p:notesSz cx="6858000" cy="9144000"/>
  <p:embeddedFontLst>
    <p:embeddedFont>
      <p:font typeface="黑体" panose="02010609060101010101" pitchFamily="49" charset="-122"/>
      <p:regular r:id="rId42"/>
    </p:embeddedFont>
    <p:embeddedFont>
      <p:font typeface="楷体" panose="02010609060101010101" pitchFamily="49" charset="-122"/>
      <p:regular r:id="rId43"/>
    </p:embeddedFont>
    <p:embeddedFont>
      <p:font typeface="微软雅黑" panose="020B0503020204020204" charset="-122"/>
      <p:regular r:id="rId44"/>
    </p:embeddedFont>
    <p:embeddedFont>
      <p:font typeface="Calibri" panose="020F0502020204030204" charset="0"/>
      <p:regular r:id="rId45"/>
      <p:bold r:id="rId46"/>
      <p:italic r:id="rId47"/>
      <p:boldItalic r:id="rId48"/>
    </p:embeddedFont>
  </p:embeddedFontLst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F1FF"/>
    <a:srgbClr val="0000FF"/>
    <a:srgbClr val="ECAAC3"/>
    <a:srgbClr val="98D267"/>
    <a:srgbClr val="FFFFFF"/>
    <a:srgbClr val="D1F5B8"/>
    <a:srgbClr val="D2F5B9"/>
    <a:srgbClr val="53B9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5" autoAdjust="0"/>
    <p:restoredTop sz="94424" autoAdjust="0"/>
  </p:normalViewPr>
  <p:slideViewPr>
    <p:cSldViewPr>
      <p:cViewPr>
        <p:scale>
          <a:sx n="60" d="100"/>
          <a:sy n="60" d="100"/>
        </p:scale>
        <p:origin x="-1812" y="-930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5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8" Type="http://schemas.openxmlformats.org/officeDocument/2006/relationships/font" Target="fonts/font7.fntdata"/><Relationship Id="rId47" Type="http://schemas.openxmlformats.org/officeDocument/2006/relationships/font" Target="fonts/font6.fntdata"/><Relationship Id="rId46" Type="http://schemas.openxmlformats.org/officeDocument/2006/relationships/font" Target="fonts/font5.fntdata"/><Relationship Id="rId45" Type="http://schemas.openxmlformats.org/officeDocument/2006/relationships/font" Target="fonts/font4.fntdata"/><Relationship Id="rId44" Type="http://schemas.openxmlformats.org/officeDocument/2006/relationships/font" Target="fonts/font3.fntdata"/><Relationship Id="rId43" Type="http://schemas.openxmlformats.org/officeDocument/2006/relationships/font" Target="fonts/font2.fntdata"/><Relationship Id="rId42" Type="http://schemas.openxmlformats.org/officeDocument/2006/relationships/font" Target="fonts/font1.fntdata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notesMaster" Target="notesMasters/notesMaster1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114B2AD-A942-49E9-A0E0-3051F4C9758A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758FE48-5770-46B2-95C8-ECC9D0232B2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3"/>
          <p:cNvPicPr>
            <a:picLocks noChangeAspect="1" noChangeArrowheads="1"/>
          </p:cNvPicPr>
          <p:nvPr userDrawn="1"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0" y="3632200"/>
            <a:ext cx="91567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defTabSz="685800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8"/>
          <p:cNvSpPr txBox="1"/>
          <p:nvPr/>
        </p:nvSpPr>
        <p:spPr>
          <a:xfrm>
            <a:off x="1619672" y="1777821"/>
            <a:ext cx="5904656" cy="108491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词语专项</a:t>
            </a:r>
            <a:r>
              <a:rPr lang="zh-CN" altLang="en-US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复习</a:t>
            </a:r>
            <a:endParaRPr lang="zh-CN" altLang="en-US" sz="6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 flipH="1">
            <a:off x="-36512" y="121776"/>
            <a:ext cx="2771800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9813" y="95821"/>
            <a:ext cx="1737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/>
              <a:t>   语文    </a:t>
            </a:r>
            <a:r>
              <a:rPr lang="zh-CN" altLang="en-US" sz="1200" dirty="0"/>
              <a:t>五</a:t>
            </a:r>
            <a:r>
              <a:rPr lang="zh-CN" altLang="en-US" sz="1200" dirty="0" smtClean="0"/>
              <a:t>年级    上册</a:t>
            </a: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387475" y="601663"/>
            <a:ext cx="7175500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一个词语放在不同的语境中就会表现出不同的感情色彩。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39713" y="1736725"/>
            <a:ext cx="40195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例如:东西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52413" y="2503488"/>
            <a:ext cx="54784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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这小</a:t>
            </a:r>
            <a:r>
              <a:rPr lang="zh-CN" altLang="en-US" sz="2800" u="sng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东西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(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指小孩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真让人喜欢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41300" y="3089275"/>
            <a:ext cx="54768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他行径恶劣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，简直不是个</a:t>
            </a:r>
            <a:r>
              <a:rPr lang="zh-CN" altLang="en-US" sz="2800" u="sng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东西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39713" y="601663"/>
            <a:ext cx="10715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注意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52413" y="3870325"/>
            <a:ext cx="46831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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星期天，我去商店买</a:t>
            </a:r>
            <a:r>
              <a:rPr lang="zh-CN" altLang="en-US" sz="2800" u="sng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东西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Wingdings" panose="05000000000000000000" pitchFamily="2" charset="2"/>
            </a:endParaRPr>
          </a:p>
        </p:txBody>
      </p:sp>
      <p:sp>
        <p:nvSpPr>
          <p:cNvPr id="34" name="线形标注 1 33"/>
          <p:cNvSpPr/>
          <p:nvPr/>
        </p:nvSpPr>
        <p:spPr>
          <a:xfrm>
            <a:off x="1979613" y="2035175"/>
            <a:ext cx="1163637" cy="468313"/>
          </a:xfrm>
          <a:prstGeom prst="borderCallout1">
            <a:avLst>
              <a:gd name="adj1" fmla="val 56832"/>
              <a:gd name="adj2" fmla="val 1235"/>
              <a:gd name="adj3" fmla="val 113871"/>
              <a:gd name="adj4" fmla="val -187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褒义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2" name="线形标注 1 11"/>
          <p:cNvSpPr/>
          <p:nvPr/>
        </p:nvSpPr>
        <p:spPr>
          <a:xfrm>
            <a:off x="5402263" y="2936875"/>
            <a:ext cx="1163637" cy="533400"/>
          </a:xfrm>
          <a:prstGeom prst="borderCallout1">
            <a:avLst>
              <a:gd name="adj1" fmla="val 56832"/>
              <a:gd name="adj2" fmla="val 1235"/>
              <a:gd name="adj3" fmla="val 113871"/>
              <a:gd name="adj4" fmla="val -187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贬义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5" name="线形标注 1 14"/>
          <p:cNvSpPr/>
          <p:nvPr/>
        </p:nvSpPr>
        <p:spPr>
          <a:xfrm>
            <a:off x="5092700" y="3875088"/>
            <a:ext cx="1163638" cy="517525"/>
          </a:xfrm>
          <a:prstGeom prst="borderCallout1">
            <a:avLst>
              <a:gd name="adj1" fmla="val 56832"/>
              <a:gd name="adj2" fmla="val 1235"/>
              <a:gd name="adj3" fmla="val 65110"/>
              <a:gd name="adj4" fmla="val -443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中性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34" grpId="0" animBg="1"/>
      <p:bldP spid="1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07963" y="762000"/>
            <a:ext cx="133191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褒义词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07963" y="2905125"/>
            <a:ext cx="12493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贬义词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619250" y="762000"/>
            <a:ext cx="7605713" cy="138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神采奕奕   炯炯有神   神气十足   知书达理   助人为乐   救死扶伤   完璧归赵   破釜沉舟  卧薪尝胆   三顾茅庐   单刀赴会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619250" y="2905125"/>
            <a:ext cx="7605713" cy="138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又哭又闹   指指点点   拖拖拉拉  肥头大耳  油光满面   摇头晃脑   拔苗助长  掩耳盗铃   指鹿为马   纸上谈兵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87325" y="617538"/>
            <a:ext cx="44513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三、词语从内容上进行归类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8975" y="2143125"/>
            <a:ext cx="7307263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一知半解、千篇一律、三顾茅庐、千真万确、万马齐喑、一心一意、三心二意、四面八方、四面楚歌、神气十足、一如既往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90513" y="1352550"/>
            <a:ext cx="271303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含数字的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词语: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4" name="线形标注 1 33"/>
          <p:cNvSpPr/>
          <p:nvPr/>
        </p:nvSpPr>
        <p:spPr>
          <a:xfrm>
            <a:off x="2508250" y="3652838"/>
            <a:ext cx="5160963" cy="763587"/>
          </a:xfrm>
          <a:prstGeom prst="borderCallout1">
            <a:avLst>
              <a:gd name="adj1" fmla="val 56832"/>
              <a:gd name="adj2" fmla="val 1235"/>
              <a:gd name="adj3" fmla="val -103382"/>
              <a:gd name="adj4" fmla="val -207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使用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数字让词语的意思表达得更加准确、清晰。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52400" y="636588"/>
            <a:ext cx="35623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含有反义词的词语: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84138" y="1438275"/>
            <a:ext cx="8751887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天南海北、左顾右盼、大材小用、因小失大、悲欢离合、兴亡盛衰、始终如一、承上启下、开天辟地、惊天动地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4" name="线形标注 1 33"/>
          <p:cNvSpPr/>
          <p:nvPr/>
        </p:nvSpPr>
        <p:spPr>
          <a:xfrm>
            <a:off x="1301750" y="2827338"/>
            <a:ext cx="6654626" cy="1543050"/>
          </a:xfrm>
          <a:prstGeom prst="borderCallout1">
            <a:avLst>
              <a:gd name="adj1" fmla="val 56832"/>
              <a:gd name="adj2" fmla="val 1235"/>
              <a:gd name="adj3" fmla="val -85382"/>
              <a:gd name="adj4" fmla="val -40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通过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一对反义词构成词语，这样从正反两个方面解读词语，更容易让读者明白其中的含义，使句子表达得更加明了。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27013" y="469900"/>
            <a:ext cx="324961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含有近义的词语: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27013" y="992188"/>
            <a:ext cx="8929687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花言巧语、天长日久、囫囵吞枣、牵肠挂肚、甜言</a:t>
            </a:r>
            <a:r>
              <a:rPr lang="zh-CN" altLang="en-US" sz="28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蜜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语、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失魂落魄、察言观色、左顾右盼、见多识广、调兵遣将、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27013" y="3113088"/>
            <a:ext cx="324961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4.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含有颜色的词语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27013" y="3635375"/>
            <a:ext cx="8837612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五颜六色、青红皂白、万紫千红、金碧辉煌、黑白相间、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白璧无瑕、花红柳绿、绿树成荫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线形标注 1 33"/>
          <p:cNvSpPr/>
          <p:nvPr/>
        </p:nvSpPr>
        <p:spPr>
          <a:xfrm>
            <a:off x="1487488" y="2092325"/>
            <a:ext cx="6316662" cy="1020763"/>
          </a:xfrm>
          <a:prstGeom prst="borderCallout1">
            <a:avLst>
              <a:gd name="adj1" fmla="val 56832"/>
              <a:gd name="adj2" fmla="val 1235"/>
              <a:gd name="adj3" fmla="val -85382"/>
              <a:gd name="adj4" fmla="val -40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通过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一对近义词构成词语，使词语表达效果更加强烈。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14313" y="457200"/>
            <a:ext cx="32051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5.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表示神情的词语: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41325" y="1060450"/>
            <a:ext cx="729615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神气十足、神采奕奕、大惊失色、失魂落魄、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眉飞色舞、没精打采、大摇大摆、暴跳如雷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699" name="文本框 4"/>
          <p:cNvSpPr txBox="1">
            <a:spLocks noChangeArrowheads="1"/>
          </p:cNvSpPr>
          <p:nvPr/>
        </p:nvSpPr>
        <p:spPr bwMode="auto">
          <a:xfrm>
            <a:off x="214313" y="3146425"/>
            <a:ext cx="35655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6.</a:t>
            </a:r>
            <a:r>
              <a:rPr lang="zh-CN" altLang="en-US" sz="28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表示天气的词语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41325" y="3668713"/>
            <a:ext cx="7296150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滴水成冰、万里无云、春暖花开、风和日丽、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风轻云淡、</a:t>
            </a:r>
            <a:r>
              <a:rPr lang="zh-CN" altLang="en-US" sz="28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斜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风细雨、冰天雪地、乌云密布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701" name="文本框 1"/>
          <p:cNvSpPr txBox="1">
            <a:spLocks noChangeArrowheads="1"/>
          </p:cNvSpPr>
          <p:nvPr/>
        </p:nvSpPr>
        <p:spPr bwMode="auto">
          <a:xfrm>
            <a:off x="3376613" y="3113088"/>
            <a:ext cx="2540000" cy="306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4" name="线形标注 1 33"/>
          <p:cNvSpPr/>
          <p:nvPr/>
        </p:nvSpPr>
        <p:spPr>
          <a:xfrm>
            <a:off x="466725" y="2060575"/>
            <a:ext cx="7245350" cy="1022350"/>
          </a:xfrm>
          <a:prstGeom prst="borderCallout1">
            <a:avLst>
              <a:gd name="adj1" fmla="val 4104"/>
              <a:gd name="adj2" fmla="val -35"/>
              <a:gd name="adj3" fmla="val -71952"/>
              <a:gd name="adj4" fmla="val 57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这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类词语进行细节描写,突出人物性格特征,刻画人物生动形象,使人物形象跃然纸上!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90513" y="950913"/>
            <a:ext cx="7546975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大爱无边、情深似海、体贴入微、恩重如山、寸草春晖、骨肉至亲、血浓于水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 flipH="1">
            <a:off x="152400" y="428625"/>
            <a:ext cx="28606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7.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描写亲情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词语: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90513" y="3616325"/>
            <a:ext cx="7237412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烈日炎炎、和风细雨、晴空万里、狂风暴雨、 一碧千里、花红柳绿、秋高气爽、鸟语花香、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 flipH="1">
            <a:off x="290513" y="3095625"/>
            <a:ext cx="44989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8.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描写四季景物的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词语: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4" name="线形标注 1 33"/>
          <p:cNvSpPr/>
          <p:nvPr/>
        </p:nvSpPr>
        <p:spPr>
          <a:xfrm>
            <a:off x="512763" y="1989138"/>
            <a:ext cx="8091685" cy="1020762"/>
          </a:xfrm>
          <a:prstGeom prst="borderCallout1">
            <a:avLst>
              <a:gd name="adj1" fmla="val 4104"/>
              <a:gd name="adj2" fmla="val -35"/>
              <a:gd name="adj3" fmla="val -71952"/>
              <a:gd name="adj4" fmla="val 57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这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类词语进行感情描写,细腻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地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描写出人与人之间情感，让人读了产生心灵的震撼和情感的共鸣。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71450" y="384175"/>
            <a:ext cx="23177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四、巩固练习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71450" y="906463"/>
            <a:ext cx="44513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按要求把词语补充完整。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71450" y="1725613"/>
            <a:ext cx="8770938" cy="2676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ABB式的词语，如:白花花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红(    )  黑(    )  绿(    )  金(    )  亮(    )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胖(    )  孤(    )  笑(    )  水(    )  阴(    )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圆(    )  空(    )  喜(    )  慢(    )  笑(    )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712788" y="2122488"/>
            <a:ext cx="89693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彤彤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489200" y="2122488"/>
            <a:ext cx="89693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乎乎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265613" y="2122488"/>
            <a:ext cx="89693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油油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6110288" y="2122488"/>
            <a:ext cx="89693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灿灿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7812088" y="2122488"/>
            <a:ext cx="89693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晶晶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712788" y="3000375"/>
            <a:ext cx="896937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乎乎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2487613" y="3000375"/>
            <a:ext cx="89852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零零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6016625" y="3000375"/>
            <a:ext cx="896938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灵灵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712788" y="3886200"/>
            <a:ext cx="89693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溜溜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7" name="文本框 36"/>
          <p:cNvSpPr txBox="1">
            <a:spLocks noChangeArrowheads="1"/>
          </p:cNvSpPr>
          <p:nvPr/>
        </p:nvSpPr>
        <p:spPr bwMode="auto">
          <a:xfrm>
            <a:off x="4265613" y="3879850"/>
            <a:ext cx="89693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洋洋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1" name="文本框 40"/>
          <p:cNvSpPr txBox="1">
            <a:spLocks noChangeArrowheads="1"/>
          </p:cNvSpPr>
          <p:nvPr/>
        </p:nvSpPr>
        <p:spPr bwMode="auto">
          <a:xfrm>
            <a:off x="4265613" y="3000375"/>
            <a:ext cx="896937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呵呵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2489200" y="3879850"/>
            <a:ext cx="89693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荡荡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3" name="文本框 52"/>
          <p:cNvSpPr txBox="1">
            <a:spLocks noChangeArrowheads="1"/>
          </p:cNvSpPr>
          <p:nvPr/>
        </p:nvSpPr>
        <p:spPr bwMode="auto">
          <a:xfrm>
            <a:off x="7812088" y="3000375"/>
            <a:ext cx="896937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森森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4" name="文本框 53"/>
          <p:cNvSpPr txBox="1">
            <a:spLocks noChangeArrowheads="1"/>
          </p:cNvSpPr>
          <p:nvPr/>
        </p:nvSpPr>
        <p:spPr bwMode="auto">
          <a:xfrm>
            <a:off x="6016625" y="3879850"/>
            <a:ext cx="89693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吞吞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5" name="文本框 54"/>
          <p:cNvSpPr txBox="1">
            <a:spLocks noChangeArrowheads="1"/>
          </p:cNvSpPr>
          <p:nvPr/>
        </p:nvSpPr>
        <p:spPr bwMode="auto">
          <a:xfrm>
            <a:off x="7812088" y="3879850"/>
            <a:ext cx="89693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呵呵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28" grpId="0"/>
      <p:bldP spid="30" grpId="0"/>
      <p:bldP spid="31" grpId="0"/>
      <p:bldP spid="32" grpId="0"/>
      <p:bldP spid="34" grpId="0"/>
      <p:bldP spid="36" grpId="0"/>
      <p:bldP spid="37" grpId="0"/>
      <p:bldP spid="41" grpId="0"/>
      <p:bldP spid="44" grpId="0"/>
      <p:bldP spid="53" grpId="0"/>
      <p:bldP spid="54" grpId="0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98425" y="733425"/>
            <a:ext cx="8947150" cy="3970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AABB式词语如:密密麻麻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认认(     )  干干(     )  工工(     )  平平(     )    马马(     )  老老(     )  原原(     )  高高(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AABC式词语如:哈哈大笑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津津(     )  恋恋(     )  洋洋(     )  面面(     )头头(     )  依依(     )  斤斤(     )  默默(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历历(     )  滔滔(     )  津津(     )  彬彬(     )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008063" y="1612900"/>
            <a:ext cx="1106487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真真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330575" y="1612900"/>
            <a:ext cx="1106488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净净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5640388" y="1612900"/>
            <a:ext cx="1106487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整整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7937500" y="1612900"/>
            <a:ext cx="11080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安安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019175" y="2006600"/>
            <a:ext cx="10953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虎虎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3340100" y="2006600"/>
            <a:ext cx="10969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实实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5640388" y="2006600"/>
            <a:ext cx="110648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本本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1008063" y="3281363"/>
            <a:ext cx="110648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有味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3330575" y="3281363"/>
            <a:ext cx="110648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不舍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5640388" y="3281363"/>
            <a:ext cx="110648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得意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7937500" y="3281363"/>
            <a:ext cx="11080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俱到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1008063" y="3724275"/>
            <a:ext cx="1106487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是道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3330575" y="3724275"/>
            <a:ext cx="1106488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不舍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5640388" y="3724275"/>
            <a:ext cx="1106487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计较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7937500" y="3724275"/>
            <a:ext cx="11080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无闻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7937500" y="2006600"/>
            <a:ext cx="11080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兴兴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008063" y="4113213"/>
            <a:ext cx="122078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在目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640388" y="4113213"/>
            <a:ext cx="122078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有味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7937500" y="4113213"/>
            <a:ext cx="12223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有礼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3330575" y="4181475"/>
            <a:ext cx="123348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不绝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3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" grpId="0"/>
      <p:bldP spid="4" grpId="0"/>
      <p:bldP spid="8" grpId="0"/>
      <p:bldP spid="25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88900" y="781050"/>
            <a:ext cx="8967788" cy="3108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ABAC式词语如:一五一十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自(   )自(   )   自(   )自(   )   自(    )自(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自(   )自(   )   无(   )无(   )    无(   )无(   )  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无(   )无(   )   无(   )无(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63575" y="1628775"/>
            <a:ext cx="5334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由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933950" y="1628775"/>
            <a:ext cx="59213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936750" y="1628775"/>
            <a:ext cx="5334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在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743325" y="1628775"/>
            <a:ext cx="4762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言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6835775" y="1628775"/>
            <a:ext cx="53498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高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8178800" y="1628775"/>
            <a:ext cx="5334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大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663575" y="2492375"/>
            <a:ext cx="534988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吹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1936750" y="2492375"/>
            <a:ext cx="53340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擂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3743325" y="2492375"/>
            <a:ext cx="53340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边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4992688" y="2492375"/>
            <a:ext cx="53340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际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6938963" y="2492375"/>
            <a:ext cx="534987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影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8178800" y="2492375"/>
            <a:ext cx="53340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踪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742950" y="3367088"/>
            <a:ext cx="45561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拘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1936750" y="3367088"/>
            <a:ext cx="5334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束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3743325" y="3367088"/>
            <a:ext cx="5334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法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4964113" y="3367088"/>
            <a:ext cx="5334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天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04775" y="287939"/>
            <a:ext cx="449353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、词语从形式上进行归类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4625" y="1825625"/>
            <a:ext cx="4246563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朵朵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一片片、一道道、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一阵阵、一排排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04775" y="1152525"/>
            <a:ext cx="21399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一BB式词语: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74625" y="3582988"/>
            <a:ext cx="4659313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笑眯眯、笑嘻嘻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喜洋洋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白茫茫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金灿灿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 flipH="1">
            <a:off x="104775" y="2930525"/>
            <a:ext cx="21621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ABB式词语: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4" name="线形标注 1 33"/>
          <p:cNvSpPr/>
          <p:nvPr/>
        </p:nvSpPr>
        <p:spPr bwMode="auto">
          <a:xfrm>
            <a:off x="4643438" y="1981200"/>
            <a:ext cx="4176712" cy="1743075"/>
          </a:xfrm>
          <a:prstGeom prst="borderCallout1">
            <a:avLst>
              <a:gd name="adj1" fmla="val 6556"/>
              <a:gd name="adj2" fmla="val -1824"/>
              <a:gd name="adj3" fmla="val 60657"/>
              <a:gd name="adj4" fmla="val -24972"/>
            </a:avLst>
          </a:prstGeom>
          <a:solidFill>
            <a:schemeClr val="accent1"/>
          </a:solidFill>
          <a:ln w="12700" algn="ctr">
            <a:solidFill>
              <a:srgbClr val="89A4A7"/>
            </a:solidFill>
            <a:miter lim="800000"/>
          </a:ln>
        </p:spPr>
        <p:txBody>
          <a:bodyPr anchor="ctr"/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这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两类词语都属于叠词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，它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独具魅力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一是形象性；二是确切性；三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是音乐性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88913" y="1020763"/>
            <a:ext cx="8766175" cy="3538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得意(     )    风尘(     )    人才(     )  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硕果(     )    千里(     )    气喘(     ) 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小心(     )    生机(     )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文质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  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含情(     )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089025" y="1447800"/>
            <a:ext cx="12223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扬扬</a:t>
            </a:r>
            <a:endParaRPr lang="zh-CN" altLang="en-US" sz="28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757613" y="1447800"/>
            <a:ext cx="122078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仆仆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453188" y="1447800"/>
            <a:ext cx="12223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济济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089025" y="2311400"/>
            <a:ext cx="12223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累累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3757613" y="2311400"/>
            <a:ext cx="1220787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迢迢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6454775" y="2311400"/>
            <a:ext cx="1220788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吁吁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089025" y="3149600"/>
            <a:ext cx="12223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翼翼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3757613" y="3149600"/>
            <a:ext cx="122078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勃勃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6630988" y="3149600"/>
            <a:ext cx="12223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彬彬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089025" y="4037013"/>
            <a:ext cx="117633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脉脉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88913" y="582613"/>
            <a:ext cx="39163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ABCC式词语如:白雪皑皑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44488" y="476250"/>
            <a:ext cx="480536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选择正确的答案写在括号里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44488" y="1233488"/>
            <a:ext cx="8936037" cy="2676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①下列选项中的词语书写完全正确的一组是(   )。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A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身段  洁构  好处  绝口不提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B.随行  边界  传播  同心谐力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C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挑选  迟廷  嫂子  众星拱月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D.漫步  流连  杏仁  诗情画意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7437438" y="1233488"/>
            <a:ext cx="3619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D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03188" y="587375"/>
            <a:ext cx="8936037" cy="3536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②下面词语中“毕”表示完结意思的一项是(   )。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A.毕竟 B.毕业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C.毕露 D.毕其全力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③下面词语中(    )和“积极” 搭配最合适。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A.配合  B.出发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C.举行  D.访问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7185025" y="587375"/>
            <a:ext cx="3619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B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624138" y="2311400"/>
            <a:ext cx="363537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A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文本框 1"/>
          <p:cNvSpPr txBox="1">
            <a:spLocks noChangeArrowheads="1"/>
          </p:cNvSpPr>
          <p:nvPr/>
        </p:nvSpPr>
        <p:spPr bwMode="auto">
          <a:xfrm>
            <a:off x="150813" y="587375"/>
            <a:ext cx="8601075" cy="3935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④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读一读下面词语，从感情色彩上不同类的是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)。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  A.饮水思源 B.忘恩负义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  C.诡计多端 D.</a:t>
            </a:r>
            <a:r>
              <a:rPr lang="zh-CN" altLang="en-US" sz="28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臭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名远扬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⑤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下列词语中不属于描写心理活动的是(  )。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  A.兴高</a:t>
            </a:r>
            <a:r>
              <a:rPr lang="zh-CN" altLang="en-US" sz="28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采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烈  B.得意忘形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  C.胆战心惊  D.足智多谋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7516813" y="587375"/>
            <a:ext cx="36353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A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442075" y="2735263"/>
            <a:ext cx="3619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D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44488" y="476250"/>
            <a:ext cx="587216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根据具体情景，选择恰当的词语。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800225" y="996950"/>
            <a:ext cx="6564313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根深叶茂、 草长莺飞、惊涛拍岸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骄阳似火、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哭笑不得、天高气爽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8738" y="1936750"/>
            <a:ext cx="9074150" cy="3108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①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猴子抢走了我的帽子，迅捷地爬到了树顶，弄得我哭也不是，笑也不是。(         )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②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我最喜欢秋天，秋天天空高远明朗，气候凉爽宜人。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 )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③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波涛不断涌来，撞在岸边的岩石上，发出巨大的声响。(          )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851920" y="2379663"/>
            <a:ext cx="19526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哭笑不得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44488" y="3189288"/>
            <a:ext cx="19526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天高气爽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211263" y="4073525"/>
            <a:ext cx="19526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惊涛拍岸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文本框 1"/>
          <p:cNvSpPr txBox="1">
            <a:spLocks noChangeArrowheads="1"/>
          </p:cNvSpPr>
          <p:nvPr/>
        </p:nvSpPr>
        <p:spPr bwMode="auto">
          <a:xfrm>
            <a:off x="260350" y="928688"/>
            <a:ext cx="8623300" cy="35394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④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夏天的中午，强烈的阳光好像烈火一样，知了在不停地叫，树上的叶子耷拉着脑袋。(           )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⑤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春天，小草绿油油的，黄莺唱着动听的歌飞来飞去。(          )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⑥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这棵树根扎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得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深，树干粗壮，树叶茂盛。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</a:t>
            </a:r>
            <a:r>
              <a:rPr lang="zh-CN" altLang="en-US" sz="2400" dirty="0">
                <a:sym typeface="+mn-ea"/>
              </a:rPr>
              <a:t>                 )</a:t>
            </a:r>
            <a:endParaRPr lang="zh-CN" altLang="en-US" sz="2400" dirty="0"/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773863" y="1368097"/>
            <a:ext cx="16129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根深叶茂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475656" y="2621565"/>
            <a:ext cx="16129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草长莺飞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67544" y="3947418"/>
            <a:ext cx="161290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骄阳似火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49225" y="787400"/>
            <a:ext cx="5872163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找出不是同一类的词，画上横线。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76225" y="1454150"/>
            <a:ext cx="6227763" cy="31067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丰衣足食    流离失所      政通人和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兵荒马乱    哀鸿遍野      安居乐业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屏息凝视    东奔西跑      极目远眺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太平盛世    国泰民安      民不聊生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411413" y="1924050"/>
            <a:ext cx="180022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2411413" y="2778125"/>
            <a:ext cx="1800225" cy="952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2411413" y="3635375"/>
            <a:ext cx="1712912" cy="1587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4932363" y="4443413"/>
            <a:ext cx="1770062" cy="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25413" y="488950"/>
            <a:ext cx="44497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写出下列词语的近义词。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41300" y="1103313"/>
            <a:ext cx="8929688" cy="35394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</a:rPr>
              <a:t>精巧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---         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</a:rPr>
              <a:t>爱慕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---          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</a:rPr>
              <a:t>商议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</a:rPr>
              <a:t>爱惜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---         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</a:rPr>
              <a:t>漫游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---       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销毁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估计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         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乖巧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          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机警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</a:rPr>
              <a:t>五一十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---            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</a:rPr>
              <a:t>自由自在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</a:rPr>
              <a:t>相依为命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---            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</a:rPr>
              <a:t>震天动地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</a:rPr>
              <a:t>寸草不生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---            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应接不暇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理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所当然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            真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千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万确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570038" y="1103313"/>
            <a:ext cx="8985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精致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618038" y="1103313"/>
            <a:ext cx="8985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仰慕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7505700" y="1103313"/>
            <a:ext cx="8985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商量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570038" y="1533525"/>
            <a:ext cx="8985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珍惜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618038" y="1533525"/>
            <a:ext cx="8985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遨游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7505700" y="1533525"/>
            <a:ext cx="8985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烧毁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570038" y="1968500"/>
            <a:ext cx="8985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估算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618038" y="1968500"/>
            <a:ext cx="8985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灵巧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7505700" y="1968500"/>
            <a:ext cx="8985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机敏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2468563" y="2771775"/>
            <a:ext cx="16129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原原本本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6429375" y="2784475"/>
            <a:ext cx="161290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无拘无束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2468563" y="3219450"/>
            <a:ext cx="16129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患难与共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6429375" y="3227388"/>
            <a:ext cx="16129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惊天动地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2468563" y="3667125"/>
            <a:ext cx="16129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不毛之地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6429375" y="3671888"/>
            <a:ext cx="16129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目不暇接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2468563" y="4114800"/>
            <a:ext cx="16129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顺理成章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6429375" y="4114800"/>
            <a:ext cx="16129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无可置疑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25413" y="488950"/>
            <a:ext cx="44497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6.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写出下列词语的反义词。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25413" y="1011238"/>
            <a:ext cx="9498012" cy="3538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纠正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---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错过--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 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留恋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辛酸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---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兴奋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--- 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精彩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精巧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-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懒惰-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 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成熟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胆怯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新鲜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 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微弱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美中不足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 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千真万确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一知半解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--- 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清清晰晰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心旷神怡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--- 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千篇一律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604963" y="1000125"/>
            <a:ext cx="896937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照旧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219575" y="1011238"/>
            <a:ext cx="8985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赶上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946900" y="1011238"/>
            <a:ext cx="89693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舍弃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604963" y="1470025"/>
            <a:ext cx="89693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喜悦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219575" y="1482725"/>
            <a:ext cx="89852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平静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946900" y="1482725"/>
            <a:ext cx="896938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糟糕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604963" y="1941513"/>
            <a:ext cx="89693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笨拙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4219575" y="1952625"/>
            <a:ext cx="8985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勤劳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6946900" y="1952625"/>
            <a:ext cx="89693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幼稚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604963" y="2413000"/>
            <a:ext cx="89693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勇敢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4219575" y="2424113"/>
            <a:ext cx="8985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腐烂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6946900" y="2424113"/>
            <a:ext cx="89693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强烈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2189163" y="3171825"/>
            <a:ext cx="16129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十全十美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5730875" y="3171825"/>
            <a:ext cx="16129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模棱两可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2189163" y="3600450"/>
            <a:ext cx="16129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心领神会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5730875" y="3600450"/>
            <a:ext cx="16129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模模糊糊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2189163" y="4029075"/>
            <a:ext cx="161290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心慌意乱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5730875" y="4029075"/>
            <a:ext cx="161290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与众不同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53988" y="469900"/>
            <a:ext cx="48053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7.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选择合适的词语进行填空。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53988" y="992188"/>
            <a:ext cx="8547100" cy="3508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    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月亮就在头顶明显大多了，也圆多了，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看见里边有一个东西。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A.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清清楚楚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B.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亮亮堂堂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C.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模模糊糊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D.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清清晰晰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Wingdings" panose="05000000000000000000" pitchFamily="2" charset="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Wingdings" panose="05000000000000000000" pitchFamily="2" charset="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    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我们都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了，倏忽间，那儿好像有了一种气息，就在我们身后袅袅，到了头发梢上，添了一种淡淡的痒痒的感觉。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Wingdings" panose="05000000000000000000" pitchFamily="2" charset="2"/>
            </a:endParaRPr>
          </a:p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A.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瞠目结舌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B.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面面相觑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C.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屏气凝神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D.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呆若木鸡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Wingdings" panose="05000000000000000000" pitchFamily="2" charset="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7498392" y="992188"/>
            <a:ext cx="3619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556669" y="2711450"/>
            <a:ext cx="3619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2047875" y="665163"/>
            <a:ext cx="7146925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恋恋不舍、闪闪发光、面面相觑、津津有味、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井井有条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头头是道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依依不舍、洋洋得意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47875" y="3413125"/>
            <a:ext cx="7408863" cy="94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人影绰绰、</a:t>
            </a:r>
            <a:r>
              <a:rPr lang="zh-CN" altLang="en-US" sz="28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风尘仆仆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、怒气冲冲、得意扬扬、雄心勃勃、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果实累累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含情脉脉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两手空空、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9050" y="665163"/>
            <a:ext cx="21383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AABC式词语: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9050" y="3413125"/>
            <a:ext cx="2138363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ABCC式词语: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4" name="线形标注 1 33"/>
          <p:cNvSpPr/>
          <p:nvPr/>
        </p:nvSpPr>
        <p:spPr>
          <a:xfrm>
            <a:off x="3429471" y="1844675"/>
            <a:ext cx="4645669" cy="1128713"/>
          </a:xfrm>
          <a:prstGeom prst="borderCallout1">
            <a:avLst>
              <a:gd name="adj1" fmla="val 37347"/>
              <a:gd name="adj2" fmla="val 5648"/>
              <a:gd name="adj3" fmla="val -20750"/>
              <a:gd name="adj4" fmla="val -329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词语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的首字重叠，对后面的词语起修饰限制的作用。</a:t>
            </a:r>
            <a:endParaRPr lang="en-US" altLang="zh-CN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65100" y="730250"/>
            <a:ext cx="8547100" cy="3536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③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牛好像全了解，虽然没说话，可是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的，他也就满意了。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sym typeface="Wingdings" panose="05000000000000000000" pitchFamily="2" charset="2"/>
            </a:endParaRPr>
          </a:p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A.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眉笑眼开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B.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欢欢喜喜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C.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高高兴兴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D.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嬉皮笑脸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Wingdings" panose="05000000000000000000" pitchFamily="2" charset="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Wingdings" panose="05000000000000000000" pitchFamily="2" charset="2"/>
            </a:endParaRPr>
          </a:p>
          <a:p>
            <a:r>
              <a:rPr lang="zh-CN" altLang="en-US" sz="2800" dirty="0" smtClean="0">
                <a:sym typeface="+mn-ea"/>
              </a:rPr>
              <a:t>      ④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我们看书不能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，要细细品读。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Wingdings" panose="05000000000000000000" pitchFamily="2" charset="2"/>
            </a:endParaRPr>
          </a:p>
          <a:p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sym typeface="Wingdings" panose="05000000000000000000" pitchFamily="2" charset="2"/>
            </a:endParaRPr>
          </a:p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A.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走马观花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B.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津津有味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C.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囫囵吞枣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D.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仔仔细细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Wingdings" panose="05000000000000000000" pitchFamily="2" charset="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6804248" y="730250"/>
            <a:ext cx="3619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A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563888" y="2859088"/>
            <a:ext cx="363537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C</a:t>
            </a:r>
            <a:endParaRPr lang="en-US" altLang="zh-CN" sz="28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文本框 2"/>
          <p:cNvSpPr txBox="1">
            <a:spLocks noChangeArrowheads="1"/>
          </p:cNvSpPr>
          <p:nvPr/>
        </p:nvSpPr>
        <p:spPr bwMode="auto">
          <a:xfrm>
            <a:off x="80963" y="627063"/>
            <a:ext cx="62277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8.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根据意思写词语。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978275" y="1704975"/>
            <a:ext cx="172561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千真万确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5154613" y="2311400"/>
            <a:ext cx="1811337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狂风怒号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295775" y="2908300"/>
            <a:ext cx="1843088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眉笑眼开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026025" y="3486150"/>
            <a:ext cx="2068513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无拘无束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16425" y="4064000"/>
            <a:ext cx="1960563" cy="520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不可估量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703888" y="1149350"/>
            <a:ext cx="20129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举世闻名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088" name="文本框 8"/>
          <p:cNvSpPr txBox="1">
            <a:spLocks noChangeArrowheads="1"/>
          </p:cNvSpPr>
          <p:nvPr/>
        </p:nvSpPr>
        <p:spPr bwMode="auto">
          <a:xfrm>
            <a:off x="292100" y="1174750"/>
            <a:ext cx="755650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全世界都知道。形容非常著名。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   )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6089" name="文本框 9"/>
          <p:cNvSpPr txBox="1">
            <a:spLocks noChangeArrowheads="1"/>
          </p:cNvSpPr>
          <p:nvPr/>
        </p:nvSpPr>
        <p:spPr bwMode="auto">
          <a:xfrm>
            <a:off x="292100" y="1752600"/>
            <a:ext cx="5872163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形容情况非常属实。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6090" name="文本框 10"/>
          <p:cNvSpPr txBox="1">
            <a:spLocks noChangeArrowheads="1"/>
          </p:cNvSpPr>
          <p:nvPr/>
        </p:nvSpPr>
        <p:spPr bwMode="auto">
          <a:xfrm>
            <a:off x="292100" y="2317750"/>
            <a:ext cx="69389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大风刮得像发怒一样嚎叫。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6091" name="文本框 11"/>
          <p:cNvSpPr txBox="1">
            <a:spLocks noChangeArrowheads="1"/>
          </p:cNvSpPr>
          <p:nvPr/>
        </p:nvSpPr>
        <p:spPr bwMode="auto">
          <a:xfrm>
            <a:off x="303213" y="2895600"/>
            <a:ext cx="62277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形容高兴愉快的样子。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6092" name="文本框 12"/>
          <p:cNvSpPr txBox="1">
            <a:spLocks noChangeArrowheads="1"/>
          </p:cNvSpPr>
          <p:nvPr/>
        </p:nvSpPr>
        <p:spPr bwMode="auto">
          <a:xfrm>
            <a:off x="303213" y="3462338"/>
            <a:ext cx="69389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形容自由自在，没有牵挂。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6093" name="文本框 13"/>
          <p:cNvSpPr txBox="1">
            <a:spLocks noChangeArrowheads="1"/>
          </p:cNvSpPr>
          <p:nvPr/>
        </p:nvSpPr>
        <p:spPr bwMode="auto">
          <a:xfrm>
            <a:off x="303213" y="4040188"/>
            <a:ext cx="62277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形容数量大或程度重。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  <p:bldP spid="5" grpId="0"/>
      <p:bldP spid="4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403975" y="1933575"/>
            <a:ext cx="17272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寸草不生          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919663" y="3656013"/>
            <a:ext cx="181133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端端正正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140200" y="1300163"/>
            <a:ext cx="24384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人山人海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132138" y="2511425"/>
            <a:ext cx="20669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迫不及待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40200" y="777875"/>
            <a:ext cx="19621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得意扬扬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261100" y="3078163"/>
            <a:ext cx="20129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一如既往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111" name="文本框 8"/>
          <p:cNvSpPr txBox="1">
            <a:spLocks noChangeArrowheads="1"/>
          </p:cNvSpPr>
          <p:nvPr/>
        </p:nvSpPr>
        <p:spPr bwMode="auto">
          <a:xfrm>
            <a:off x="176213" y="777875"/>
            <a:ext cx="707548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形容非常得意的样子。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7112" name="文本框 9"/>
          <p:cNvSpPr txBox="1">
            <a:spLocks noChangeArrowheads="1"/>
          </p:cNvSpPr>
          <p:nvPr/>
        </p:nvSpPr>
        <p:spPr bwMode="auto">
          <a:xfrm>
            <a:off x="176213" y="1355725"/>
            <a:ext cx="62277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形容人聚集得非常多。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6213" y="2511425"/>
            <a:ext cx="5160962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形容心情急切。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       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7114" name="文本框 11"/>
          <p:cNvSpPr txBox="1">
            <a:spLocks noChangeArrowheads="1"/>
          </p:cNvSpPr>
          <p:nvPr/>
        </p:nvSpPr>
        <p:spPr bwMode="auto">
          <a:xfrm>
            <a:off x="176213" y="1933575"/>
            <a:ext cx="83613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形容土地贫瘠，连一点儿草都不长。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7115" name="文本框 12"/>
          <p:cNvSpPr txBox="1">
            <a:spLocks noChangeArrowheads="1"/>
          </p:cNvSpPr>
          <p:nvPr/>
        </p:nvSpPr>
        <p:spPr bwMode="auto">
          <a:xfrm>
            <a:off x="176213" y="3078163"/>
            <a:ext cx="83613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指态度没有变化，完全像从前一样。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7116" name="文本框 13"/>
          <p:cNvSpPr txBox="1">
            <a:spLocks noChangeArrowheads="1"/>
          </p:cNvSpPr>
          <p:nvPr/>
        </p:nvSpPr>
        <p:spPr bwMode="auto">
          <a:xfrm>
            <a:off x="176213" y="3656013"/>
            <a:ext cx="69389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形式上、结构上协调相称。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  <p:bldP spid="5" grpId="0"/>
      <p:bldP spid="4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文本框 2"/>
          <p:cNvSpPr txBox="1">
            <a:spLocks noChangeArrowheads="1"/>
          </p:cNvSpPr>
          <p:nvPr/>
        </p:nvSpPr>
        <p:spPr bwMode="auto">
          <a:xfrm>
            <a:off x="138113" y="593725"/>
            <a:ext cx="622776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9.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在括号里填入合适的词语。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130" name="文本框 1"/>
          <p:cNvSpPr txBox="1">
            <a:spLocks noChangeArrowheads="1"/>
          </p:cNvSpPr>
          <p:nvPr/>
        </p:nvSpPr>
        <p:spPr bwMode="auto">
          <a:xfrm>
            <a:off x="241300" y="1371600"/>
            <a:ext cx="8462963" cy="35394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    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花生的外表不好看，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它的用途很多。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    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你们那么爱花生，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把空地开辟出来种花生吧。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Wingdings" panose="05000000000000000000" pitchFamily="2" charset="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Wingdings" panose="05000000000000000000" pitchFamily="2" charset="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    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小时候，我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对什么花，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不懂得欣赏。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Wingdings" panose="05000000000000000000" pitchFamily="2" charset="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562100" y="1371600"/>
            <a:ext cx="89852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虽然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018212" y="1371600"/>
            <a:ext cx="89852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但是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562100" y="2639739"/>
            <a:ext cx="8985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既然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745162" y="2639739"/>
            <a:ext cx="5397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就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313112" y="3939902"/>
            <a:ext cx="8985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不管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376987" y="3939902"/>
            <a:ext cx="5397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都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/>
      <p:bldP spid="6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文本框 3"/>
          <p:cNvSpPr txBox="1">
            <a:spLocks noChangeArrowheads="1"/>
          </p:cNvSpPr>
          <p:nvPr/>
        </p:nvSpPr>
        <p:spPr bwMode="auto">
          <a:xfrm>
            <a:off x="184096" y="302211"/>
            <a:ext cx="8462962" cy="48320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sym typeface="+mn-ea"/>
              </a:rPr>
              <a:t>       ④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小鸟的胆子越来越大了，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它敢一点点挨近我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sym typeface="+mn-ea"/>
              </a:rPr>
              <a:t>       ⑤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明天开始努力学习，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今天就用功学习。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Wingdings" panose="05000000000000000000" pitchFamily="2" charset="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Wingdings" panose="05000000000000000000" pitchFamily="2" charset="2"/>
            </a:endParaRPr>
          </a:p>
          <a:p>
            <a:r>
              <a:rPr lang="zh-CN" altLang="en-US" sz="2800" dirty="0" smtClean="0">
                <a:sym typeface="+mn-ea"/>
              </a:rPr>
              <a:t>       ⑥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《三国演义》真是好听极了，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他讲了半个钟头，就停下去干他的公事了。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dirty="0" smtClean="0">
                <a:sym typeface="+mn-ea"/>
              </a:rPr>
              <a:t>       ⑦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我的诗写得很糟糕，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母亲仍一如既往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地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鼓励我。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520825" y="4123531"/>
            <a:ext cx="89693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虽然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943600" y="4123531"/>
            <a:ext cx="8985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但是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419225" y="302211"/>
            <a:ext cx="89693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因为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426200" y="302211"/>
            <a:ext cx="89693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所以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419225" y="1559718"/>
            <a:ext cx="896937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与其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5670550" y="1559718"/>
            <a:ext cx="89852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027737" y="2877343"/>
            <a:ext cx="89693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但是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文本框 1"/>
          <p:cNvSpPr txBox="1">
            <a:spLocks noChangeArrowheads="1"/>
          </p:cNvSpPr>
          <p:nvPr/>
        </p:nvSpPr>
        <p:spPr bwMode="auto">
          <a:xfrm>
            <a:off x="379413" y="1042988"/>
            <a:ext cx="8029575" cy="31085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⑧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母亲一直鼓励着我，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我一直在写作。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⑨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敌人来了，我们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钻到地道里去，让他们扑个空。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⑩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进了活道，敌人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过不了关口。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752315" y="1061605"/>
            <a:ext cx="8985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因为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6099401" y="1061605"/>
            <a:ext cx="89693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所以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738312" y="2286000"/>
            <a:ext cx="8985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如果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548312" y="2308225"/>
            <a:ext cx="54133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就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738312" y="3568700"/>
            <a:ext cx="8985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即使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5548312" y="3568700"/>
            <a:ext cx="54133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也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116138" y="733425"/>
            <a:ext cx="7038975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飞来飞去、蹦来蹦去、人山人海、各式各样、呆头呆脑、有声有色、有说有笑、无穷无尽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79388" y="733425"/>
            <a:ext cx="21383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ABAC式词语: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16138" y="1990725"/>
            <a:ext cx="7081837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防不胜防、举不胜举、数不胜数、忍无可忍、闻所未闻、痛定思痛、天外有天、仁者见仁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79388" y="1990725"/>
            <a:ext cx="21383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ABCA式词语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437" name="文本框 3"/>
          <p:cNvSpPr txBox="1">
            <a:spLocks noChangeArrowheads="1"/>
          </p:cNvSpPr>
          <p:nvPr/>
        </p:nvSpPr>
        <p:spPr bwMode="auto">
          <a:xfrm>
            <a:off x="2763838" y="3806825"/>
            <a:ext cx="2540000" cy="306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4" name="线形标注 1 33"/>
          <p:cNvSpPr/>
          <p:nvPr/>
        </p:nvSpPr>
        <p:spPr>
          <a:xfrm>
            <a:off x="2116138" y="3070225"/>
            <a:ext cx="6292850" cy="1128713"/>
          </a:xfrm>
          <a:prstGeom prst="borderCallout1">
            <a:avLst>
              <a:gd name="adj1" fmla="val 37347"/>
              <a:gd name="adj2" fmla="val 5648"/>
              <a:gd name="adj3" fmla="val -31907"/>
              <a:gd name="adj4" fmla="val -70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ABCC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式、ABCA式、ABAC式都是一种词语的格式，可以让描写生动一些。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911225" y="1390650"/>
            <a:ext cx="7354888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指指点点、大大方方、浩浩荡荡、花花绿绿、干干净净、光光溜溜、哭哭啼啼、高高兴兴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96888" y="666750"/>
            <a:ext cx="20478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AABB式词语: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4" name="线形标注 1 33"/>
          <p:cNvSpPr/>
          <p:nvPr/>
        </p:nvSpPr>
        <p:spPr>
          <a:xfrm>
            <a:off x="1720850" y="2819400"/>
            <a:ext cx="6292850" cy="1128713"/>
          </a:xfrm>
          <a:prstGeom prst="borderCallout1">
            <a:avLst>
              <a:gd name="adj1" fmla="val 2813"/>
              <a:gd name="adj2" fmla="val -1089"/>
              <a:gd name="adj3" fmla="val -52166"/>
              <a:gd name="adj4" fmla="val 69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叠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词可以加强表达效果,使文章读起来有韵律感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,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使语句更优美。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792163" y="1387475"/>
            <a:ext cx="7104062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暖和暖和、凉快凉快、学习学习、商量商量、讨论讨论、交流交流、打扫打扫、练习练习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33363" y="644525"/>
            <a:ext cx="267811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ABAB式词语: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4" name="线形标注 1 33"/>
          <p:cNvSpPr/>
          <p:nvPr/>
        </p:nvSpPr>
        <p:spPr>
          <a:xfrm>
            <a:off x="1182688" y="2624138"/>
            <a:ext cx="7162800" cy="1073150"/>
          </a:xfrm>
          <a:prstGeom prst="borderCallout1">
            <a:avLst>
              <a:gd name="adj1" fmla="val 2813"/>
              <a:gd name="adj2" fmla="val -1089"/>
              <a:gd name="adj3" fmla="val -52166"/>
              <a:gd name="adj4" fmla="val 69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通过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词语重叠，让我们读起来朗朗上口，同时也增加了韵味。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03188" y="476250"/>
            <a:ext cx="41465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/>
              <a:t>二、词语从感情色彩进行分类</a:t>
            </a:r>
            <a:endParaRPr lang="en-US" altLang="zh-CN" sz="2400"/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03188" y="1125538"/>
            <a:ext cx="14271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褒义词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03188" y="2214563"/>
            <a:ext cx="14271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贬义词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03188" y="3268663"/>
            <a:ext cx="156368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中性词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416050" y="1125538"/>
            <a:ext cx="7340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在通常情况下，表示对人或事物的褒扬、喜爱、尊敬等感情，要用褒义词。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416050" y="2214563"/>
            <a:ext cx="7340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在通常情况下，表示贬斥、憎恶、鄙视等感情，要用贬义词。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416050" y="3268663"/>
            <a:ext cx="80057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就是一般的形容词，不带感情色彩，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要用中性词。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512" name="文本框 8"/>
          <p:cNvSpPr txBox="1">
            <a:spLocks noChangeArrowheads="1"/>
          </p:cNvSpPr>
          <p:nvPr/>
        </p:nvSpPr>
        <p:spPr bwMode="auto">
          <a:xfrm>
            <a:off x="3603625" y="3340100"/>
            <a:ext cx="2540000" cy="306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/>
              <a:t>；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669925" y="1604963"/>
            <a:ext cx="7804150" cy="1814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1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使用词语，特别是使用同义词，不仅要弄清词的意义，对带有感情色彩的词，还要分清是褒义词还是贬义词，根据表达的需要来选用，这样才能将思想感情准确、鲜明地表达出来。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31775" y="665163"/>
            <a:ext cx="10731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注意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49250" y="1154113"/>
            <a:ext cx="7980363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“成果”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“结果”和“后果”三个词语的感情色彩依次为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褒、中、贬。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49250" y="2227263"/>
            <a:ext cx="9061450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1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由于他不遵守交通规则，酒后驾车，造成了严重的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(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49250" y="3754438"/>
            <a:ext cx="76581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3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优良的成绩，是长期刻苦学习的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49250" y="3206750"/>
            <a:ext cx="83248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2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这是经过科学家精心研制多年的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788988" y="2659063"/>
            <a:ext cx="9207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后果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 flipH="1">
            <a:off x="6612801" y="3206750"/>
            <a:ext cx="9398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成果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 flipH="1">
            <a:off x="6612801" y="3754438"/>
            <a:ext cx="98583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结果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77800" y="530225"/>
            <a:ext cx="10715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例如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4901</Words>
  <Application>WPS 演示</Application>
  <PresentationFormat>全屏显示(16:9)</PresentationFormat>
  <Paragraphs>621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6" baseType="lpstr">
      <vt:lpstr>Arial</vt:lpstr>
      <vt:lpstr>宋体</vt:lpstr>
      <vt:lpstr>Wingdings</vt:lpstr>
      <vt:lpstr>黑体</vt:lpstr>
      <vt:lpstr>楷体</vt:lpstr>
      <vt:lpstr>微软雅黑</vt:lpstr>
      <vt:lpstr>Arial Unicode MS</vt:lpstr>
      <vt:lpstr>Calibri</vt:lpstr>
      <vt:lpstr>Xingkai SC</vt:lpstr>
      <vt:lpstr>Times New Roman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>秋日宁静</cp:lastModifiedBy>
  <cp:revision>489</cp:revision>
  <dcterms:created xsi:type="dcterms:W3CDTF">2017-03-17T02:28:00Z</dcterms:created>
  <dcterms:modified xsi:type="dcterms:W3CDTF">2020-06-08T12:28:17Z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