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"/>
  </p:notesMasterIdLst>
  <p:sldIdLst>
    <p:sldId id="1478" r:id="rId3"/>
    <p:sldId id="1479" r:id="rId4"/>
    <p:sldId id="1480" r:id="rId6"/>
    <p:sldId id="1481" r:id="rId7"/>
    <p:sldId id="1482" r:id="rId8"/>
    <p:sldId id="1483" r:id="rId9"/>
    <p:sldId id="1359" r:id="rId10"/>
    <p:sldId id="1484" r:id="rId11"/>
    <p:sldId id="1360" r:id="rId12"/>
    <p:sldId id="1361" r:id="rId13"/>
    <p:sldId id="1291" r:id="rId14"/>
    <p:sldId id="1362" r:id="rId15"/>
    <p:sldId id="1373" r:id="rId16"/>
    <p:sldId id="1366" r:id="rId17"/>
    <p:sldId id="1409" r:id="rId18"/>
    <p:sldId id="1410" r:id="rId19"/>
    <p:sldId id="1368" r:id="rId20"/>
    <p:sldId id="1369" r:id="rId21"/>
    <p:sldId id="1370" r:id="rId22"/>
    <p:sldId id="1412" r:id="rId23"/>
    <p:sldId id="1371" r:id="rId24"/>
    <p:sldId id="1372" r:id="rId25"/>
    <p:sldId id="1384" r:id="rId26"/>
    <p:sldId id="1377" r:id="rId27"/>
    <p:sldId id="1378" r:id="rId28"/>
    <p:sldId id="1380" r:id="rId29"/>
    <p:sldId id="1413" r:id="rId30"/>
    <p:sldId id="1414" r:id="rId31"/>
    <p:sldId id="1449" r:id="rId32"/>
    <p:sldId id="1415" r:id="rId33"/>
    <p:sldId id="1385" r:id="rId34"/>
    <p:sldId id="1387" r:id="rId35"/>
    <p:sldId id="1450" r:id="rId36"/>
    <p:sldId id="1399" r:id="rId37"/>
    <p:sldId id="1389" r:id="rId38"/>
    <p:sldId id="1471" r:id="rId39"/>
    <p:sldId id="1390" r:id="rId40"/>
    <p:sldId id="1473" r:id="rId41"/>
    <p:sldId id="1392" r:id="rId42"/>
    <p:sldId id="1474" r:id="rId43"/>
    <p:sldId id="1394" r:id="rId44"/>
    <p:sldId id="1475" r:id="rId45"/>
    <p:sldId id="1395" r:id="rId46"/>
    <p:sldId id="1396" r:id="rId47"/>
    <p:sldId id="1408" r:id="rId48"/>
    <p:sldId id="1405" r:id="rId49"/>
    <p:sldId id="1400" r:id="rId50"/>
    <p:sldId id="1406" r:id="rId51"/>
    <p:sldId id="1476" r:id="rId52"/>
    <p:sldId id="1448" r:id="rId53"/>
    <p:sldId id="1401" r:id="rId54"/>
    <p:sldId id="1402" r:id="rId55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59"/>
    </p:embeddedFont>
    <p:embeddedFont>
      <p:font typeface="楷体" panose="02010609060101010101" pitchFamily="49" charset="-122"/>
      <p:regular r:id="rId60"/>
    </p:embeddedFont>
    <p:embeddedFont>
      <p:font typeface="汉语拼音" panose="020B0604020202020204" pitchFamily="34" charset="0"/>
      <p:regular r:id="rId61"/>
    </p:embeddedFont>
    <p:embeddedFont>
      <p:font typeface="汉语拼音" panose="020B0604020202020204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幼圆" panose="02010509060101010101" charset="-122"/>
      <p:regular r:id="rId67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267"/>
    <a:srgbClr val="FFFFFF"/>
    <a:srgbClr val="CBF1FF"/>
    <a:srgbClr val="D1F5B8"/>
    <a:srgbClr val="0000FF"/>
    <a:srgbClr val="0B5FD1"/>
    <a:srgbClr val="ECAAC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4455" autoAdjust="0"/>
  </p:normalViewPr>
  <p:slideViewPr>
    <p:cSldViewPr>
      <p:cViewPr>
        <p:scale>
          <a:sx n="80" d="100"/>
          <a:sy n="80" d="100"/>
        </p:scale>
        <p:origin x="-1242" y="-618"/>
      </p:cViewPr>
      <p:guideLst>
        <p:guide orient="horz" pos="1709"/>
        <p:guide pos="31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font" Target="fonts/font9.fntdata"/><Relationship Id="rId66" Type="http://schemas.openxmlformats.org/officeDocument/2006/relationships/font" Target="fonts/font8.fntdata"/><Relationship Id="rId65" Type="http://schemas.openxmlformats.org/officeDocument/2006/relationships/font" Target="fonts/font7.fntdata"/><Relationship Id="rId64" Type="http://schemas.openxmlformats.org/officeDocument/2006/relationships/font" Target="fonts/font6.fntdata"/><Relationship Id="rId63" Type="http://schemas.openxmlformats.org/officeDocument/2006/relationships/font" Target="fonts/font5.fntdata"/><Relationship Id="rId62" Type="http://schemas.openxmlformats.org/officeDocument/2006/relationships/font" Target="fonts/font4.fntdata"/><Relationship Id="rId61" Type="http://schemas.openxmlformats.org/officeDocument/2006/relationships/font" Target="fonts/font3.fntdata"/><Relationship Id="rId60" Type="http://schemas.openxmlformats.org/officeDocument/2006/relationships/font" Target="fonts/font2.fntdata"/><Relationship Id="rId6" Type="http://schemas.openxmlformats.org/officeDocument/2006/relationships/slide" Target="slides/slide3.xml"/><Relationship Id="rId59" Type="http://schemas.openxmlformats.org/officeDocument/2006/relationships/font" Target="fonts/font1.fntdata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E5110C-F2A0-46F1-BA45-A7767E357DA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C7CC350-D0DC-43B4-BF65-38B9CB4B758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99247-F77A-4624-B73F-0AD167A0F9D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0" y="3632200"/>
            <a:ext cx="915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15616" y="1341441"/>
            <a:ext cx="6937850" cy="138845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第一</a:t>
            </a: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单元复习</a:t>
            </a:r>
            <a:endParaRPr lang="zh-CN" altLang="en-US" sz="7200" b="1" spc="450" dirty="0">
              <a:solidFill>
                <a:prstClr val="black">
                  <a:lumMod val="85000"/>
                  <a:lumOff val="1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flipH="1">
            <a:off x="277" y="109038"/>
            <a:ext cx="3203575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TextBox 2"/>
          <p:cNvSpPr txBox="1"/>
          <p:nvPr/>
        </p:nvSpPr>
        <p:spPr>
          <a:xfrm>
            <a:off x="189166" y="109163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语文    </a:t>
            </a:r>
            <a:r>
              <a:rPr lang="zh-CN" altLang="en-US" sz="1200" dirty="0" smtClean="0"/>
              <a:t>五年级    </a:t>
            </a:r>
            <a:r>
              <a:rPr lang="zh-CN" altLang="en-US" sz="1200" dirty="0"/>
              <a:t>上册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左大括号 19"/>
          <p:cNvSpPr/>
          <p:nvPr/>
        </p:nvSpPr>
        <p:spPr>
          <a:xfrm>
            <a:off x="1247775" y="1633538"/>
            <a:ext cx="92075" cy="18764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539577" y="1643063"/>
            <a:ext cx="69281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dāi</a:t>
            </a:r>
            <a:endParaRPr lang="en-US" altLang="zh-CN" sz="28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554163" y="3071813"/>
            <a:ext cx="69121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dài</a:t>
            </a:r>
            <a:endParaRPr lang="en-US" altLang="zh-CN" sz="2800" b="1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539750" y="2211388"/>
            <a:ext cx="69691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待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482850" y="1357313"/>
            <a:ext cx="357188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3"/>
          <p:cNvSpPr txBox="1">
            <a:spLocks noChangeArrowheads="1"/>
          </p:cNvSpPr>
          <p:nvPr/>
        </p:nvSpPr>
        <p:spPr bwMode="auto">
          <a:xfrm>
            <a:off x="2911475" y="1214438"/>
            <a:ext cx="23806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（待一会）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3"/>
          <p:cNvSpPr txBox="1">
            <a:spLocks noChangeArrowheads="1"/>
          </p:cNvSpPr>
          <p:nvPr/>
        </p:nvSpPr>
        <p:spPr bwMode="auto">
          <a:xfrm>
            <a:off x="3054349" y="2071688"/>
            <a:ext cx="13054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（待着）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482850" y="3000375"/>
            <a:ext cx="357188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2911475" y="2857500"/>
            <a:ext cx="222701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Calibri" panose="020F0502020204030204" pitchFamily="34" charset="0"/>
              </a:rPr>
              <a:t>（对待）</a:t>
            </a:r>
            <a:endParaRPr lang="en-US" altLang="zh-CN" sz="2800" b="1">
              <a:latin typeface="Calibri" panose="020F050202020403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11474" y="3357563"/>
            <a:ext cx="13054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（招待）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3"/>
          <p:cNvSpPr txBox="1">
            <a:spLocks noChangeArrowheads="1"/>
          </p:cNvSpPr>
          <p:nvPr/>
        </p:nvSpPr>
        <p:spPr bwMode="auto">
          <a:xfrm>
            <a:off x="2911474" y="3857625"/>
            <a:ext cx="18430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（等待）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5133975" y="1662113"/>
            <a:ext cx="3622675" cy="2341562"/>
          </a:xfrm>
          <a:prstGeom prst="borderCallout1">
            <a:avLst>
              <a:gd name="adj1" fmla="val 16565"/>
              <a:gd name="adj2" fmla="val -2481"/>
              <a:gd name="adj3" fmla="val 46641"/>
              <a:gd name="adj4" fmla="val -263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   </a:t>
            </a:r>
            <a:r>
              <a:rPr lang="en-US" altLang="zh-CN" sz="2800" b="1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dài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和</a:t>
            </a:r>
            <a:r>
              <a:rPr lang="en-US" altLang="zh-CN" sz="2800" b="1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dāi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要分清， </a:t>
            </a:r>
            <a:r>
              <a:rPr lang="en-US" altLang="zh-CN" sz="2800" b="1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dāi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是停留的意思，其他都读</a:t>
            </a:r>
            <a:r>
              <a:rPr lang="en-US" altLang="zh-CN" sz="2800" b="1" dirty="0" err="1" smtClean="0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dài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。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同学们一定要分清哟。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63538" y="1047750"/>
            <a:ext cx="19605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填字组词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85875" y="1500188"/>
            <a:ext cx="7858125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   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zhū</a:t>
            </a:r>
            <a:r>
              <a:rPr lang="en-US" altLang="zh-CN" sz="28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       </a:t>
            </a:r>
            <a:r>
              <a:rPr lang="en-US" altLang="zh-CN" sz="2800" dirty="0" smtClean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         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mù</a:t>
            </a:r>
            <a:r>
              <a:rPr lang="en-US" altLang="zh-CN" sz="28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      </a:t>
            </a:r>
            <a:r>
              <a:rPr lang="en-US" altLang="zh-CN" sz="2800" dirty="0" smtClean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   </a:t>
            </a:r>
            <a:r>
              <a:rPr lang="en-US" altLang="zh-CN" sz="2800" dirty="0" err="1" smtClean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jiǎn</a:t>
            </a:r>
            <a:r>
              <a:rPr lang="en-US" altLang="zh-CN" sz="2400" dirty="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</a:t>
            </a:r>
            <a:endParaRPr lang="en-US" altLang="zh-CN" sz="2400" dirty="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)红      爱(   )      (   )查  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)肉      日(   )      (   )拾 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)宝      (   )布      节(   )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400" dirty="0">
                <a:latin typeface="Calibri" panose="020F0502020204030204" pitchFamily="34" charset="0"/>
                <a:sym typeface="+mn-ea"/>
              </a:rPr>
              <a:t>    </a:t>
            </a:r>
            <a:endParaRPr lang="zh-CN" altLang="en-US" sz="2400" dirty="0">
              <a:latin typeface="Calibri" panose="020F0502020204030204" pitchFamily="34" charset="0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97025" y="1946563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朱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97025" y="2762538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猪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597025" y="3701297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珠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32275" y="1946563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慕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232275" y="2762538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暮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910013" y="3649991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幕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158903" y="1998991"/>
            <a:ext cx="541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检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158903" y="2814966"/>
            <a:ext cx="541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捡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531965" y="3649991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俭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63538" y="482600"/>
            <a:ext cx="23487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五、巩固练习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16238" y="1635125"/>
            <a:ext cx="2568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    眶   诓</a:t>
            </a:r>
            <a:r>
              <a:rPr lang="zh-CN" altLang="en-US" sz="2400" dirty="0">
                <a:latin typeface="Calibri" panose="020F0502020204030204" pitchFamily="34" charset="0"/>
              </a:rPr>
              <a:t>        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84588" y="2105025"/>
            <a:ext cx="5095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框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16588" y="2097088"/>
            <a:ext cx="533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眶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475538" y="2097088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框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95413" y="2097088"/>
            <a:ext cx="541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诓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03575" y="484188"/>
            <a:ext cx="2368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歉   谦   嫌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95413" y="1060450"/>
            <a:ext cx="5413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嫌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654425" y="1068388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176838" y="106045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278688" y="1068388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87325" y="365125"/>
            <a:ext cx="1960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选字填空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24200" y="2619375"/>
            <a:ext cx="19431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饶    绕   浇 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27100" y="4176713"/>
            <a:ext cx="78597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道、富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154363" y="3654425"/>
            <a:ext cx="18430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咐   附   符  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27100" y="3140075"/>
            <a:ext cx="80676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号、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近、吩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、嘱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395413" y="4176713"/>
            <a:ext cx="541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浇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327400" y="4176713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绕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616575" y="4176713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饶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7475538" y="4176713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绕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395413" y="3133725"/>
            <a:ext cx="5413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255963" y="3140075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551488" y="3140075"/>
            <a:ext cx="5413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咐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7475538" y="3140075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咐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47750" y="2139950"/>
            <a:ext cx="80962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骗、画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、眼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927100" y="1068388"/>
            <a:ext cx="85058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弃、道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虚、致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08025" y="893763"/>
            <a:ext cx="1022350" cy="598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词语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288" y="1492250"/>
            <a:ext cx="8358187" cy="3044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+mn-ea"/>
                <a:ea typeface="+mn-ea"/>
                <a:cs typeface="+mn-ea"/>
              </a:rPr>
              <a:t>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语文教学没有词语的积累，就不会具备听、说、读、写能力，当然更学不好语文。今天我和同学们一起对我们这学期所学的重点词语进行整理与分类。这里我们重点复习四字词语，我们先把每单元的重点词语找出，然后再按照词语的形式、内容、褒贬进行归类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6225" y="485775"/>
            <a:ext cx="23383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一、重点词语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76225" y="1165225"/>
            <a:ext cx="858202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美中不足   爱慕之心   不动声色    指指点点  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飞来飞去   蹦来蹦去   神气十足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76225" y="3386138"/>
            <a:ext cx="8553450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不动声色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b</a:t>
            </a:r>
            <a:r>
              <a:rPr lang="en-US" altLang="zh-CN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ú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dòng shēng sè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声：言谈；色：脸色。在紧急情况下，说话、神态仍跟平时一样没有变化。形容非常镇静。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6225" y="2274888"/>
            <a:ext cx="85534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爱慕之心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ài mù zhī xīn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：慕:依恋;思念。意思由于喜欢或敬重而愿意接近的心意。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线形标注 1 7"/>
          <p:cNvSpPr/>
          <p:nvPr/>
        </p:nvSpPr>
        <p:spPr>
          <a:xfrm>
            <a:off x="1616074" y="2095500"/>
            <a:ext cx="5980261" cy="2000250"/>
          </a:xfrm>
          <a:prstGeom prst="borderCallout1">
            <a:avLst>
              <a:gd name="adj1" fmla="val 39097"/>
              <a:gd name="adj2" fmla="val -2050"/>
              <a:gd name="adj3" fmla="val -44551"/>
              <a:gd name="adj4" fmla="val 15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往往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指人或物总体很好，但是还有一点不足之处。它的反义词是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十全十美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。如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:她是个漂亮的女孩子，但美中不足的是她很不懂礼貌。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1450" y="666750"/>
            <a:ext cx="86693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美中不足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měi zhōng </a:t>
            </a: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bù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zú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：大体很好，但还有不足。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85750" y="857250"/>
            <a:ext cx="8215313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神气十足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shén qì shí zú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：神气：自以为得意傲慢的神情。形容摆出一副自以为高人一等而了不起的样子。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1928812" y="2643188"/>
            <a:ext cx="6387603" cy="1214437"/>
          </a:xfrm>
          <a:prstGeom prst="borderCallout1">
            <a:avLst>
              <a:gd name="adj1" fmla="val 39097"/>
              <a:gd name="adj2" fmla="val -2050"/>
              <a:gd name="adj3" fmla="val -44551"/>
              <a:gd name="adj4" fmla="val 15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是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描写神态的词语，一般应用在孩子或者可爱的小动物身上。如：这只大公鸡走起路来昂首挺胸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神气十足。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5438" y="476250"/>
            <a:ext cx="2316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二、词语归类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5438" y="1963738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AABB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式词语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34963" y="2578100"/>
            <a:ext cx="17192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4963" y="3203575"/>
            <a:ext cx="23701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ABAC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式词语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87625" y="1963738"/>
            <a:ext cx="23415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指指点点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87625" y="2578100"/>
            <a:ext cx="5943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拖拖拉拉  吞吞吐吐    哭哭啼啼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587625" y="3194050"/>
            <a:ext cx="61007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飞来飞去  蹦来蹦去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34963" y="3862388"/>
            <a:ext cx="17192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87625" y="3810000"/>
            <a:ext cx="59436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谢天谢地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亦步亦趋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又哭又闹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66700" y="1143000"/>
            <a:ext cx="4992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词语从形式上进行归类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线形标注 2 12"/>
          <p:cNvSpPr/>
          <p:nvPr/>
        </p:nvSpPr>
        <p:spPr>
          <a:xfrm>
            <a:off x="4572000" y="1000125"/>
            <a:ext cx="4176464" cy="1143000"/>
          </a:xfrm>
          <a:prstGeom prst="borderCallout2">
            <a:avLst>
              <a:gd name="adj1" fmla="val 13233"/>
              <a:gd name="adj2" fmla="val 288"/>
              <a:gd name="adj3" fmla="val 36681"/>
              <a:gd name="adj4" fmla="val -2972"/>
              <a:gd name="adj5" fmla="val 72304"/>
              <a:gd name="adj6" fmla="val -9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特殊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格式的词语会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增强语言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的韵律，使句子更加形象。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50863" y="1374775"/>
            <a:ext cx="25193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表神情的词语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50863" y="2166938"/>
            <a:ext cx="2160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类似的词语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000375" y="1390176"/>
            <a:ext cx="35814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神气十足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781300" y="2166938"/>
            <a:ext cx="56483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神采奕奕   炯炯有神   大惊失色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50863" y="584200"/>
            <a:ext cx="42719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词语从内容上进行分类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50863" y="2957513"/>
            <a:ext cx="43148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写出与鸟有关的四字词语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50863" y="3749675"/>
            <a:ext cx="7739062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鸟语花香   笨鸟先飞   惊弓之鸟   鸟尽弓藏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百鸟朝凤   展翅高飞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12750" y="565150"/>
            <a:ext cx="46275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词语从感情色彩进行分类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71488" y="1250950"/>
            <a:ext cx="1782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褒义词语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71488" y="1928813"/>
            <a:ext cx="17430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268538" y="1250950"/>
            <a:ext cx="51895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神采奕奕   炯炯有神   神气十足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268538" y="1928813"/>
            <a:ext cx="57324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知书达理   助人为乐   救死扶伤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9942" name="线形标注 1 10"/>
          <p:cNvSpPr/>
          <p:nvPr/>
        </p:nvSpPr>
        <p:spPr bwMode="auto">
          <a:xfrm>
            <a:off x="285750" y="3000375"/>
            <a:ext cx="7856538" cy="1382713"/>
          </a:xfrm>
          <a:prstGeom prst="borderCallout1">
            <a:avLst>
              <a:gd name="adj1" fmla="val 3880"/>
              <a:gd name="adj2" fmla="val -2356"/>
              <a:gd name="adj3" fmla="val -50796"/>
              <a:gd name="adj4" fmla="val 6495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褒义词表示对人或事物的褒扬、喜爱、尊敬等感情时会用到的词语。表达效果比普通的要强烈。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  <p:bldP spid="399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3"/>
          <p:cNvSpPr>
            <a:spLocks noChangeArrowheads="1"/>
          </p:cNvSpPr>
          <p:nvPr/>
        </p:nvSpPr>
        <p:spPr bwMode="auto">
          <a:xfrm>
            <a:off x="827088" y="1473200"/>
            <a:ext cx="7777162" cy="2538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生字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，是学好语文重要的工具。我们在进行复习的时候，首要的任务是生字的复习。我们先把每单元的重点生字找出，然后从字音、字形、字义进行归类。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60388" y="866775"/>
            <a:ext cx="1782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贬义词语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71500" y="1782763"/>
            <a:ext cx="1720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68550" y="1792288"/>
            <a:ext cx="57324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肥头大耳   油光满面   摇头晃脑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57438" y="866775"/>
            <a:ext cx="60309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又哭又闹   指指点点   拖拖拉拉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0965" name="线形标注 1 10"/>
          <p:cNvSpPr/>
          <p:nvPr/>
        </p:nvSpPr>
        <p:spPr bwMode="auto">
          <a:xfrm>
            <a:off x="285750" y="3000375"/>
            <a:ext cx="7286625" cy="1384300"/>
          </a:xfrm>
          <a:prstGeom prst="borderCallout1">
            <a:avLst>
              <a:gd name="adj1" fmla="val 3880"/>
              <a:gd name="adj2" fmla="val -2356"/>
              <a:gd name="adj3" fmla="val -50796"/>
              <a:gd name="adj4" fmla="val 6495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贬义词：是词义带有贬斥、否定、憎恨、轻蔑等感情色彩的词。句子里使用这类词语使感情表达效果更好。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409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66700" y="392113"/>
            <a:ext cx="24939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三、巩固练习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9413" y="914400"/>
            <a:ext cx="4094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读句子，完成下列问题。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79413" y="1476375"/>
            <a:ext cx="8243887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这个消息传来，住在潭边的白鹭们都议论纷纷，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心里很担心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，打算搬到更偏一点的地方。有一只白鹭却没有那么紧张，他想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如果这里变成了山庄，那我们住这里不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就更热闹了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79413" y="3759200"/>
            <a:ext cx="2058987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心里很担心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就更热闹了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867025" y="4291013"/>
            <a:ext cx="478631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门庭若市   人山人海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843213" y="3795713"/>
            <a:ext cx="47863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忧心忡忡   惴惴不安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79413" y="3263900"/>
            <a:ext cx="4806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画线部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分换成一个成语。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03225" y="403225"/>
            <a:ext cx="55038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把刚才词语进行分类并仿写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1163" y="998538"/>
            <a:ext cx="18700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ABCC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式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11163" y="1643063"/>
            <a:ext cx="19891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1163" y="2286000"/>
            <a:ext cx="27352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AABC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式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39950" y="2286000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惴惴不安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39950" y="3575050"/>
            <a:ext cx="161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人山人海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11163" y="3575050"/>
            <a:ext cx="15192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ABAC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11163" y="4217988"/>
            <a:ext cx="47863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139950" y="998538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忧心忡忡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01638" y="2930525"/>
            <a:ext cx="19907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39950" y="1643063"/>
            <a:ext cx="53800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怒气冲冲  得意扬扬   金光闪闪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39950" y="4217988"/>
            <a:ext cx="59515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越飞越高   善始善终   又白又胖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139950" y="2930525"/>
            <a:ext cx="5594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津津有味   默默无闻   天天向上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12800" y="809625"/>
            <a:ext cx="1020763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  <a:sym typeface="+mn-ea"/>
              </a:rPr>
              <a:t>句子</a:t>
            </a:r>
            <a:endParaRPr lang="zh-CN" altLang="en-US" sz="330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44034" name="文本框 1"/>
          <p:cNvSpPr txBox="1">
            <a:spLocks noChangeArrowheads="1"/>
          </p:cNvSpPr>
          <p:nvPr/>
        </p:nvSpPr>
        <p:spPr bwMode="auto">
          <a:xfrm>
            <a:off x="611188" y="1492250"/>
            <a:ext cx="78486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sym typeface="+mn-ea"/>
              </a:rPr>
              <a:t>      </a:t>
            </a:r>
            <a:r>
              <a:rPr lang="en-US" altLang="zh-CN" sz="2400" dirty="0" smtClean="0">
                <a:latin typeface="Calibri" panose="020F0502020204030204" pitchFamily="34" charset="0"/>
                <a:sym typeface="+mn-ea"/>
              </a:rPr>
              <a:t>   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小学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语文句子中常见的主要考查方式：有时考修辞手法；有时考扩句、缩句；有时考修改病句……现在我们就把书中出现的重点句子进行归纳总结，然后再进行巩固练习。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40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95288" y="627063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一、比喻句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1520" y="3022518"/>
            <a:ext cx="67294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⑵它好肥，整个身子好像一个蓬松的球儿。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14338" y="1031875"/>
            <a:ext cx="38909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⑴白鹭是一首精巧的诗。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4643438" y="571500"/>
            <a:ext cx="3714750" cy="1231900"/>
          </a:xfrm>
          <a:prstGeom prst="borderCallout1">
            <a:avLst>
              <a:gd name="adj1" fmla="val 5381"/>
              <a:gd name="adj2" fmla="val 2285"/>
              <a:gd name="adj3" fmla="val 26182"/>
              <a:gd name="adj4" fmla="val -111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小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知识：比喻句的三要素：本体、喻体、比喻词。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642938" y="2090738"/>
            <a:ext cx="6929437" cy="714375"/>
          </a:xfrm>
          <a:prstGeom prst="borderCallout1">
            <a:avLst>
              <a:gd name="adj1" fmla="val 5381"/>
              <a:gd name="adj2" fmla="val 2285"/>
              <a:gd name="adj3" fmla="val -42231"/>
              <a:gd name="adj4" fmla="val 5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这句话把白鹭比喻成诗，可见白鹭的精致。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线形标注 1 10"/>
          <p:cNvSpPr/>
          <p:nvPr/>
        </p:nvSpPr>
        <p:spPr>
          <a:xfrm>
            <a:off x="785813" y="3733800"/>
            <a:ext cx="5357812" cy="714375"/>
          </a:xfrm>
          <a:prstGeom prst="borderCallout1">
            <a:avLst>
              <a:gd name="adj1" fmla="val 5381"/>
              <a:gd name="adj2" fmla="val 2285"/>
              <a:gd name="adj3" fmla="val -42231"/>
              <a:gd name="adj4" fmla="val 5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把身子比作球，多有趣的比喻啊。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0" grpId="0" bldLvl="0" animBg="1"/>
      <p:bldP spid="1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14374" y="785813"/>
            <a:ext cx="73860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Calibri" panose="020F0502020204030204" pitchFamily="34" charset="0"/>
                <a:sym typeface="+mn-ea"/>
              </a:rPr>
              <a:t>         ⑶</a:t>
            </a:r>
            <a:r>
              <a:rPr lang="zh-CN" altLang="en-US" sz="2800" dirty="0">
                <a:latin typeface="Calibri" panose="020F0502020204030204" pitchFamily="34" charset="0"/>
                <a:sym typeface="+mn-ea"/>
              </a:rPr>
              <a:t>在清水田里，时有一两只白鹭站着钓鱼，整个的田便成了一幅镶嵌在玻璃框里的画面。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14375" y="1921948"/>
            <a:ext cx="7110413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Calibri" panose="020F0502020204030204" pitchFamily="34" charset="0"/>
                <a:sym typeface="+mn-ea"/>
              </a:rPr>
              <a:t>         ⑷</a:t>
            </a:r>
            <a:r>
              <a:rPr lang="zh-CN" altLang="en-US" sz="2800" dirty="0">
                <a:latin typeface="Calibri" panose="020F0502020204030204" pitchFamily="34" charset="0"/>
                <a:sym typeface="+mn-ea"/>
              </a:rPr>
              <a:t>嘀嗒嘀嗒的声音，像轻快的音乐；清波荡漾，人影绰绰，给人画一般的美感</a:t>
            </a:r>
            <a:r>
              <a:rPr lang="zh-CN" altLang="en-US" sz="2800" dirty="0">
                <a:latin typeface="Calibri" panose="020F0502020204030204" pitchFamily="34" charset="0"/>
              </a:rPr>
              <a:t>。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857250" y="3500438"/>
            <a:ext cx="6357938" cy="946150"/>
          </a:xfrm>
          <a:prstGeom prst="borderCallout1">
            <a:avLst>
              <a:gd name="adj1" fmla="val 5381"/>
              <a:gd name="adj2" fmla="val 2285"/>
              <a:gd name="adj3" fmla="val -30500"/>
              <a:gd name="adj4" fmla="val 8675"/>
            </a:avLst>
          </a:prstGeom>
          <a:solidFill>
            <a:srgbClr val="CBF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比喻句的好处是使句子更加生动、形象，鲜明。</a:t>
            </a:r>
            <a:endParaRPr lang="zh-CN" altLang="en-US" sz="24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3850" y="915988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二、拟人句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42938" y="1500188"/>
            <a:ext cx="6683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⑴人们说它是在望哨，可它真是在望哨吗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285875" y="2357438"/>
            <a:ext cx="6286500" cy="1514475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句话把白鹭当成人来写，站着时的情景说成放哨，可以看出作者对白鹭是多么的喜欢啊。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/>
        </p:nvSpPr>
        <p:spPr bwMode="auto">
          <a:xfrm>
            <a:off x="857250" y="1357313"/>
            <a:ext cx="728345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⑵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我轻轻抬一抬肩，它没醒，睡得好熟！还在咂咂嘴，难道在做梦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8130" name="线形标注 2 2"/>
          <p:cNvSpPr/>
          <p:nvPr/>
        </p:nvSpPr>
        <p:spPr bwMode="auto">
          <a:xfrm>
            <a:off x="1357313" y="2714625"/>
            <a:ext cx="5786437" cy="13843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0681"/>
              <a:gd name="adj6" fmla="val 3190"/>
            </a:avLst>
          </a:prstGeom>
          <a:solidFill>
            <a:srgbClr val="CBF1FF"/>
          </a:solidFill>
          <a:ln w="9525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拟人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句的好处是能增强语言的美感、表现力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使句子更生动、形象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还能强调对这一事物的喜爱之情。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323850" y="771525"/>
            <a:ext cx="19800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反问句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309563" y="1171575"/>
            <a:ext cx="64055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但是白鹭本身不就是一首很优美的歌吗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285875" y="2393950"/>
            <a:ext cx="6286500" cy="1231900"/>
          </a:xfrm>
          <a:prstGeom prst="borderCallout1">
            <a:avLst>
              <a:gd name="adj1" fmla="val 5381"/>
              <a:gd name="adj2" fmla="val 2285"/>
              <a:gd name="adj3" fmla="val -79329"/>
              <a:gd name="adj4" fmla="val 2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是一个反问句，强调了白鹭本身就是一首歌，一首优美的歌。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309563" y="411163"/>
            <a:ext cx="23391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四、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重点句子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07988" y="976313"/>
            <a:ext cx="862287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白鹭实在是一首诗，一首韵在骨子里的散文诗。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400050" y="2281238"/>
            <a:ext cx="822483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父亲接下去说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所以你们要像花生，它虽然不好看，可是很有用。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154113" y="1498600"/>
            <a:ext cx="6835775" cy="701675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照应开头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强调白鹭的美是一种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内在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的美。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88938" y="3233738"/>
            <a:ext cx="8235950" cy="1600200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句话是父亲对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提出的殷切期望。让我们要做像花生一样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不图虚名、默默无闻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地奉献的人。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虽然……可是……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强调了花生的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实用价值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21"/>
          <p:cNvSpPr txBox="1"/>
          <p:nvPr/>
        </p:nvSpPr>
        <p:spPr>
          <a:xfrm>
            <a:off x="395288" y="2563813"/>
            <a:ext cx="24558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矮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" name="文本框 22"/>
          <p:cNvSpPr txBox="1"/>
          <p:nvPr/>
        </p:nvSpPr>
        <p:spPr>
          <a:xfrm>
            <a:off x="3629025" y="3344862"/>
            <a:ext cx="26622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蔓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延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34925" y="842963"/>
            <a:ext cx="23495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一、易读错字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4"/>
          <p:cNvSpPr txBox="1">
            <a:spLocks noChangeArrowheads="1"/>
          </p:cNvSpPr>
          <p:nvPr/>
        </p:nvSpPr>
        <p:spPr bwMode="auto">
          <a:xfrm>
            <a:off x="395288" y="1776413"/>
            <a:ext cx="2455862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弃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1116013" y="1760538"/>
            <a:ext cx="8691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汉语拼音" panose="020B0604020202020204" pitchFamily="34" charset="0"/>
                <a:ea typeface="汉语拼音" panose="020B0604020202020204"/>
                <a:cs typeface="汉语拼音" panose="020B0604020202020204" pitchFamily="34" charset="0"/>
              </a:rPr>
              <a:t>xián</a:t>
            </a:r>
            <a:endParaRPr lang="en-US" altLang="zh-CN" sz="2800" b="1" dirty="0">
              <a:solidFill>
                <a:srgbClr val="FF0000"/>
              </a:solidFill>
              <a:latin typeface="汉语拼音" panose="020B0604020202020204" pitchFamily="34" charset="0"/>
              <a:ea typeface="汉语拼音" panose="020B0604020202020204"/>
              <a:cs typeface="汉语拼音" panose="020B0604020202020204" pitchFamily="34" charset="0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3635375" y="2449513"/>
            <a:ext cx="331311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嗜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)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26" name="文本框 9"/>
          <p:cNvSpPr txBox="1">
            <a:spLocks noChangeArrowheads="1"/>
          </p:cNvSpPr>
          <p:nvPr/>
        </p:nvSpPr>
        <p:spPr bwMode="auto">
          <a:xfrm>
            <a:off x="3635375" y="1698625"/>
            <a:ext cx="376078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喙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10"/>
          <p:cNvSpPr txBox="1">
            <a:spLocks noChangeArrowheads="1"/>
          </p:cNvSpPr>
          <p:nvPr/>
        </p:nvSpPr>
        <p:spPr bwMode="auto">
          <a:xfrm>
            <a:off x="4961205" y="1729909"/>
            <a:ext cx="6799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汉语拼音" panose="020B0604020202020204" pitchFamily="34" charset="0"/>
                <a:ea typeface="汉语拼音" panose="020B0604020202020204"/>
                <a:cs typeface="汉语拼音" panose="020B0604020202020204" pitchFamily="34" charset="0"/>
                <a:sym typeface="+mn-ea"/>
              </a:rPr>
              <a:t>huì</a:t>
            </a:r>
            <a:endParaRPr lang="zh-CN" altLang="en-US" sz="2800" b="1" dirty="0">
              <a:solidFill>
                <a:srgbClr val="FF0000"/>
              </a:solidFill>
              <a:latin typeface="汉语拼音" panose="020B0604020202020204" pitchFamily="34" charset="0"/>
              <a:ea typeface="汉语拼音" panose="020B0604020202020204"/>
              <a:cs typeface="汉语拼音" panose="020B0604020202020204" pitchFamily="34" charset="0"/>
            </a:endParaRPr>
          </a:p>
        </p:txBody>
      </p:sp>
      <p:sp>
        <p:nvSpPr>
          <p:cNvPr id="28" name="文本框 11"/>
          <p:cNvSpPr txBox="1">
            <a:spLocks noChangeArrowheads="1"/>
          </p:cNvSpPr>
          <p:nvPr/>
        </p:nvSpPr>
        <p:spPr bwMode="auto">
          <a:xfrm>
            <a:off x="4821348" y="2459164"/>
            <a:ext cx="69442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shì</a:t>
            </a:r>
            <a:endParaRPr lang="en-US" altLang="zh-CN" sz="3200" b="1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9" name="文本框 13"/>
          <p:cNvSpPr txBox="1">
            <a:spLocks noChangeArrowheads="1"/>
          </p:cNvSpPr>
          <p:nvPr/>
        </p:nvSpPr>
        <p:spPr bwMode="auto">
          <a:xfrm>
            <a:off x="1187450" y="2555875"/>
            <a:ext cx="53251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ǎ</a:t>
            </a:r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i</a:t>
            </a:r>
            <a:endParaRPr lang="en-US" altLang="zh-CN" sz="3200" b="1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0" name="文本框 15"/>
          <p:cNvSpPr txBox="1">
            <a:spLocks noChangeArrowheads="1"/>
          </p:cNvSpPr>
          <p:nvPr/>
        </p:nvSpPr>
        <p:spPr bwMode="auto">
          <a:xfrm>
            <a:off x="4857750" y="3297010"/>
            <a:ext cx="103265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màn</a:t>
            </a:r>
            <a:endParaRPr lang="en-US" altLang="zh-CN" sz="3200" b="1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6" name="文本框 1"/>
          <p:cNvSpPr txBox="1">
            <a:spLocks noChangeArrowheads="1"/>
          </p:cNvSpPr>
          <p:nvPr/>
        </p:nvSpPr>
        <p:spPr bwMode="auto">
          <a:xfrm>
            <a:off x="396875" y="3416300"/>
            <a:ext cx="266223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匣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子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9" name="文本框 18"/>
          <p:cNvSpPr txBox="1">
            <a:spLocks noChangeArrowheads="1"/>
          </p:cNvSpPr>
          <p:nvPr/>
        </p:nvSpPr>
        <p:spPr bwMode="auto">
          <a:xfrm>
            <a:off x="1189038" y="3435350"/>
            <a:ext cx="73930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xiá</a:t>
            </a:r>
            <a:endParaRPr lang="en-US" altLang="zh-CN" sz="3200" b="1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24" grpId="0"/>
      <p:bldP spid="27" grpId="0"/>
      <p:bldP spid="28" grpId="0"/>
      <p:bldP spid="29" grpId="0"/>
      <p:bldP spid="30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128588" y="477838"/>
            <a:ext cx="8005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这里的桂花再香，也比不上家乡院子里的桂花。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8588" y="2411413"/>
            <a:ext cx="8343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信赖，往往创造出美好的境界。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508000" y="1074738"/>
            <a:ext cx="7608888" cy="1223962"/>
          </a:xfrm>
          <a:prstGeom prst="borderCallout1">
            <a:avLst>
              <a:gd name="adj1" fmla="val 5381"/>
              <a:gd name="adj2" fmla="val 2285"/>
              <a:gd name="adj3" fmla="val -22446"/>
              <a:gd name="adj4" fmla="val 24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这里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写出了母亲的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内心感受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。家乡院子里的桂花和母亲朝夕相处，母亲是用感情体味两地的桂花，所以会有这样的感受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550863" y="2933700"/>
            <a:ext cx="7583487" cy="1697038"/>
          </a:xfrm>
          <a:prstGeom prst="borderCallout1">
            <a:avLst>
              <a:gd name="adj1" fmla="val 5381"/>
              <a:gd name="adj2" fmla="val 2285"/>
              <a:gd name="adj3" fmla="val -21623"/>
              <a:gd name="adj4" fmla="val 23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是文章的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中心句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统领全文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。写出了在生活中，无论是人与人之间，还是人与动物之间，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信赖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都是无价的，也是最感人的。用爱心、用信赖去做就一定能互相信任、和谐美好。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6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0825" y="439738"/>
            <a:ext cx="23391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课堂练习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8300" y="1020763"/>
            <a:ext cx="5162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判断下列句子是不是比喻句。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8300" y="1689100"/>
            <a:ext cx="8218488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⑴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他好像猜到事情的真相，虽然没说话，可是看到他脸上的笑容，大家就都明白了。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⑵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天上的白云很美丽，好像棉花糖一样。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⑶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他长得好像他的妈妈。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55576" y="3363838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732240" y="2124075"/>
            <a:ext cx="12954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不是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364088" y="4275356"/>
            <a:ext cx="9652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不是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5288" y="411163"/>
            <a:ext cx="5518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判断下列句子所用的修辞手法。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7350" y="942975"/>
            <a:ext cx="8547100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⑴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像蜂蝶飞过花丛，像泉水流过山谷，我每忆及少年时代，就禁不住涌起愉悦之情。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⑵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白天，它这样淘气地陪伴我；天色入暮，它就在父母再三的呼唤声中，飞向笼子。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⑶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它一会儿落在柜顶上，一会儿神气十足地站在书架上，啄着书背上那些大文豪的名字；一会儿把灯绳撞得来回摇动。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)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444208" y="1381125"/>
            <a:ext cx="7937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比喻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444208" y="2680493"/>
            <a:ext cx="7937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拟人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91880" y="4368798"/>
            <a:ext cx="20002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排比 、拟人  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8913" y="428625"/>
            <a:ext cx="89677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按要求写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74" name="文本框 1"/>
          <p:cNvSpPr txBox="1">
            <a:spLocks noChangeArrowheads="1"/>
          </p:cNvSpPr>
          <p:nvPr/>
        </p:nvSpPr>
        <p:spPr bwMode="auto">
          <a:xfrm>
            <a:off x="3302000" y="-4260850"/>
            <a:ext cx="2540000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  <a:p>
            <a:r>
              <a:rPr lang="zh-CN" altLang="en-US">
                <a:latin typeface="Calibri" panose="020F0502020204030204" pitchFamily="34" charset="0"/>
              </a:rPr>
              <a:t>            </a:t>
            </a:r>
            <a:endParaRPr lang="zh-CN" altLang="en-US">
              <a:latin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8913" y="990600"/>
            <a:ext cx="63103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白鹭是首精巧的诗。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仿写句子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88913" y="2111375"/>
            <a:ext cx="8724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整个村子都浸在桂花的香气里。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缩句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88913" y="1550988"/>
            <a:ext cx="42354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白鹭是一幅动人的画。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88913" y="3232150"/>
            <a:ext cx="89677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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但是白鹭本身不就是一首很优美的歌吗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去掉问号，句意不变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88913" y="2671763"/>
            <a:ext cx="89677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村子浸在香气里。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8913" y="4224338"/>
            <a:ext cx="89677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但是白鹭本身就是一首很优美的歌。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28625"/>
            <a:ext cx="1533525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知识点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5298" name="文本框 2"/>
          <p:cNvSpPr txBox="1">
            <a:spLocks noChangeArrowheads="1"/>
          </p:cNvSpPr>
          <p:nvPr/>
        </p:nvSpPr>
        <p:spPr bwMode="auto">
          <a:xfrm>
            <a:off x="827088" y="1412875"/>
            <a:ext cx="7489825" cy="204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知识点主要是针对本册书重点课文进行的理解，主要从两个方面考查：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从“主题内容”角度总结。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从“重点句子理解”角度总结。</a:t>
            </a:r>
            <a:endParaRPr lang="en-US" altLang="en-US" sz="32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90513" y="833438"/>
            <a:ext cx="88534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91440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一、《白鹭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》一课用了什么写作手法，写了哪些内容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0538" y="1493838"/>
            <a:ext cx="893603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本文用了</a:t>
            </a:r>
            <a:r>
              <a:rPr lang="zh-CN" altLang="en-US" sz="28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黑体" panose="02010609060101010101" pitchFamily="49" charset="-122"/>
                <a:ea typeface="黑体" panose="02010609060101010101" pitchFamily="49" charset="-122"/>
              </a:rPr>
              <a:t>首尾呼应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的写作手法。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90513" y="3000375"/>
            <a:ext cx="893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白鹭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1082675" y="2574925"/>
            <a:ext cx="273050" cy="143351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55725" y="2379663"/>
            <a:ext cx="41925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总写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:白鹭是一首精巧的诗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355725" y="2973388"/>
            <a:ext cx="60499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分写:白鹭颜色，身段适宜，十分精巧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355725" y="3565525"/>
            <a:ext cx="56149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总写:白鹭实在是一首韵味无穷的诗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右大括号 11"/>
          <p:cNvSpPr/>
          <p:nvPr/>
        </p:nvSpPr>
        <p:spPr>
          <a:xfrm>
            <a:off x="7234238" y="2574925"/>
            <a:ext cx="274637" cy="1433513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405688" y="2574925"/>
            <a:ext cx="612775" cy="1512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首尾呼应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829550" y="2574925"/>
            <a:ext cx="612775" cy="1514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赞扬白鹭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814763" y="241300"/>
            <a:ext cx="12652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ldLvl="0" animBg="1"/>
      <p:bldP spid="5" grpId="0"/>
      <p:bldP spid="3" grpId="0"/>
      <p:bldP spid="10" grpId="0"/>
      <p:bldP spid="12" grpId="0" bldLvl="0" animBg="1"/>
      <p:bldP spid="14" grpId="0"/>
      <p:bldP spid="1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6388" y="3714750"/>
            <a:ext cx="88376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二、从这些描写中可以看出作者对白鹭的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之情。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71135" y="706423"/>
            <a:ext cx="1845248" cy="20002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65" y="706423"/>
            <a:ext cx="1714512" cy="203896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935788" y="3714750"/>
            <a:ext cx="10937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喜爱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7349" name="Picture 4" descr="https://timgsa.baidu.com/timg?image&amp;quality=80&amp;size=b9999_10000&amp;sec=1581503327724&amp;di=7b9a121d8c6e0dba9a0c0f6ed0359e6b&amp;imgtype=0&amp;src=http%3A%2F%2Fn.sinaimg.cn%2Fsinacn%2Fw640h419%2F20180224%2F233d-fyrwsqh7996586.jpg"/>
          <p:cNvPicPr>
            <a:picLocks noChangeAspect="1" noChangeArrowheads="1"/>
          </p:cNvPicPr>
          <p:nvPr/>
        </p:nvPicPr>
        <p:blipFill>
          <a:blip r:embed="rId3"/>
          <a:srcRect l="11346" t="4654" r="17329" b="4507"/>
          <a:stretch>
            <a:fillRect/>
          </a:stretch>
        </p:blipFill>
        <p:spPr bwMode="auto">
          <a:xfrm>
            <a:off x="6751638" y="555625"/>
            <a:ext cx="22256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472" y="2786064"/>
            <a:ext cx="1107996" cy="461665"/>
          </a:xfrm>
          <a:prstGeom prst="rect">
            <a:avLst/>
          </a:prstGeom>
          <a:solidFill>
            <a:srgbClr val="98D267"/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身段美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1098" y="2786064"/>
            <a:ext cx="800219" cy="461665"/>
          </a:xfrm>
          <a:prstGeom prst="rect">
            <a:avLst/>
          </a:prstGeom>
          <a:solidFill>
            <a:srgbClr val="98D267"/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觅食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2947" y="2786064"/>
            <a:ext cx="800219" cy="461665"/>
          </a:xfrm>
          <a:prstGeom prst="rect">
            <a:avLst/>
          </a:prstGeom>
          <a:solidFill>
            <a:srgbClr val="98D267"/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瞭望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644" y="2786064"/>
            <a:ext cx="800219" cy="461665"/>
          </a:xfrm>
          <a:prstGeom prst="rect">
            <a:avLst/>
          </a:prstGeom>
          <a:solidFill>
            <a:srgbClr val="98D267"/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低飞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54" name="Picture 6" descr="http://img.pconline.com.cn/images/upload/upc/tx/itbbs/1509/03/c40/12117206_1441284976560_mthumb.jpg"/>
          <p:cNvPicPr>
            <a:picLocks noChangeAspect="1" noChangeArrowheads="1"/>
          </p:cNvPicPr>
          <p:nvPr/>
        </p:nvPicPr>
        <p:blipFill>
          <a:blip r:embed="rId4"/>
          <a:srcRect l="26543" r="36705"/>
          <a:stretch>
            <a:fillRect/>
          </a:stretch>
        </p:blipFill>
        <p:spPr bwMode="auto">
          <a:xfrm>
            <a:off x="3635375" y="627063"/>
            <a:ext cx="12858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8" descr="http://img.pconline.com.cn/images/upload/upc/tx/photoblog/1306/27/c1/22615652_22615652_1372285149468_mthumb.jpg"/>
          <p:cNvPicPr>
            <a:picLocks noChangeAspect="1" noChangeArrowheads="1"/>
          </p:cNvPicPr>
          <p:nvPr/>
        </p:nvPicPr>
        <p:blipFill>
          <a:blip r:embed="rId5"/>
          <a:srcRect l="17815" t="3563"/>
          <a:stretch>
            <a:fillRect/>
          </a:stretch>
        </p:blipFill>
        <p:spPr bwMode="auto">
          <a:xfrm>
            <a:off x="5003800" y="627063"/>
            <a:ext cx="16478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684796" y="2786064"/>
            <a:ext cx="800219" cy="461665"/>
          </a:xfrm>
          <a:prstGeom prst="rect">
            <a:avLst/>
          </a:prstGeom>
          <a:solidFill>
            <a:srgbClr val="98D267"/>
          </a:solidFill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栖息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8913" y="428625"/>
            <a:ext cx="8967787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、朗读课文。说说你从哪些地方感受到“白鹭是首精巧的诗”。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8370" name="文本框 1"/>
          <p:cNvSpPr txBox="1">
            <a:spLocks noChangeArrowheads="1"/>
          </p:cNvSpPr>
          <p:nvPr/>
        </p:nvSpPr>
        <p:spPr bwMode="auto">
          <a:xfrm>
            <a:off x="3302000" y="-4260850"/>
            <a:ext cx="2540000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</a:endParaRPr>
          </a:p>
          <a:p>
            <a:r>
              <a:rPr lang="zh-CN" altLang="en-US">
                <a:latin typeface="Calibri" panose="020F0502020204030204" pitchFamily="34" charset="0"/>
              </a:rPr>
              <a:t>            </a:t>
            </a:r>
            <a:endParaRPr lang="zh-CN" altLang="en-US">
              <a:latin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90513" y="1277938"/>
            <a:ext cx="8562975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白鹭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色素配合、身段大小一切都很适宜;雪白的蓑毛、流线型的结构、铁色的长喙、不长不短的双脚和合适的颜色。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878013" y="2244725"/>
            <a:ext cx="7185025" cy="660400"/>
          </a:xfrm>
          <a:prstGeom prst="borderCallout1">
            <a:avLst>
              <a:gd name="adj1" fmla="val 5381"/>
              <a:gd name="adj2" fmla="val 2285"/>
              <a:gd name="adj3" fmla="val -79329"/>
              <a:gd name="adj4" fmla="val 2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这些都是白鹭外形的描写，给人以诗的美感。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290513" y="3973532"/>
            <a:ext cx="7959725" cy="1062037"/>
          </a:xfrm>
          <a:prstGeom prst="borderCallout1">
            <a:avLst>
              <a:gd name="adj1" fmla="val 5381"/>
              <a:gd name="adj2" fmla="val 2285"/>
              <a:gd name="adj3" fmla="val -36580"/>
              <a:gd name="adj4" fmla="val 1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这些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画面让人产生无限遐想，给人无穷的快乐。感“白鹭是受到首精巧的诗”。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34938" y="3019425"/>
            <a:ext cx="887412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清水田里、在小树的绝顶上、在黄昏空中低飞的画面。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7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663950" y="301625"/>
            <a:ext cx="2070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落花生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5288" y="987425"/>
            <a:ext cx="7951787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、《落花生》一课围绕落花生讲了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)(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)(        )(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四部分内容。通过谈论花生的好处，借物喻人，揭示了学习花生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的品格的主旨，说明人要做有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，不要做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，而对别人没有好处的人,表达了作者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，只求有益于社会的人生理想和价值观。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06438" y="1347614"/>
            <a:ext cx="12557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种花生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288631" y="1369838"/>
            <a:ext cx="12541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吃花生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061869" y="1361900"/>
            <a:ext cx="12557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议花生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483644" y="1369838"/>
            <a:ext cx="12557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收花生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284413" y="2296315"/>
            <a:ext cx="161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不图虚名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445000" y="2296315"/>
            <a:ext cx="161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默默奉献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641079" y="2747038"/>
            <a:ext cx="125571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用的人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61976" y="3160610"/>
            <a:ext cx="161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只讲体面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626734" y="3574721"/>
            <a:ext cx="1612900" cy="520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不为名利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9" grpId="0"/>
      <p:bldP spid="10" grpId="0"/>
      <p:bldP spid="14" grpId="0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6863" y="485775"/>
            <a:ext cx="51641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二、对比句子注意画线的字。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01638" y="1103313"/>
            <a:ext cx="8561387" cy="18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那么人要作有用的人，不要做讲体面，对别人没好处的人。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那么人要作有用的人，不要</a:t>
            </a:r>
            <a:r>
              <a:rPr lang="zh-CN" altLang="en-US" sz="2800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只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做讲体面，对别人没好处的人。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298450" y="2917825"/>
            <a:ext cx="8664575" cy="1776413"/>
          </a:xfrm>
          <a:prstGeom prst="borderCallout1">
            <a:avLst>
              <a:gd name="adj1" fmla="val 5381"/>
              <a:gd name="adj2" fmla="val 2285"/>
              <a:gd name="adj3" fmla="val -26626"/>
              <a:gd name="adj4" fmla="val 57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两句话的意思不完全相同。“只”是单单的意思。加上这个字可以体会父亲说做人不要只追求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外表的体面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，更重要的是希望“我们”做一个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脚踏实地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不计名利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，像花生一样对别人有用的人。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650875" y="3370263"/>
            <a:ext cx="30575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眼</a:t>
            </a:r>
            <a:r>
              <a:rPr lang="zh-CN" altLang="en-US" sz="3200" b="1" dirty="0">
                <a:solidFill>
                  <a:srgbClr val="0070C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睑</a:t>
            </a:r>
            <a:r>
              <a:rPr lang="en-US" altLang="zh-CN" sz="3200" b="1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(       </a:t>
            </a:r>
            <a:r>
              <a:rPr lang="en-US" altLang="zh-CN" sz="3200" b="1" dirty="0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  </a:t>
            </a:r>
            <a:r>
              <a:rPr lang="en-US" altLang="zh-CN" sz="3200" b="1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)</a:t>
            </a:r>
            <a:endParaRPr lang="zh-CN" altLang="en-US" sz="32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34925" y="842963"/>
            <a:ext cx="23495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一、易读错字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16"/>
          <p:cNvSpPr txBox="1">
            <a:spLocks noChangeArrowheads="1"/>
          </p:cNvSpPr>
          <p:nvPr/>
        </p:nvSpPr>
        <p:spPr bwMode="auto">
          <a:xfrm>
            <a:off x="1665663" y="3392820"/>
            <a:ext cx="12160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jiǎn</a:t>
            </a: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4643438" y="1074738"/>
            <a:ext cx="4321175" cy="1689100"/>
          </a:xfrm>
          <a:prstGeom prst="borderCallout1">
            <a:avLst>
              <a:gd name="adj1" fmla="val 18750"/>
              <a:gd name="adj2" fmla="val -8333"/>
              <a:gd name="adj3" fmla="val 143436"/>
              <a:gd name="adj4" fmla="val -3688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tx1"/>
                </a:solidFill>
              </a:rPr>
              <a:t>   </a:t>
            </a:r>
            <a:r>
              <a:rPr lang="zh-CN" altLang="en-US" sz="2800" dirty="0" smtClean="0">
                <a:solidFill>
                  <a:schemeClr val="tx1"/>
                </a:solidFill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睑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”和“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脸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”相似，不能读成“</a:t>
            </a:r>
            <a:r>
              <a:rPr lang="en-US" altLang="zh-CN" sz="2800" b="1" dirty="0" err="1">
                <a:solidFill>
                  <a:schemeClr val="tx1"/>
                </a:solidFill>
                <a:latin typeface="宋体" panose="02010600030101010101" pitchFamily="2" charset="-122"/>
              </a:rPr>
              <a:t>liǎn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”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它是“目”字旁，意思是眼皮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12775" y="1593850"/>
            <a:ext cx="326548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石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榴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)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11188" y="2500313"/>
            <a:ext cx="32639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杭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)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州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2051050" y="1627188"/>
            <a:ext cx="61587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liú</a:t>
            </a:r>
            <a:endParaRPr lang="en-US" altLang="zh-CN" sz="3200" b="1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1619250" y="2500313"/>
            <a:ext cx="111601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háng</a:t>
            </a:r>
            <a:endParaRPr lang="en-US" altLang="zh-CN" sz="3200" b="1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pic>
        <p:nvPicPr>
          <p:cNvPr id="24585" name="图片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92663" y="2792413"/>
            <a:ext cx="201136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5" grpId="0" animBg="1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87388" y="950913"/>
            <a:ext cx="7597775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91440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、《桂花雨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》一文通过回忆作者童年时代的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，表达了作者对童年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的无比怀念和对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无比热爱的思想感情。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768725" y="204788"/>
            <a:ext cx="1606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桂花雨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785143" y="1376363"/>
            <a:ext cx="12541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摇花乐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944143" y="1376363"/>
            <a:ext cx="12557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桂花雨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54634" y="180975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往事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228184" y="180975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家乡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800225" y="2898775"/>
            <a:ext cx="4006850" cy="1711325"/>
          </a:xfrm>
          <a:prstGeom prst="borderCallout1">
            <a:avLst>
              <a:gd name="adj1" fmla="val 5381"/>
              <a:gd name="adj2" fmla="val 2285"/>
              <a:gd name="adj3" fmla="val -84167"/>
              <a:gd name="adj4" fmla="val 2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我们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从作者回忆童年往事，可以感受到他的那种浓浓的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思乡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之情。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53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7950" y="895350"/>
            <a:ext cx="8928100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桂花盛开的时候，不说香飘十里，至少前后十几家邻居，没有不浸在桂花里的。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全年,整个村子都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浸在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在桂花的香气里。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3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杭州有一处小山,全是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桂花树，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花开时那才是香飘十里。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34950" y="373063"/>
            <a:ext cx="6227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三、找出文中描写桂花“香”的句子。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79388" y="3202897"/>
            <a:ext cx="4006850" cy="1711325"/>
          </a:xfrm>
          <a:prstGeom prst="borderCallout1">
            <a:avLst>
              <a:gd name="adj1" fmla="val 5381"/>
              <a:gd name="adj2" fmla="val 2285"/>
              <a:gd name="adj3" fmla="val -84167"/>
              <a:gd name="adj4" fmla="val 2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一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“浸”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字形象地写出了桂花的香气，化无形为有形，使描写得更为生动、传神。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4429125" y="3173527"/>
            <a:ext cx="4518025" cy="1711325"/>
          </a:xfrm>
          <a:prstGeom prst="borderCallout1">
            <a:avLst>
              <a:gd name="adj1" fmla="val 5381"/>
              <a:gd name="adj2" fmla="val 2285"/>
              <a:gd name="adj3" fmla="val -59608"/>
              <a:gd name="adj4" fmla="val -23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这个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“浸”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字说明桂花的香已不受季节的约束，香满四季，也香甜了人们的生活。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6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3020" y="572135"/>
            <a:ext cx="4014470" cy="3070225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31750"/>
          </a:effectLst>
        </p:spPr>
      </p:pic>
      <p:sp>
        <p:nvSpPr>
          <p:cNvPr id="63490" name="文本框 4"/>
          <p:cNvSpPr txBox="1">
            <a:spLocks noChangeArrowheads="1"/>
          </p:cNvSpPr>
          <p:nvPr/>
        </p:nvSpPr>
        <p:spPr bwMode="auto">
          <a:xfrm>
            <a:off x="101600" y="1431925"/>
            <a:ext cx="6054576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下，我可乐了，帮大人抱着桂花树，使劲得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摇。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摇哇摇，桂花纷纷落下来，我们满头满身都是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桂花。我喊着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啊!真像下雨，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好香的雨呀!”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1600" y="388938"/>
            <a:ext cx="44704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边看教材“摇桂花”的插图边找出相关语句。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457200" y="3676650"/>
            <a:ext cx="8147248" cy="898525"/>
          </a:xfrm>
          <a:prstGeom prst="borderCallout1">
            <a:avLst>
              <a:gd name="adj1" fmla="val 5381"/>
              <a:gd name="adj2" fmla="val 2285"/>
              <a:gd name="adj3" fmla="val -84167"/>
              <a:gd name="adj4" fmla="val 2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作者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将纷纷飘落的桂花说成是桂花雨，形象贴切。说明了这是一件在作者心中很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富有诗意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的事情。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68350" y="1131996"/>
            <a:ext cx="76073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91440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、珍珠鸟在我的照料、呵护下发生的变化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、通过这一变化过程，告诉我们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创造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境界。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11560" y="3003550"/>
            <a:ext cx="7413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、本文用了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写作手法。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848100" y="306388"/>
            <a:ext cx="16049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珍珠鸟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098611" y="2989182"/>
            <a:ext cx="896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拟人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685647" y="1539875"/>
            <a:ext cx="107791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害怕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501747" y="1539875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亲近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289272" y="1539875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信赖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549761" y="2022907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信赖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948264" y="2014055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美好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775468" y="3774621"/>
            <a:ext cx="7786688" cy="898525"/>
          </a:xfrm>
          <a:prstGeom prst="borderCallout1">
            <a:avLst>
              <a:gd name="adj1" fmla="val 5381"/>
              <a:gd name="adj2" fmla="val 2285"/>
              <a:gd name="adj3" fmla="val -84167"/>
              <a:gd name="adj4" fmla="val 25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作者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将珍珠鸟拟人化，这样更加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形象直观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地表达表达作者的情感。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5900" y="387350"/>
            <a:ext cx="850423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四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、文中四次出现了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小家伙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这个词，找出相关的语句，谈谈你从这个词中感受到了什么。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5900" y="1495425"/>
            <a:ext cx="88788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“哟，雏儿!正是这小家伙!”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“起先，这小家伙只在笼子四周活动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4929188" y="3143250"/>
            <a:ext cx="2214562" cy="1285875"/>
          </a:xfrm>
          <a:prstGeom prst="borderCallout1">
            <a:avLst>
              <a:gd name="adj1" fmla="val -7718"/>
              <a:gd name="adj2" fmla="val 82692"/>
              <a:gd name="adj3" fmla="val 58054"/>
              <a:gd name="adj4" fmla="val 133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体现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了作者初见小鸟时的惊喜。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571500" y="2500313"/>
            <a:ext cx="3857625" cy="1212850"/>
          </a:xfrm>
          <a:prstGeom prst="borderCallout1">
            <a:avLst>
              <a:gd name="adj1" fmla="val 5381"/>
              <a:gd name="adj2" fmla="val 2285"/>
              <a:gd name="adj3" fmla="val 91224"/>
              <a:gd name="adj4" fmla="val -5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作者眼里，小珍珠鸟仿佛是自己家的一个可爱的孩子。 </a:t>
            </a:r>
            <a:r>
              <a:rPr lang="zh-CN" altLang="en-US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8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65541" name="Picture 2" descr="https://timgsa.baidu.com/timg?image&amp;quality=80&amp;size=b9999_10000&amp;sec=1581502876773&amp;di=60529c088fd8e634fb446893ab59c53b&amp;imgtype=0&amp;src=http%3A%2F%2Fku.90sjimg.com%2Felement_origin_min_pic%2F16%2F08%2F30%2F2257c599bfbd6a3.jpg%2521%2Ffwfh%2F804x585%2Fquality%2F90%2Funsharp%2Ftrue%2Fcompress%2Ftrue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68085" b="51135"/>
          <a:stretch>
            <a:fillRect/>
          </a:stretch>
        </p:blipFill>
        <p:spPr bwMode="auto">
          <a:xfrm>
            <a:off x="0" y="3709988"/>
            <a:ext cx="12858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2" descr="https://timgsa.baidu.com/timg?image&amp;quality=80&amp;size=b9999_10000&amp;sec=1581502876773&amp;di=60529c088fd8e634fb446893ab59c53b&amp;imgtype=0&amp;src=http%3A%2F%2Fku.90sjimg.com%2Felement_origin_min_pic%2F16%2F08%2F30%2F2257c599bfbd6a3.jpg%2521%2Ffwfh%2F804x585%2Fquality%2F90%2Funsharp%2Ftrue%2Fcompress%2Ftrue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0142" r="36169" b="51135"/>
          <a:stretch>
            <a:fillRect/>
          </a:stretch>
        </p:blipFill>
        <p:spPr bwMode="auto">
          <a:xfrm>
            <a:off x="7786688" y="3709988"/>
            <a:ext cx="135731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2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4300" y="635000"/>
            <a:ext cx="891857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3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“我不动声色地写，默默享受着这小家伙亲近的情。”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4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“待一会儿，扭头看，这小家伙竟趴在我的肩头睡着了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3429000" y="4115931"/>
            <a:ext cx="4394200" cy="839788"/>
          </a:xfrm>
          <a:prstGeom prst="borderCallout1">
            <a:avLst>
              <a:gd name="adj1" fmla="val -7755"/>
              <a:gd name="adj2" fmla="val 95209"/>
              <a:gd name="adj3" fmla="val 15293"/>
              <a:gd name="adj4" fmla="val 109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作者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十分看重这份人与小鸟之间的情意。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642937" y="2509381"/>
            <a:ext cx="4983163" cy="1502529"/>
          </a:xfrm>
          <a:prstGeom prst="borderCallout1">
            <a:avLst>
              <a:gd name="adj1" fmla="val 5381"/>
              <a:gd name="adj2" fmla="val 2285"/>
              <a:gd name="adj3" fmla="val 81340"/>
              <a:gd name="adj4" fmla="val -3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真情打动了小鸟，与它建立真正的友谊，营造了人与动物和谐相处的美好境界。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66564" name="Picture 2" descr="https://timgsa.baidu.com/timg?image&amp;quality=80&amp;size=b9999_10000&amp;sec=1581502876773&amp;di=60529c088fd8e634fb446893ab59c53b&amp;imgtype=0&amp;src=http%3A%2F%2Fku.90sjimg.com%2Felement_origin_min_pic%2F16%2F08%2F30%2F2257c599bfbd6a3.jpg%2521%2Ffwfh%2F804x585%2Fquality%2F90%2Funsharp%2Ftrue%2Fcompress%2Ftrue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r="68085" b="51135"/>
          <a:stretch>
            <a:fillRect/>
          </a:stretch>
        </p:blipFill>
        <p:spPr bwMode="auto">
          <a:xfrm>
            <a:off x="0" y="3709988"/>
            <a:ext cx="12858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" descr="https://timgsa.baidu.com/timg?image&amp;quality=80&amp;size=b9999_10000&amp;sec=1581502876773&amp;di=60529c088fd8e634fb446893ab59c53b&amp;imgtype=0&amp;src=http%3A%2F%2Fku.90sjimg.com%2Felement_origin_min_pic%2F16%2F08%2F30%2F2257c599bfbd6a3.jpg%2521%2Ffwfh%2F804x585%2Fquality%2F90%2Funsharp%2Ftrue%2Fcompress%2Ftrue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0142" r="36169" b="51135"/>
          <a:stretch>
            <a:fillRect/>
          </a:stretch>
        </p:blipFill>
        <p:spPr bwMode="auto">
          <a:xfrm>
            <a:off x="7786688" y="3709988"/>
            <a:ext cx="135731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2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2113" y="1295400"/>
            <a:ext cx="7961312" cy="2552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宋体" panose="02010600030101010101" pitchFamily="2" charset="-122"/>
                <a:sym typeface="+mn-ea"/>
              </a:rPr>
              <a:t>    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小学语文考查的背诵内容，完全来自于课本上的积累和背诵，这是一个重点也是一个难点。它不仅要求学生熟练背诵、正确书写，还要灵活运用。我们对于这一部分分成三类</a:t>
            </a:r>
            <a:r>
              <a:rPr lang="en-US" altLang="zh-CN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背诵课文；背诵古诗、日积月累。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5100" y="411163"/>
            <a:ext cx="1860550" cy="598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  <a:sym typeface="+mn-ea"/>
              </a:rPr>
              <a:t>积累背诵</a:t>
            </a:r>
            <a:endParaRPr lang="zh-CN" altLang="en-US" sz="330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96875" y="411163"/>
            <a:ext cx="2673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一、背诵课文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8610" name="文本框 1"/>
          <p:cNvSpPr txBox="1">
            <a:spLocks noChangeArrowheads="1"/>
          </p:cNvSpPr>
          <p:nvPr/>
        </p:nvSpPr>
        <p:spPr bwMode="auto">
          <a:xfrm>
            <a:off x="3302000" y="-4260850"/>
            <a:ext cx="2540000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  <a:p>
            <a:r>
              <a:rPr lang="zh-CN" altLang="en-US"/>
              <a:t>         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96875" y="933450"/>
            <a:ext cx="42862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按课文内容填空。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50925" y="1970088"/>
            <a:ext cx="10826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绝顶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6875" y="1539875"/>
            <a:ext cx="8616950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晴天的清晨，每每看到它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地站立于小树的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，看来像是不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，而它却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人们说它在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，可它真的在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黄昏的空中偶见白鹭的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，更是乡居生活中的一种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。那是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的形象化，而且具有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332413" y="1539875"/>
            <a:ext cx="1139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孤独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483475" y="1903413"/>
            <a:ext cx="12049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悠然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35500" y="1970088"/>
            <a:ext cx="12065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498725" y="2400300"/>
            <a:ext cx="12049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望哨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005513" y="2400300"/>
            <a:ext cx="12176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望哨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005388" y="2833688"/>
            <a:ext cx="11398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低飞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90750" y="3241675"/>
            <a:ext cx="11382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恩惠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575175" y="3241675"/>
            <a:ext cx="1139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清澄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050925" y="3694113"/>
            <a:ext cx="11398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生命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02075" y="1044575"/>
            <a:ext cx="5322888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[唐]虞世南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垂緌饮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，流响出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居高声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，非是藉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7475" y="439738"/>
            <a:ext cx="2317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二、日积月累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925" y="895350"/>
            <a:ext cx="3937635" cy="25444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222875" y="2311400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清露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886700" y="2311400"/>
            <a:ext cx="1019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疏桐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222875" y="2768600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自远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886700" y="2768600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秋风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6625" y="3713039"/>
            <a:ext cx="8532259" cy="95410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+mn-lt"/>
                <a:ea typeface="+mn-ea"/>
                <a:sym typeface="+mn-ea"/>
              </a:rPr>
              <a:t>       小</a:t>
            </a:r>
            <a:r>
              <a:rPr lang="zh-CN" altLang="en-US" sz="2800" dirty="0">
                <a:latin typeface="+mn-lt"/>
                <a:ea typeface="+mn-ea"/>
                <a:sym typeface="+mn-ea"/>
              </a:rPr>
              <a:t>知识：垂緌（ruí）：古人结在颔下的帽缨下垂部分，蝉的头部伸出的触须，形状与其有些相似。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7475" y="895350"/>
            <a:ext cx="87249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蝉垂下像帽缨一样的触角吸吮着清澈甘甜的露水，连续不断的鸣叫声从稀疏的梧桐树枝间传出。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蝉正是因为在高处发声它的声音才能传得远，并非是凭借秋风的力量。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7475" y="2709863"/>
            <a:ext cx="9018588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>
                <a:sym typeface="+mn-ea"/>
              </a:rPr>
              <a:t>       </a:t>
            </a:r>
            <a:r>
              <a:rPr lang="en-US" altLang="zh-CN" sz="2400" dirty="0" smtClean="0">
                <a:sym typeface="+mn-ea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是一首咏物诗，句句写的是蝉的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，而句句又暗示着诗人高洁清远的品行志趣，物我互释。咏物的深层意义是咏人。诗的关键是把握住了蝉的某些别有意味的具体特征，从中找到艺术上的契合点。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42888" y="469900"/>
            <a:ext cx="16557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诗文意思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270625" y="2709863"/>
            <a:ext cx="993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形体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885113" y="2709863"/>
            <a:ext cx="1049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习性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44538" y="3132138"/>
            <a:ext cx="11541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声音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2540000" y="3016250"/>
            <a:ext cx="1214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浇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水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07950" y="771525"/>
            <a:ext cx="23479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二、易写错字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9"/>
          <p:cNvSpPr txBox="1">
            <a:spLocks noChangeArrowheads="1"/>
          </p:cNvSpPr>
          <p:nvPr/>
        </p:nvSpPr>
        <p:spPr bwMode="auto">
          <a:xfrm>
            <a:off x="5191125" y="1935163"/>
            <a:ext cx="12525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茶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线形标注 1 5"/>
          <p:cNvSpPr/>
          <p:nvPr/>
        </p:nvSpPr>
        <p:spPr bwMode="auto">
          <a:xfrm>
            <a:off x="95250" y="2859088"/>
            <a:ext cx="2100263" cy="1296987"/>
          </a:xfrm>
          <a:prstGeom prst="borderCallout1">
            <a:avLst>
              <a:gd name="adj1" fmla="val 8815"/>
              <a:gd name="adj2" fmla="val 103630"/>
              <a:gd name="adj3" fmla="val 27542"/>
              <a:gd name="adj4" fmla="val 137111"/>
            </a:avLst>
          </a:prstGeom>
          <a:noFill/>
          <a:ln w="12700" algn="ctr">
            <a:solidFill>
              <a:srgbClr val="41719C"/>
            </a:solidFill>
            <a:miter lim="800000"/>
          </a:ln>
        </p:spPr>
        <p:txBody>
          <a:bodyPr anchor="ctr"/>
          <a:lstStyle/>
          <a:p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    右上角不要多写一点哟！</a:t>
            </a:r>
            <a:endParaRPr lang="zh-CN" altLang="en-US" sz="28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6588125" y="1093788"/>
            <a:ext cx="2447925" cy="1285875"/>
          </a:xfrm>
          <a:prstGeom prst="borderCallout1">
            <a:avLst>
              <a:gd name="adj1" fmla="val 4457"/>
              <a:gd name="adj2" fmla="val -1380"/>
              <a:gd name="adj3" fmla="val 98182"/>
              <a:gd name="adj4" fmla="val -381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茶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”的下面是“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朩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 ”不是“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木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”。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3390900" y="1935163"/>
            <a:ext cx="15906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缠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绕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1692275" y="1935163"/>
            <a:ext cx="163353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糕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4694238" y="3016250"/>
            <a:ext cx="13096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春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饼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6063" y="571500"/>
            <a:ext cx="16049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知识拓展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6063" y="1247775"/>
            <a:ext cx="33829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描写神态的词语。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46063" y="1922463"/>
            <a:ext cx="7294562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神气十足、眉开眼笑、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悠闲自在、似醉如痴、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不动声色、大摇大摆、抓耳挠腮、暴跳如雷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6063" y="3028950"/>
            <a:ext cx="44497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从中选一词语进行造句。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46063" y="3703638"/>
            <a:ext cx="8616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做出这样的事，他竟然大摇大摆，头也不回地离开了。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文本框 11"/>
          <p:cNvSpPr txBox="1">
            <a:spLocks noChangeArrowheads="1"/>
          </p:cNvSpPr>
          <p:nvPr/>
        </p:nvSpPr>
        <p:spPr bwMode="auto">
          <a:xfrm>
            <a:off x="250825" y="1601788"/>
            <a:ext cx="8497888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那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sym typeface="+mn-ea"/>
              </a:rPr>
              <a:t>的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蓑毛，那全身的流线型结构，那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的长喙，那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的脚，增之一分则嫌长，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减之一分则嫌短， 素之一忽则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 黛之一忽则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嫌闲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2888" y="469900"/>
            <a:ext cx="38703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7638" y="928688"/>
            <a:ext cx="37068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按课文内容填空。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835696" y="1601788"/>
            <a:ext cx="971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雪白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08000" y="2452688"/>
            <a:ext cx="984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铁色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541713" y="2452688"/>
            <a:ext cx="1228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青色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27650" y="3294063"/>
            <a:ext cx="514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212850" y="4187825"/>
            <a:ext cx="5159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0488" y="361950"/>
            <a:ext cx="87328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在括号里填上合适的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关联词。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47638" y="1143000"/>
            <a:ext cx="8221662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⑴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(      )如粉红的朱鹭或灰色的苍鹭，也觉得大了一些，(      )太不寻常了。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⑵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白鹭却因为它的常见,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被人忘却了它的美。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⑶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那是清澄的形象化,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具有生命了。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763688" y="1122218"/>
            <a:ext cx="981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即使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55776" y="1555750"/>
            <a:ext cx="9810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而且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35112" y="2397125"/>
            <a:ext cx="10382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然而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600739" y="2397125"/>
            <a:ext cx="692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437692" y="3714874"/>
            <a:ext cx="9159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而且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1"/>
          <p:cNvSpPr txBox="1">
            <a:spLocks noChangeArrowheads="1"/>
          </p:cNvSpPr>
          <p:nvPr/>
        </p:nvSpPr>
        <p:spPr bwMode="auto">
          <a:xfrm>
            <a:off x="1998663" y="3148013"/>
            <a:ext cx="2286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丹顶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鹤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403350" y="2152650"/>
            <a:ext cx="1628775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嫌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弃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3317875" y="2152650"/>
            <a:ext cx="1325563" cy="706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懂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事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19700" y="2224088"/>
            <a:ext cx="1397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箩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筐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4140200" y="3148013"/>
            <a:ext cx="18923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羡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慕</a:t>
            </a:r>
            <a:endParaRPr lang="zh-CN" altLang="en-US" sz="4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5724525" y="771525"/>
            <a:ext cx="3113088" cy="1285875"/>
          </a:xfrm>
          <a:prstGeom prst="borderCallout1">
            <a:avLst>
              <a:gd name="adj1" fmla="val 23851"/>
              <a:gd name="adj2" fmla="val -766"/>
              <a:gd name="adj3" fmla="val 218547"/>
              <a:gd name="adj4" fmla="val -230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慕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”的下面不是“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”，是小的右边再多一点。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0663" y="706438"/>
            <a:ext cx="19891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三、形近字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84213" y="4003675"/>
            <a:ext cx="36004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捡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检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俭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39750" y="1328738"/>
            <a:ext cx="107992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shào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00075" y="1752600"/>
            <a:ext cx="3489325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哨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消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悄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73100" y="2995613"/>
            <a:ext cx="36115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韵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钧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歆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348038" y="1328738"/>
            <a:ext cx="10055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qiāo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979613" y="1347614"/>
            <a:ext cx="1008211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xiāo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124075" y="2571750"/>
            <a:ext cx="8637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jūn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536949" y="2624138"/>
            <a:ext cx="7477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xīn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69925" y="2571750"/>
            <a:ext cx="8002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yùn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498850" y="3651250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jiǎn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051050" y="3651250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jiǎn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90563" y="3651250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jiǎn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4913313" y="2011363"/>
            <a:ext cx="4022725" cy="1276350"/>
          </a:xfrm>
          <a:prstGeom prst="borderCallout1">
            <a:avLst>
              <a:gd name="adj1" fmla="val 5381"/>
              <a:gd name="adj2" fmla="val -962"/>
              <a:gd name="adj3" fmla="val 101548"/>
              <a:gd name="adj4" fmla="val -954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韵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楷体" panose="02010609060101010101" pitchFamily="49" charset="-122"/>
                <a:sym typeface="+mn-ea"/>
              </a:rPr>
              <a:t>指风致，情趣。在用时要与钧、歆区分开。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631824" y="1347788"/>
            <a:ext cx="1203871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xián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" name="文本框 37"/>
          <p:cNvSpPr txBox="1">
            <a:spLocks noChangeArrowheads="1"/>
          </p:cNvSpPr>
          <p:nvPr/>
        </p:nvSpPr>
        <p:spPr bwMode="auto">
          <a:xfrm>
            <a:off x="631825" y="1727200"/>
            <a:ext cx="394017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嫌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谦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歉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41"/>
          <p:cNvSpPr txBox="1">
            <a:spLocks noChangeArrowheads="1"/>
          </p:cNvSpPr>
          <p:nvPr/>
        </p:nvSpPr>
        <p:spPr bwMode="auto">
          <a:xfrm>
            <a:off x="590550" y="2779713"/>
            <a:ext cx="35702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浇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饶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绕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2"/>
          <p:cNvSpPr txBox="1">
            <a:spLocks noChangeArrowheads="1"/>
          </p:cNvSpPr>
          <p:nvPr/>
        </p:nvSpPr>
        <p:spPr bwMode="auto">
          <a:xfrm>
            <a:off x="2000250" y="1347788"/>
            <a:ext cx="98757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qiān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43"/>
          <p:cNvSpPr txBox="1">
            <a:spLocks noChangeArrowheads="1"/>
          </p:cNvSpPr>
          <p:nvPr/>
        </p:nvSpPr>
        <p:spPr bwMode="auto">
          <a:xfrm>
            <a:off x="3403600" y="1347788"/>
            <a:ext cx="9017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qiàn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44"/>
          <p:cNvSpPr txBox="1">
            <a:spLocks noChangeArrowheads="1"/>
          </p:cNvSpPr>
          <p:nvPr/>
        </p:nvSpPr>
        <p:spPr bwMode="auto">
          <a:xfrm>
            <a:off x="2044700" y="2346325"/>
            <a:ext cx="8334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ráo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8" name="文本框 45"/>
          <p:cNvSpPr txBox="1">
            <a:spLocks noChangeArrowheads="1"/>
          </p:cNvSpPr>
          <p:nvPr/>
        </p:nvSpPr>
        <p:spPr bwMode="auto">
          <a:xfrm>
            <a:off x="3457574" y="2347257"/>
            <a:ext cx="8477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rào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46"/>
          <p:cNvSpPr txBox="1">
            <a:spLocks noChangeArrowheads="1"/>
          </p:cNvSpPr>
          <p:nvPr/>
        </p:nvSpPr>
        <p:spPr bwMode="auto">
          <a:xfrm>
            <a:off x="631825" y="2346325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jiāo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0" name="文本框 47"/>
          <p:cNvSpPr txBox="1">
            <a:spLocks noChangeArrowheads="1"/>
          </p:cNvSpPr>
          <p:nvPr/>
        </p:nvSpPr>
        <p:spPr bwMode="auto">
          <a:xfrm>
            <a:off x="611188" y="3859213"/>
            <a:ext cx="36163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咐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符 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---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附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48"/>
          <p:cNvSpPr txBox="1">
            <a:spLocks noChangeArrowheads="1"/>
          </p:cNvSpPr>
          <p:nvPr/>
        </p:nvSpPr>
        <p:spPr bwMode="auto">
          <a:xfrm>
            <a:off x="633413" y="3475244"/>
            <a:ext cx="5886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fù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2073275" y="3498850"/>
            <a:ext cx="59022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fú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" name="文本框 50"/>
          <p:cNvSpPr txBox="1">
            <a:spLocks noChangeArrowheads="1"/>
          </p:cNvSpPr>
          <p:nvPr/>
        </p:nvSpPr>
        <p:spPr bwMode="auto">
          <a:xfrm>
            <a:off x="3513138" y="3479800"/>
            <a:ext cx="5886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fù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5508625" y="1720850"/>
            <a:ext cx="3384550" cy="1485900"/>
          </a:xfrm>
          <a:prstGeom prst="borderCallout1">
            <a:avLst>
              <a:gd name="adj1" fmla="val 16565"/>
              <a:gd name="adj2" fmla="val -2481"/>
              <a:gd name="adj3" fmla="val 150594"/>
              <a:gd name="adj4" fmla="val -1270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    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咐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经常与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吩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sym typeface="+mn-ea"/>
              </a:rPr>
              <a:t>组成吩咐，指口头指派或命令。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220663" y="706438"/>
            <a:ext cx="19891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三、形近字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 animBg="1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424113" y="1463675"/>
            <a:ext cx="8835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bi</a:t>
            </a:r>
            <a:r>
              <a:rPr lang="en-US" altLang="zh-CN" sz="2800" b="1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à</a:t>
            </a:r>
            <a:r>
              <a:rPr lang="en-US" altLang="zh-CN" sz="2800" b="1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n</a:t>
            </a:r>
            <a:endParaRPr lang="en-US" altLang="zh-CN" sz="2800" b="1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424113" y="3605213"/>
            <a:ext cx="11795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pián</a:t>
            </a:r>
            <a:endParaRPr lang="en-US" altLang="zh-CN" sz="2800" b="1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331913" y="2566988"/>
            <a:ext cx="661987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便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2136775" y="1790700"/>
            <a:ext cx="177800" cy="2147888"/>
          </a:xfrm>
          <a:prstGeom prst="leftBrace">
            <a:avLst>
              <a:gd name="adj1" fmla="val 8333"/>
              <a:gd name="adj2" fmla="val 55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6375" y="752475"/>
            <a:ext cx="27098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四、多音多义字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3505200" y="1401763"/>
            <a:ext cx="357188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3792538" y="1020763"/>
            <a:ext cx="15160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（便利）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3"/>
          <p:cNvSpPr txBox="1">
            <a:spLocks noChangeArrowheads="1"/>
          </p:cNvSpPr>
          <p:nvPr/>
        </p:nvSpPr>
        <p:spPr bwMode="auto">
          <a:xfrm>
            <a:off x="3792538" y="1520825"/>
            <a:ext cx="15160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（便民）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3792538" y="2020888"/>
            <a:ext cx="15160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（方便）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3533775" y="3395663"/>
            <a:ext cx="357188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3"/>
          <p:cNvSpPr txBox="1">
            <a:spLocks noChangeArrowheads="1"/>
          </p:cNvSpPr>
          <p:nvPr/>
        </p:nvSpPr>
        <p:spPr bwMode="auto">
          <a:xfrm>
            <a:off x="3792538" y="3121025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（大腹便便）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/>
        </p:nvSpPr>
        <p:spPr bwMode="auto">
          <a:xfrm>
            <a:off x="3792538" y="3752850"/>
            <a:ext cx="20716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（便宜）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3"/>
          <p:cNvSpPr txBox="1">
            <a:spLocks noChangeArrowheads="1"/>
          </p:cNvSpPr>
          <p:nvPr/>
        </p:nvSpPr>
        <p:spPr bwMode="auto">
          <a:xfrm>
            <a:off x="3806825" y="4344988"/>
            <a:ext cx="17145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（占便宜）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none" rtlCol="0" anchor="t">
        <a:spAutoFit/>
        <a:scene3d>
          <a:camera prst="orthographicFront"/>
          <a:lightRig rig="threePt" dir="t"/>
        </a:scene3d>
      </a:bodyPr>
      <a:lstStyle>
        <a:defPPr>
          <a:defRPr lang="zh-CN" altLang="en-US" sz="2800" dirty="0" smtClean="0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</a:tx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6328</Words>
  <Application>WPS 演示</Application>
  <PresentationFormat>全屏显示(16:9)</PresentationFormat>
  <Paragraphs>739</Paragraphs>
  <Slides>52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Arial</vt:lpstr>
      <vt:lpstr>宋体</vt:lpstr>
      <vt:lpstr>Wingdings</vt:lpstr>
      <vt:lpstr>黑体</vt:lpstr>
      <vt:lpstr>楷体</vt:lpstr>
      <vt:lpstr>汉语拼音</vt:lpstr>
      <vt:lpstr>汉语拼音</vt:lpstr>
      <vt:lpstr>Calibri</vt:lpstr>
      <vt:lpstr>微软雅黑</vt:lpstr>
      <vt:lpstr>Arial Unicode MS</vt:lpstr>
      <vt:lpstr>幼圆</vt:lpstr>
      <vt:lpstr>Xingkai SC</vt:lpstr>
      <vt:lpstr>Perpetua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秋日宁静</cp:lastModifiedBy>
  <cp:revision>471</cp:revision>
  <dcterms:created xsi:type="dcterms:W3CDTF">2017-03-17T02:28:00Z</dcterms:created>
  <dcterms:modified xsi:type="dcterms:W3CDTF">2020-06-08T12:12:02Z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