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6"/>
  </p:notesMasterIdLst>
  <p:sldIdLst>
    <p:sldId id="1296" r:id="rId3"/>
    <p:sldId id="1489" r:id="rId4"/>
    <p:sldId id="1490" r:id="rId5"/>
    <p:sldId id="1871" r:id="rId6"/>
    <p:sldId id="1491" r:id="rId7"/>
    <p:sldId id="1492" r:id="rId8"/>
    <p:sldId id="1608" r:id="rId9"/>
    <p:sldId id="1917" r:id="rId10"/>
    <p:sldId id="1872" r:id="rId11"/>
    <p:sldId id="1764" r:id="rId12"/>
    <p:sldId id="1617" r:id="rId13"/>
    <p:sldId id="1609" r:id="rId14"/>
    <p:sldId id="1918" r:id="rId15"/>
    <p:sldId id="1874" r:id="rId16"/>
    <p:sldId id="1875" r:id="rId17"/>
    <p:sldId id="1876" r:id="rId18"/>
    <p:sldId id="1877" r:id="rId19"/>
    <p:sldId id="1878" r:id="rId20"/>
    <p:sldId id="1510" r:id="rId21"/>
    <p:sldId id="1933" r:id="rId22"/>
    <p:sldId id="1934" r:id="rId23"/>
    <p:sldId id="1935" r:id="rId24"/>
    <p:sldId id="1940" r:id="rId25"/>
    <p:sldId id="1937" r:id="rId26"/>
    <p:sldId id="1938" r:id="rId27"/>
    <p:sldId id="1936" r:id="rId28"/>
    <p:sldId id="1943" r:id="rId29"/>
    <p:sldId id="1945" r:id="rId30"/>
    <p:sldId id="1947" r:id="rId31"/>
    <p:sldId id="1952" r:id="rId32"/>
    <p:sldId id="1951" r:id="rId33"/>
    <p:sldId id="1953" r:id="rId34"/>
    <p:sldId id="1948" r:id="rId35"/>
    <p:sldId id="1950" r:id="rId36"/>
    <p:sldId id="1956" r:id="rId37"/>
    <p:sldId id="1949" r:id="rId38"/>
    <p:sldId id="1928" r:id="rId39"/>
    <p:sldId id="1955" r:id="rId40"/>
    <p:sldId id="1923" r:id="rId41"/>
    <p:sldId id="1924" r:id="rId42"/>
    <p:sldId id="1932" r:id="rId43"/>
    <p:sldId id="2000" r:id="rId44"/>
    <p:sldId id="1971" r:id="rId45"/>
    <p:sldId id="1973" r:id="rId46"/>
    <p:sldId id="1972" r:id="rId47"/>
    <p:sldId id="1980" r:id="rId48"/>
    <p:sldId id="1985" r:id="rId49"/>
    <p:sldId id="1975" r:id="rId50"/>
    <p:sldId id="1981" r:id="rId51"/>
    <p:sldId id="1977" r:id="rId52"/>
    <p:sldId id="1984" r:id="rId53"/>
    <p:sldId id="1957" r:id="rId54"/>
    <p:sldId id="1958" r:id="rId55"/>
    <p:sldId id="1860" r:id="rId57"/>
    <p:sldId id="1636" r:id="rId58"/>
    <p:sldId id="1961" r:id="rId59"/>
    <p:sldId id="1982" r:id="rId60"/>
    <p:sldId id="1983" r:id="rId61"/>
    <p:sldId id="1861" r:id="rId62"/>
    <p:sldId id="1999" r:id="rId63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67"/>
    </p:embeddedFont>
    <p:embeddedFont>
      <p:font typeface="楷体" panose="02010609060101010101" pitchFamily="49" charset="-122"/>
      <p:regular r:id="rId68"/>
    </p:embeddedFont>
    <p:embeddedFont>
      <p:font typeface="汉语拼音" panose="020B0604020202020204" pitchFamily="34" charset="0"/>
      <p:regular r:id="rId69"/>
    </p:embeddedFont>
    <p:embeddedFont>
      <p:font typeface="幼圆" panose="02010509060101010101" charset="-122"/>
      <p:regular r:id="rId70"/>
    </p:embeddedFont>
    <p:embeddedFont>
      <p:font typeface="Calibri" panose="020F0502020204030204" charset="0"/>
      <p:regular r:id="rId71"/>
      <p:bold r:id="rId72"/>
      <p:italic r:id="rId73"/>
      <p:boldItalic r:id="rId74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DE"/>
    <a:srgbClr val="CBF1FF"/>
    <a:srgbClr val="FFFFFF"/>
    <a:srgbClr val="D1F5B8"/>
    <a:srgbClr val="0000FF"/>
    <a:srgbClr val="0B5FD1"/>
    <a:srgbClr val="ECAAC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72" autoAdjust="0"/>
    <p:restoredTop sz="94455" autoAdjust="0"/>
  </p:normalViewPr>
  <p:slideViewPr>
    <p:cSldViewPr>
      <p:cViewPr>
        <p:scale>
          <a:sx n="90" d="100"/>
          <a:sy n="90" d="100"/>
        </p:scale>
        <p:origin x="-804" y="-462"/>
      </p:cViewPr>
      <p:guideLst>
        <p:guide orient="horz" pos="1488"/>
        <p:guide pos="3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4" Type="http://schemas.openxmlformats.org/officeDocument/2006/relationships/font" Target="fonts/font8.fntdata"/><Relationship Id="rId73" Type="http://schemas.openxmlformats.org/officeDocument/2006/relationships/font" Target="fonts/font7.fntdata"/><Relationship Id="rId72" Type="http://schemas.openxmlformats.org/officeDocument/2006/relationships/font" Target="fonts/font6.fntdata"/><Relationship Id="rId71" Type="http://schemas.openxmlformats.org/officeDocument/2006/relationships/font" Target="fonts/font5.fntdata"/><Relationship Id="rId70" Type="http://schemas.openxmlformats.org/officeDocument/2006/relationships/font" Target="fonts/font4.fntdata"/><Relationship Id="rId7" Type="http://schemas.openxmlformats.org/officeDocument/2006/relationships/slide" Target="slides/slide5.xml"/><Relationship Id="rId69" Type="http://schemas.openxmlformats.org/officeDocument/2006/relationships/font" Target="fonts/font3.fntdata"/><Relationship Id="rId68" Type="http://schemas.openxmlformats.org/officeDocument/2006/relationships/font" Target="fonts/font2.fntdata"/><Relationship Id="rId67" Type="http://schemas.openxmlformats.org/officeDocument/2006/relationships/font" Target="fonts/font1.fntdata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51BFF4B-E7F9-4148-8A97-4626A5C714E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5CEF587-C7C4-424F-AC97-41325203073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475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680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 lIns="68580" tIns="34290" rIns="68580" bIns="3429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E406FDB5-5AC1-4807-8475-6D863C8A3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1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 flipH="1">
            <a:off x="277" y="10903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189166" y="10916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语文    </a:t>
            </a:r>
            <a:r>
              <a:rPr lang="zh-CN" altLang="en-US" sz="1200" dirty="0" smtClean="0"/>
              <a:t>五年级    </a:t>
            </a:r>
            <a:r>
              <a:rPr lang="zh-CN" altLang="en-US" sz="1200" dirty="0"/>
              <a:t>上册</a:t>
            </a:r>
            <a:endParaRPr lang="zh-CN" altLang="en-US" sz="1200" dirty="0"/>
          </a:p>
        </p:txBody>
      </p:sp>
      <p:sp>
        <p:nvSpPr>
          <p:cNvPr id="5" name="文本框 5"/>
          <p:cNvSpPr txBox="1"/>
          <p:nvPr/>
        </p:nvSpPr>
        <p:spPr>
          <a:xfrm>
            <a:off x="1738606" y="1341441"/>
            <a:ext cx="6433794" cy="16204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第七</a:t>
            </a: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单元复习</a:t>
            </a:r>
            <a:endParaRPr lang="zh-CN" altLang="en-US" sz="7200" b="1" spc="450" dirty="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7163" y="41275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57163" y="933450"/>
            <a:ext cx="2671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选词填空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7163" y="1493838"/>
            <a:ext cx="8970962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      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我们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跳上一只船。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接着又看到第二只第三只。我们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拍掌，树上就变得热闹了，到处都是鸟声，到处都是鸟影。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爸爸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三年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获得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先进个人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的荣誉称号。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14550" y="192563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陆续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114550" y="407987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连续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365875" y="2786063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继续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338513" y="1211263"/>
            <a:ext cx="3027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连续  陆续  继续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3375" y="1109663"/>
            <a:ext cx="8729663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</a:rPr>
              <a:t>窠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guǒ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k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ē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)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扫兴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(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xìng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xī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ng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闲逸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(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yì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miǎn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红晕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yùn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yūn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   </a:t>
            </a:r>
            <a:r>
              <a:rPr lang="zh-CN" altLang="en-US" sz="2800" dirty="0" smtClean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凛冽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liè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lì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蒙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méng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měng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面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停泊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bó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pō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</a:rPr>
              <a:t>    </a:t>
            </a:r>
            <a:r>
              <a:rPr lang="zh-CN" altLang="en-US" sz="2800" dirty="0" smtClean="0">
                <a:latin typeface="+mj-lt"/>
                <a:ea typeface="楷体" panose="02010609060101010101" pitchFamily="49" charset="-122"/>
                <a:cs typeface="+mj-lt"/>
              </a:rPr>
              <a:t> 风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</a:rPr>
              <a:t>一更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(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gēng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gèng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)</a:t>
            </a:r>
            <a:r>
              <a:rPr lang="zh-CN" altLang="en-US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   聒碎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gūo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shé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浣女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huàn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wán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</a:rPr>
              <a:t>)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嫉妒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hù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dù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2800" u="sng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累累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硕果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lěi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lèi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</a:rPr>
              <a:t>)</a:t>
            </a:r>
            <a:endParaRPr lang="en-US" altLang="zh-CN" sz="2800" dirty="0">
              <a:latin typeface="+mn-lt"/>
              <a:ea typeface="楷体" panose="02010609060101010101" pitchFamily="49" charset="-122"/>
              <a:cs typeface="+mn-lt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58925" y="127000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02100" y="13208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27138" y="218440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46525" y="2106613"/>
            <a:ext cx="5492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940152" y="2089151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64363" y="13208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27138" y="2959100"/>
            <a:ext cx="4413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313238" y="3046413"/>
            <a:ext cx="517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450932" y="2955925"/>
            <a:ext cx="54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322388" y="3798888"/>
            <a:ext cx="349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121275" y="387032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875588" y="3798888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8600" y="455613"/>
            <a:ext cx="5162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二、给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画线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的字选择正确的读音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7338" y="125253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一、重点词语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7338" y="585788"/>
            <a:ext cx="1020762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词语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87338" y="1878013"/>
            <a:ext cx="818515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翩翩起舞   夜幕降临   心旷神怡   不可计数   应接不暇   面面相觑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7338" y="3213100"/>
            <a:ext cx="8636000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夜幕降临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yè mù jiàng lín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太阳下山以后，天色渐渐变黑，意味着夜晚的来临。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95275" y="2536825"/>
            <a:ext cx="804068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翩翩起舞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piān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piān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qǐ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wǔ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形容轻快地跳起舞来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5275" y="515938"/>
            <a:ext cx="85534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应接不暇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yìng jiē bù xiá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：暇：空闲。原形容景物繁多，来不及观赏。目前多形容来人或事情太多，应付不过来。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275" y="1957388"/>
            <a:ext cx="85534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不可计数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bù kě jì shǔ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形容数量很多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184275" y="3273425"/>
            <a:ext cx="6777038" cy="13366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用于写数目很多，数不过来。例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秋天，我家院子里的枣树上挂满了红彤彤的枣，不可计数。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675" y="496888"/>
            <a:ext cx="85534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心旷神怡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(</a:t>
            </a:r>
            <a:r>
              <a:rPr lang="zh-CN" altLang="en-US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xīn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kuàng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shén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yí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：旷：开阔；怡：愉快。心境开阔，精神愉快。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4" name="文本框 2"/>
          <p:cNvSpPr txBox="1">
            <a:spLocks noChangeArrowheads="1"/>
          </p:cNvSpPr>
          <p:nvPr/>
        </p:nvSpPr>
        <p:spPr bwMode="auto">
          <a:xfrm>
            <a:off x="2293938" y="-25400"/>
            <a:ext cx="2540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ym typeface="+mn-ea"/>
              </a:rPr>
              <a:t>   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2875" y="1573213"/>
            <a:ext cx="8583613" cy="1382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面面相觑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 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miàn miàn xiāng qù</a:t>
            </a:r>
            <a:r>
              <a:rPr lang="zh-CN" altLang="en-US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：觑：看。你看我，我看你，不知道如何是好。形容人们因惊惧或无可奈何而互相望着，都不说话。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184275" y="3065463"/>
            <a:ext cx="6777038" cy="1335087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用于写人的表情，因惊吓或无奈互相望着，不知道该怎么说。例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董事长发了很大的火，弄得员工们面面相觑。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7675" y="487363"/>
            <a:ext cx="2316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二、词语归类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47675" y="1670050"/>
            <a:ext cx="19605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ABB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7675" y="2260600"/>
            <a:ext cx="1782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47675" y="2851150"/>
            <a:ext cx="17907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AABC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678113" y="1670050"/>
            <a:ext cx="29940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白茫茫   笑眯眯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678113" y="2260600"/>
            <a:ext cx="62626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绿油油   红彤彤   黑漆漆   黄澄澄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678113" y="2851150"/>
            <a:ext cx="43878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面面相觑    蒸蒸日上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7675" y="1077913"/>
            <a:ext cx="4991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词语从形式上进行归类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9888" y="3503613"/>
            <a:ext cx="1782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78113" y="3503613"/>
            <a:ext cx="5813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息息相关   心心相印    昏昏欲睡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41300" y="403225"/>
            <a:ext cx="4273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词语从内容上进行归类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825" y="2890838"/>
            <a:ext cx="3562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描写四季景物的词语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41300" y="1277938"/>
            <a:ext cx="2511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 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0825" y="3629025"/>
            <a:ext cx="42052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春光明媚   烈日炎炎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秋高气爽   白雪皑皑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74925" y="1277938"/>
            <a:ext cx="40528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应接不暇     坚持不懈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0825" y="2152650"/>
            <a:ext cx="18811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7" name="文本框 7"/>
          <p:cNvSpPr txBox="1">
            <a:spLocks noChangeArrowheads="1"/>
          </p:cNvSpPr>
          <p:nvPr/>
        </p:nvSpPr>
        <p:spPr bwMode="auto">
          <a:xfrm>
            <a:off x="4456113" y="2417763"/>
            <a:ext cx="309562" cy="306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68588" y="2152650"/>
            <a:ext cx="60420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学而不厌    诲人不倦   临危不惧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289425" y="2890838"/>
            <a:ext cx="4421188" cy="1657350"/>
          </a:xfrm>
          <a:prstGeom prst="borderCallout1">
            <a:avLst>
              <a:gd name="adj1" fmla="val 5381"/>
              <a:gd name="adj2" fmla="val 2285"/>
              <a:gd name="adj3" fmla="val 52472"/>
              <a:gd name="adj4" fmla="val -298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对于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这类描写四季景物的词语，同学们要注意平时的积累，今后在写作时会大有用途。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825" y="411163"/>
            <a:ext cx="2317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3375" y="852488"/>
            <a:ext cx="40957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写出下列词语的近义词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3375" y="1504950"/>
            <a:ext cx="776922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急急匆匆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应接不暇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不可计数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心旷神怡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3375" y="2746375"/>
            <a:ext cx="4095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写出下列词语的反义词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011988" y="3414713"/>
            <a:ext cx="19494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模模糊糊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8938" y="3414713"/>
            <a:ext cx="7318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心旷神怡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清清晰晰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68563" y="3414713"/>
            <a:ext cx="1755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心慌意乱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011988" y="1935163"/>
            <a:ext cx="1755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神清气爽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97125" y="1504950"/>
            <a:ext cx="17557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匆匆忙忙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397125" y="1935163"/>
            <a:ext cx="1755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数不胜数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11988" y="1504950"/>
            <a:ext cx="17557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目不暇接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19075" y="419100"/>
            <a:ext cx="84978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丽丽想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四季的景物，但是由于她积累的四字词语较少，大家来帮帮她。         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3225" y="1362075"/>
            <a:ext cx="2209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写春季的有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03225" y="2193925"/>
            <a:ext cx="22098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写夏季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03225" y="3027363"/>
            <a:ext cx="20066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写秋季的有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03225" y="3859213"/>
            <a:ext cx="20050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写冬季的有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622550" y="1371600"/>
            <a:ext cx="42052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春暖花开    百花争艳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622550" y="2203450"/>
            <a:ext cx="38623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烈日当空    骄阳似火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622550" y="3148013"/>
            <a:ext cx="45053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硕果累累    秋高气爽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622550" y="3868738"/>
            <a:ext cx="43926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冰天雪地    风号雪舞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7025" y="1003300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一、排比句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7025" y="1587500"/>
            <a:ext cx="861377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大的,小的，花的，黑的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，有的站在树枝上叫，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的飞起来，有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在扑翅膀。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727075" y="2697163"/>
            <a:ext cx="7689850" cy="1760537"/>
          </a:xfrm>
          <a:prstGeom prst="borderCallout1">
            <a:avLst>
              <a:gd name="adj1" fmla="val 5381"/>
              <a:gd name="adj2" fmla="val 2285"/>
              <a:gd name="adj3" fmla="val -42231"/>
              <a:gd name="adj4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三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个“有的”组成了一组排比句，从不同角度写了鸟的姿态，如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大、小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写外形；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花、黑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写颜色；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叫、飞、扑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写动态。这样会让我们感到一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幅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百鸟和鸣的画面出现在眼前。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404813"/>
            <a:ext cx="1020763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句子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901950" y="1449388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87338" y="144938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河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畔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527675" y="2244725"/>
            <a:ext cx="21431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凛冽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527675" y="1449388"/>
            <a:ext cx="2551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聒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27675" y="3014663"/>
            <a:ext cx="2508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嫦娥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01950" y="3014663"/>
            <a:ext cx="21955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嫉妒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87338" y="2244725"/>
            <a:ext cx="24050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木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38463" y="2244725"/>
            <a:ext cx="21590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闲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7338" y="3014663"/>
            <a:ext cx="21590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袅袅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8438" y="885825"/>
            <a:ext cx="2316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611938" y="1450975"/>
            <a:ext cx="797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guō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246188" y="1450975"/>
            <a:ext cx="8066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pàn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702050" y="1450975"/>
            <a:ext cx="5998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yú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246188" y="2244725"/>
            <a:ext cx="14093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zhuāng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4051300" y="2244725"/>
            <a:ext cx="6799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xiá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373812" y="2244725"/>
            <a:ext cx="13014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lǐn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liè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06513" y="3014663"/>
            <a:ext cx="8980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niǎo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38900" y="3014663"/>
            <a:ext cx="19495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cháng</a:t>
            </a:r>
            <a:r>
              <a:rPr lang="en-US" altLang="zh-CN" sz="2800" dirty="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  é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3833813" y="3014663"/>
            <a:ext cx="1073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jí  dù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439863" y="3732213"/>
            <a:ext cx="6638925" cy="877887"/>
          </a:xfrm>
          <a:prstGeom prst="borderCallout1">
            <a:avLst>
              <a:gd name="adj1" fmla="val 80184"/>
              <a:gd name="adj2" fmla="val -11014"/>
              <a:gd name="adj3" fmla="val -109761"/>
              <a:gd name="adj4" fmla="val 24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“暇”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和“假”相似，不能读成“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ji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ǎ</a:t>
            </a: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意思是空闲。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46063" y="428625"/>
            <a:ext cx="112712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生字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2692400" y="314325"/>
            <a:ext cx="5238750" cy="1222375"/>
          </a:xfrm>
          <a:prstGeom prst="borderCallout1">
            <a:avLst>
              <a:gd name="adj1" fmla="val 109350"/>
              <a:gd name="adj2" fmla="val 58029"/>
              <a:gd name="adj3" fmla="val -34345"/>
              <a:gd name="adj4" fmla="val 222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“聒”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和“恬”相似，不能读成“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tián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意思是声音大而杂乱，使人厌烦。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8" grpId="0"/>
      <p:bldP spid="36" grpId="0"/>
      <p:bldP spid="37" grpId="0"/>
      <p:bldP spid="38" grpId="0"/>
      <p:bldP spid="39" grpId="0"/>
      <p:bldP spid="40" grpId="0"/>
      <p:bldP spid="7" grpId="0"/>
      <p:bldP spid="8" grpId="0"/>
      <p:bldP spid="9" grpId="0"/>
      <p:bldP spid="34" grpId="0" bldLvl="0" animBg="1"/>
      <p:bldP spid="1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09563" y="533400"/>
            <a:ext cx="1960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二、设问句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09563" y="1171575"/>
            <a:ext cx="85232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?”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我们都吃惊了。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736600" y="2222500"/>
            <a:ext cx="6777038" cy="13366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是一个设问句，这样写有利于下面奶奶对于故事的讲解，使故事更顺利地进行下去。同时也吸引我们有兴趣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读下去。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409575" y="420688"/>
            <a:ext cx="1604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三、拟人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331788" y="1127125"/>
            <a:ext cx="848042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一只画眉鸟飞了出来，被我们的掌声一吓，又飞进了叶丛，站在一根小枝上兴奋地叫着，那歌声真好听。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09575" y="2968625"/>
            <a:ext cx="8131175" cy="1050925"/>
          </a:xfrm>
          <a:prstGeom prst="borderCallout1">
            <a:avLst>
              <a:gd name="adj1" fmla="val 5381"/>
              <a:gd name="adj2" fmla="val 2285"/>
              <a:gd name="adj3" fmla="val -79046"/>
              <a:gd name="adj4" fmla="val 163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运用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拟人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的修辞手法，不但突出了鸟鸣的悦耳，而且让我们体会到作者对画眉鸟的喜爱之情。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474663" y="552450"/>
            <a:ext cx="1960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四、比喻句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74663" y="1074738"/>
            <a:ext cx="8345487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我们都走近去，不知道那个满圆去哪儿了，却疑心这骨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朵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儿是繁星儿变的。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899592" y="2244725"/>
            <a:ext cx="6777038" cy="13366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将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桂花骨朵比作天上的繁星，既写出了桂花的亮丽，也暗示只有在月光的照射下，桂花才有这般美丽的模样。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09575" y="506413"/>
            <a:ext cx="2316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五、重点句子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00050" y="3187700"/>
            <a:ext cx="8266113" cy="1131888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几句话分别是每一段的中心句。概括说明了本段要讲的内容，这样写让我们一目了然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9575" y="1150938"/>
            <a:ext cx="472440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春天最美是黎明。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夏天最美是夜晚。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秋天最美是黄昏。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冬天最美是早晨。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线形标注 1 8"/>
          <p:cNvSpPr/>
          <p:nvPr/>
        </p:nvSpPr>
        <p:spPr>
          <a:xfrm>
            <a:off x="439738" y="2535238"/>
            <a:ext cx="8266112" cy="1131887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</a:t>
            </a:r>
            <a:r>
              <a:rPr lang="en-US" altLang="zh-CN" sz="2800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不能去掉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。因为这是作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者对榕树生命力的感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觉,并非真的如此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  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0988" y="1200150"/>
            <a:ext cx="82565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“似乎每一片绿叶上都有一个新的生命在颤动” 中的“似乎”能不能去掉?为什么?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线形标注 1 8"/>
          <p:cNvSpPr/>
          <p:nvPr/>
        </p:nvSpPr>
        <p:spPr>
          <a:xfrm>
            <a:off x="227608" y="2495549"/>
            <a:ext cx="8583488" cy="1312863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第一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个加引号指的是那棵大榕树，表示一种特定称谓。第二个不加引号指的是作者看了被人们誉为的“鸟的天堂”的大榕树后，感觉是真正的鸟的天堂。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1938" y="831850"/>
            <a:ext cx="8256587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昨天是我的眼睛骗了我，那“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鸟的天堂”的确是鸟的天堂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中啊!第一个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“鸟的天堂”加引号，第二个鸟的天堂没加引号。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为什么?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34963" y="430213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六、巩固练习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4963" y="952500"/>
            <a:ext cx="27733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句子乐园。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6340" y="1473200"/>
            <a:ext cx="838835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“夕阳斜照西山时，动人的是点点归鸦急急匆匆地朝窠里飞去。”作者触景生情，看到点点归鸦急急匆匆地朝窠里飞去，可能会想到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想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“噢，月亮竟是这么多:只要你愿意，它就有了哩。”“噢”要用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的语气来读，“月亮”在这里指的是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。这句话的意思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          )                                           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95325" y="4059238"/>
            <a:ext cx="48990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只要你去发现，美无处不在。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56659" y="2311400"/>
            <a:ext cx="1025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故乡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456859" y="2327275"/>
            <a:ext cx="9096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亲人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41725" y="3182938"/>
            <a:ext cx="10429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惊讶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409825" y="3608388"/>
            <a:ext cx="21780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美好的事物</a:t>
            </a:r>
            <a:r>
              <a:rPr lang="zh-CN" altLang="en-US" sz="2800" b="1" u="sng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57225" y="430213"/>
            <a:ext cx="3027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按要求写句子。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84213" y="1058863"/>
            <a:ext cx="51244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我们又把船在树下泊了片刻。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sym typeface="+mn-ea"/>
              </a:rPr>
              <a:t>(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“被”字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</a:t>
            </a:r>
            <a:r>
              <a:rPr lang="zh-CN" altLang="en-US" sz="2800">
                <a:sym typeface="+mn-ea"/>
              </a:rPr>
              <a:t>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57225" y="2813050"/>
            <a:ext cx="72580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那翠绿的颜色，明亮地照耀着我们的眼睛。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>
                <a:sym typeface="+mn-ea"/>
              </a:rPr>
              <a:t>(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改为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“被”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字句</a:t>
            </a:r>
            <a:r>
              <a:rPr lang="zh-CN" altLang="en-US" sz="2800">
                <a:sym typeface="+mn-ea"/>
              </a:rPr>
              <a:t>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57225" y="2162175"/>
            <a:ext cx="4805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船又被我们在树下泊了片刻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7225" y="3895725"/>
            <a:ext cx="7294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我们的眼睛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那翠绿的颜色，明亮地照耀着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-90488" y="428625"/>
            <a:ext cx="2135188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知识点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776663" y="276225"/>
            <a:ext cx="23971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四季之美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25950" y="1028700"/>
            <a:ext cx="4432300" cy="31085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本文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是按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顺序来写的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写每个季节的时候，先用一个句子概括这个季节的特点,这个句子叫作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在写夏季时，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写出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时的动态美。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8" y="1028700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804248" y="1019175"/>
            <a:ext cx="12938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82704" y="2708274"/>
            <a:ext cx="1479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44208" y="3147814"/>
            <a:ext cx="2192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萤火虫飞行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6542"/>
          <a:stretch>
            <a:fillRect/>
          </a:stretch>
        </p:blipFill>
        <p:spPr bwMode="auto">
          <a:xfrm>
            <a:off x="147638" y="728664"/>
            <a:ext cx="2230437" cy="253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075" y="728663"/>
            <a:ext cx="2349500" cy="25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6542"/>
          <a:stretch>
            <a:fillRect/>
          </a:stretch>
        </p:blipFill>
        <p:spPr bwMode="auto">
          <a:xfrm>
            <a:off x="4727575" y="728663"/>
            <a:ext cx="2195513" cy="253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60350" y="3802063"/>
            <a:ext cx="17938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春天最美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黎明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835525" y="3802063"/>
            <a:ext cx="180975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秋天最美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黄昏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463800" y="3802063"/>
            <a:ext cx="1792288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夏天最美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夜晚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988175" y="3802063"/>
            <a:ext cx="201771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冬天最美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早晨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b="6080"/>
          <a:stretch>
            <a:fillRect/>
          </a:stretch>
        </p:blipFill>
        <p:spPr bwMode="auto">
          <a:xfrm>
            <a:off x="6924675" y="742951"/>
            <a:ext cx="2146300" cy="252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34150" y="2690813"/>
            <a:ext cx="895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榕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树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49530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二、易写错字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97400" y="198596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油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009900" y="3441700"/>
            <a:ext cx="4573588" cy="1065213"/>
          </a:xfrm>
          <a:prstGeom prst="borderCallout1">
            <a:avLst>
              <a:gd name="adj1" fmla="val 5381"/>
              <a:gd name="adj2" fmla="val 2285"/>
              <a:gd name="adj3" fmla="val -97617"/>
              <a:gd name="adj4" fmla="val 49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“漆”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下面千万必要写成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水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大家要仔细哟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34150" y="1285875"/>
            <a:ext cx="13096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晕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车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95588" y="198596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愈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合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81063" y="128111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忧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5588" y="128270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97400" y="1282700"/>
            <a:ext cx="1054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黎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81063" y="1985963"/>
            <a:ext cx="1020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幕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布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34150" y="1985963"/>
            <a:ext cx="987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旷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97400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81063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怡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情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3308350" y="495300"/>
            <a:ext cx="5032002" cy="879475"/>
          </a:xfrm>
          <a:prstGeom prst="borderCallout1">
            <a:avLst>
              <a:gd name="adj1" fmla="val 5381"/>
              <a:gd name="adj2" fmla="val 2285"/>
              <a:gd name="adj3" fmla="val 126281"/>
              <a:gd name="adj4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“黎”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的右上部分千万不要写成“勿”，画蛇添足哟！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95588" y="2690813"/>
            <a:ext cx="102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纠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9" grpId="0" bldLvl="0" animBg="1"/>
      <p:bldP spid="12" grpId="0"/>
      <p:bldP spid="13" grpId="0"/>
      <p:bldP spid="2" grpId="0"/>
      <p:bldP spid="3" grpId="0"/>
      <p:bldP spid="6" grpId="0"/>
      <p:bldP spid="7" grpId="0"/>
      <p:bldP spid="18" grpId="0"/>
      <p:bldP spid="14" grpId="0"/>
      <p:bldP spid="15" grpId="0"/>
      <p:bldP spid="17" grpId="0" bldLvl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180975" y="1368425"/>
            <a:ext cx="88471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即使是蒙蒙细雨的夜晚，也有一两只萤火虫，闪着朦胧的微光在飞行，这情景着实迷人。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442913" y="2643188"/>
            <a:ext cx="8256587" cy="13112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蒙蒙细雨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的夜晚，一只两只萤火虫在雨雾中飞行，朦胧的微光闪动着，给人以朦胧美。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9225" y="609600"/>
            <a:ext cx="89106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二、读下面的句子， 联系上下文，体会其中的动态描写。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9375" y="701675"/>
            <a:ext cx="884713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夕阳斜照西山时， 动人的是点点归鸦急急匆匆地朝窠里飞去。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74650" y="2127250"/>
            <a:ext cx="8256588" cy="1311275"/>
          </a:xfrm>
          <a:prstGeom prst="borderCallout1">
            <a:avLst>
              <a:gd name="adj1" fmla="val 5381"/>
              <a:gd name="adj2" fmla="val 2285"/>
              <a:gd name="adj3" fmla="val -68247"/>
              <a:gd name="adj4" fmla="val 20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夕阳西下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时，归鸦急急匆匆地往家赶，就像人到了傍晚也要回家一样，看鸦归窠，让人想起回家的温馨画面，的确动人。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9375" y="730250"/>
            <a:ext cx="88471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成群结队的大雁，在高空中比翼双飞，更是叫人感动。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669925" y="1711325"/>
            <a:ext cx="8256588" cy="13112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大雁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不是一只两只，而是成群结队在空中飞，它们的团结精神让人感动。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976688" y="815975"/>
            <a:ext cx="5164137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、本文写了榕树的静态美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 smtClean="0">
                <a:sym typeface="+mn-ea"/>
              </a:rPr>
              <a:t>(                     )、(                     )(                     </a:t>
            </a:r>
            <a:r>
              <a:rPr lang="zh-CN" altLang="en-US" sz="2800" dirty="0">
                <a:sym typeface="+mn-ea"/>
              </a:rPr>
              <a:t>)、(                     </a:t>
            </a:r>
            <a:r>
              <a:rPr lang="zh-CN" altLang="en-US" sz="2800" dirty="0" smtClean="0">
                <a:sym typeface="+mn-ea"/>
              </a:rPr>
              <a:t>)还</a:t>
            </a:r>
            <a:r>
              <a:rPr lang="zh-CN" altLang="en-US" sz="2800" dirty="0">
                <a:sym typeface="+mn-ea"/>
              </a:rPr>
              <a:t>写了鸟的动态美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:(          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 、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。这是一种动静结合的写作方法，以静写动，以动衬静，给人以栩栩如生的画面。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450" y="841375"/>
            <a:ext cx="39306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476625" y="293688"/>
            <a:ext cx="26193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鸟的天堂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654551" y="1250950"/>
            <a:ext cx="2151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干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不可计数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135139" y="1660526"/>
            <a:ext cx="2149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枝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枝上生根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481763" y="1657351"/>
            <a:ext cx="23241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直垂地面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135140" y="2128045"/>
            <a:ext cx="2149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叶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生机勃勃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542756" y="2486025"/>
            <a:ext cx="32099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到处是鸟声、鸟影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015707" y="2970213"/>
            <a:ext cx="1916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叫 飞 扑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820444" y="2486025"/>
            <a:ext cx="7223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</a:t>
            </a:r>
            <a:r>
              <a:rPr lang="zh-CN" altLang="en-US" sz="2800" dirty="0">
                <a:sym typeface="+mn-ea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ym typeface="+mn-ea"/>
              </a:rPr>
              <a:t> 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360070" y="2970213"/>
            <a:ext cx="588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2" grpId="0"/>
      <p:bldP spid="10" grpId="0"/>
      <p:bldP spid="18" grpId="0"/>
      <p:bldP spid="19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81000" y="1104900"/>
            <a:ext cx="77279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那翠绿的颜色，明亮地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照耀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着我们的眼睛，似乎每一片绿叶上都有一个新的生命在颤动。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81000" y="2495550"/>
            <a:ext cx="8258175" cy="1312863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“照耀”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原意指“强光照射”，用在这里极为传神地表现出大榕树叶子绿的鲜亮，让我们感受到大榕树的生命力极其旺盛。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81000" y="403225"/>
            <a:ext cx="2317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二、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理解句子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71475" y="811213"/>
            <a:ext cx="7726363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一部分树枝垂到水面，从远处看就像一株大树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在水面上。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71475" y="2335213"/>
            <a:ext cx="8256588" cy="13112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“卧”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字形象生动地写出了从远处看到的榕树的姿态。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032250" y="431800"/>
            <a:ext cx="1427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月迹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0975" y="877888"/>
            <a:ext cx="405606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237038" y="1233488"/>
            <a:ext cx="45910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、本文以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(    )为写作线索，讲了(     )、(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)(     )。说明了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童心的可爱与单纯，也告诉人们人人都可以拥有美，美属于每个人。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5796136" y="208597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议月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660232" y="1671637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盼月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455790" y="2081212"/>
            <a:ext cx="900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寻月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948264" y="1233487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月迹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3363" y="438150"/>
            <a:ext cx="86915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二、理解句子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33363" y="1112838"/>
            <a:ext cx="90011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噢，月亮竟是这么多:只要你愿意,它就有了哩。”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1787525"/>
            <a:ext cx="8691562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1.句中的 “噢”表达的意思是(   )。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A.出乎意料,流露出惊喜之情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B.回答的声音，流露出惊喜之情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C.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知道了答案,流露出惊喜之情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345113" y="1787525"/>
            <a:ext cx="4333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5425" y="655638"/>
            <a:ext cx="8693150" cy="265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.这句话表达了(  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之情，</a:t>
            </a:r>
            <a:r>
              <a:rPr lang="en-US" altLang="zh-CN" sz="280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应该用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语气来读。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.句中的“它”能改成你”吗?为什么?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4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.你是怎样理解这句话的?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863479" y="655637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惊喜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7544" y="1059582"/>
            <a:ext cx="19700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好奇和惊喜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77813" y="2114550"/>
            <a:ext cx="8640762" cy="565150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不能，“它”指的是眼睛，亮，改了就不符合原意。</a:t>
            </a:r>
            <a:endParaRPr lang="en-US" altLang="zh-CN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323850" y="3363913"/>
            <a:ext cx="8488363" cy="1181100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800" dirty="0" err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这句话说明了生活中不是缺少美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，而是缺少发现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美的眼睛，只要你愿意去发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现，美无处不在，希望无处不有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ldLvl="0" animBg="1"/>
      <p:bldP spid="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25438" y="47783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913" y="2457450"/>
            <a:ext cx="8969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①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火与雪动静之美。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动”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之美。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“色变”之美。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   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“光感相映”之美。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4275" name="文本框 8"/>
          <p:cNvSpPr txBox="1">
            <a:spLocks noChangeArrowheads="1"/>
          </p:cNvSpPr>
          <p:nvPr/>
        </p:nvSpPr>
        <p:spPr bwMode="auto">
          <a:xfrm>
            <a:off x="315913" y="1116013"/>
            <a:ext cx="67040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下面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句子描写的是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哪个季节?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请选择。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381250" y="1708150"/>
            <a:ext cx="46069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春   夏   秋   冬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789363" y="2457450"/>
            <a:ext cx="5413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冬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677150" y="24574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秋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430588" y="3319463"/>
            <a:ext cx="54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401050" y="331946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0050" y="1095375"/>
            <a:ext cx="1017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桩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线形标注 1 49"/>
          <p:cNvSpPr/>
          <p:nvPr/>
        </p:nvSpPr>
        <p:spPr>
          <a:xfrm>
            <a:off x="2252663" y="2878138"/>
            <a:ext cx="4638675" cy="1295400"/>
          </a:xfrm>
          <a:prstGeom prst="borderCallout1">
            <a:avLst>
              <a:gd name="adj1" fmla="val 5381"/>
              <a:gd name="adj2" fmla="val 2285"/>
              <a:gd name="adj3" fmla="val -51298"/>
              <a:gd name="adj4" fmla="val 62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“逸”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是半包围结构，里面是“兔”，不是“免”。书写时千万注意哟！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1900" y="1095375"/>
            <a:ext cx="1017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0050" y="1785938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闲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暇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707188" y="1785938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抛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01900" y="1785938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眉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67238" y="109537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宝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塔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67238" y="1785938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逃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逸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07188" y="109537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263" y="1249363"/>
            <a:ext cx="8896350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 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“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大的,小的，花的，黑的”这是写了鸟的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的……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是写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了鸟的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 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昨天我的眼睛骗了我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这句话的意思是昨天不是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,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而是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6525" y="400050"/>
            <a:ext cx="3384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2.按文中内容填空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81166" y="1249362"/>
            <a:ext cx="5667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 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054452" y="167322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欢快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41872" y="29606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鸟的天堂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27984" y="2960688"/>
            <a:ext cx="1898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一棵榕树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4150" y="552450"/>
            <a:ext cx="8004175" cy="308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最后一句话第一个“鸟的天堂”加了引号是因为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);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第二个没有加引号是因为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(把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字母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填在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括号里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A.对大榕树的称呼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B.这的确是鸟栖息的好地方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是作者由衷的赞叹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88224" y="993775"/>
            <a:ext cx="363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403648" y="993775"/>
            <a:ext cx="363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30175" y="485775"/>
            <a:ext cx="2166938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积累背诵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0175" y="1162050"/>
            <a:ext cx="2316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一、背诵课文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0175" y="1762125"/>
            <a:ext cx="4284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按课文内容填空。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0175" y="2362200"/>
            <a:ext cx="9286875" cy="2227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春天最美是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。东方一点儿一点儿泛着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色的天空，染上微微的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，飘着红紫红紫的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  冬天最美是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。落雪的早晨当然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，就是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在遍地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白霜的早晨，或是在无雪无霜的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凛冽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，也要生起熊熊的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854325" y="2362200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黎明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620000" y="2362200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鱼肚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860800" y="2765425"/>
            <a:ext cx="10080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红晕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751763" y="2765425"/>
            <a:ext cx="10080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彩云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779713" y="3224213"/>
            <a:ext cx="10080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早晨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37350" y="3224213"/>
            <a:ext cx="5429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65250" y="3640138"/>
            <a:ext cx="10080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铺满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2575" y="4086225"/>
            <a:ext cx="10080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清晨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02113" y="4086225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炭火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5900" y="441325"/>
            <a:ext cx="16049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二、古诗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73550" y="730250"/>
            <a:ext cx="4833938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   《山居秋暝》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[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]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王维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新雨后,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晚来秋。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松间照,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石上流。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竹喧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浣女，莲动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渔舟。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春芳歇,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自可留。</a:t>
            </a:r>
            <a:r>
              <a:rPr lang="en-US" altLang="zh-CN" sz="2400"/>
              <a:t> </a:t>
            </a:r>
            <a:endParaRPr lang="en-US" altLang="zh-CN" sz="2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5900" y="963613"/>
            <a:ext cx="4087813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419600" y="2022475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空山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756400" y="2022475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天气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419600" y="2424113"/>
            <a:ext cx="1006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明月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756400" y="2424113"/>
            <a:ext cx="1006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清泉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07300" y="2835275"/>
            <a:ext cx="590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下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124450" y="2835275"/>
            <a:ext cx="9064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归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19600" y="3316288"/>
            <a:ext cx="1006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随意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56400" y="3316288"/>
            <a:ext cx="1006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王孙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400" y="458788"/>
            <a:ext cx="1249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9400" y="2344738"/>
            <a:ext cx="19605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概括主题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79400" y="3036888"/>
            <a:ext cx="8705850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描写了山居新雨后，秋天傍晚时的景象，表达了诗人高洁的情怀和对理想境界的追求，表现出诗人洁身自好的品格。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9400" y="1216025"/>
            <a:ext cx="8340725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暝：日落时分，天色将晚。 浣女：洗衣物的女子。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歇：尽。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王孙：原指贵族子弟，此处指诗人自己。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5425" y="482600"/>
            <a:ext cx="1962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作者介绍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749800" y="1323975"/>
            <a:ext cx="4302125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王维，唐代诗人。字摩诘。后官至尚书右丞，故亦称王右丞。诗与孟浩然齐名，并称“王孟”。著名诗集《王右丞集》。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325" y="1004888"/>
            <a:ext cx="447833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1775" y="603250"/>
            <a:ext cx="39052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308475" y="1416050"/>
            <a:ext cx="4635500" cy="31067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枫桥夜泊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[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]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张继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乌啼霜满天，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渔火对愁眠。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姑苏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寒山寺，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夜半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到客船。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84763" y="2708275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月落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84763" y="3097213"/>
            <a:ext cx="10080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江枫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810250" y="4000500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钟声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810250" y="3516313"/>
            <a:ext cx="1006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城外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4949825" y="536575"/>
            <a:ext cx="3352800" cy="811213"/>
          </a:xfrm>
          <a:prstGeom prst="borderCallout1">
            <a:avLst>
              <a:gd name="adj1" fmla="val 5381"/>
              <a:gd name="adj2" fmla="val 2285"/>
              <a:gd name="adj3" fmla="val 185591"/>
              <a:gd name="adj4" fmla="val 65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张继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字懿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</a:t>
            </a:r>
            <a:r>
              <a:rPr lang="en-US" altLang="zh-CN" sz="280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j-lt"/>
                <a:sym typeface="+mn-ea"/>
              </a:rPr>
              <a:t>yì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）孙，唐代诗人。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400" y="612775"/>
            <a:ext cx="2268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938" y="612775"/>
            <a:ext cx="22574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63" y="612775"/>
            <a:ext cx="23018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b="5646"/>
          <a:stretch>
            <a:fillRect/>
          </a:stretch>
        </p:blipFill>
        <p:spPr bwMode="auto">
          <a:xfrm>
            <a:off x="6853238" y="612775"/>
            <a:ext cx="20955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34950" y="37099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月落乌啼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03475" y="37099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霜天寒夜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95850" y="37099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江枫渔火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094538" y="370998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孤舟客子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400" y="449263"/>
            <a:ext cx="1249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3525" y="1173163"/>
            <a:ext cx="8616950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枫桥：在今江苏苏州。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夜泊：夜间把船停靠在岸边。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姑苏：苏州的别称，因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苏州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有姑苏山而得名。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寒山寺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：在枫桥附近的一座寺庙，相传唐代僧人寒山曾住于此。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813" y="784225"/>
            <a:ext cx="4548187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830763" y="371475"/>
            <a:ext cx="4133850" cy="4400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长相思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纳兰性德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(清)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一程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一程，身向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那畔行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千帐灯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(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一更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一更，聒碎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梦不成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</a:rPr>
              <a:t>无此声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823222" y="1647825"/>
            <a:ext cx="531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山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812360" y="1647825"/>
            <a:ext cx="5365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水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11132" y="2078038"/>
            <a:ext cx="10080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榆关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003800" y="2489200"/>
            <a:ext cx="10080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夜深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35922" y="3349625"/>
            <a:ext cx="474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风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23460" y="3349625"/>
            <a:ext cx="625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雪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393657" y="3762375"/>
            <a:ext cx="10080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乡心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003800" y="4192588"/>
            <a:ext cx="10080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故园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663" y="531813"/>
            <a:ext cx="1960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54750" y="1457325"/>
            <a:ext cx="3051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旷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扩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矿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0663" y="1092200"/>
            <a:ext cx="890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yùn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0663" y="1457325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荤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军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59138" y="1457325"/>
            <a:ext cx="27114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膝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添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73263" y="1092200"/>
            <a:ext cx="87973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8225" y="1092200"/>
            <a:ext cx="9350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hūn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0050" y="1092200"/>
            <a:ext cx="703439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46650" y="1092200"/>
            <a:ext cx="1114786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tiān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259138" y="1092200"/>
            <a:ext cx="5378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882947" y="1092200"/>
            <a:ext cx="126105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kuàng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127297" y="1092200"/>
            <a:ext cx="8398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kuò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052559" y="1092200"/>
            <a:ext cx="129879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kuàng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77813" y="2066925"/>
            <a:ext cx="93158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yì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0663" y="2433638"/>
            <a:ext cx="31416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兔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268663" y="2444750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奖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973263" y="2066925"/>
            <a:ext cx="653316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tù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989012" y="2066925"/>
            <a:ext cx="107157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miǎn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73829" y="2066925"/>
            <a:ext cx="1190834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jiāng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4678703" y="2066925"/>
            <a:ext cx="1424161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2840379" y="2066925"/>
            <a:ext cx="11487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5970588" y="2444750"/>
            <a:ext cx="3055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桩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脏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5664353" y="2066925"/>
            <a:ext cx="16902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zhuāng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6923239" y="2066925"/>
            <a:ext cx="17110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366838" y="3062288"/>
            <a:ext cx="6408737" cy="1384300"/>
          </a:xfrm>
          <a:prstGeom prst="borderCallout1">
            <a:avLst>
              <a:gd name="adj1" fmla="val 5381"/>
              <a:gd name="adj2" fmla="val 2285"/>
              <a:gd name="adj3" fmla="val -25927"/>
              <a:gd name="adj4" fmla="val 368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桨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十分相似，可是用法区别很大。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桨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表示划船的工具，大家用时一定要区分开哟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140852" y="2066925"/>
            <a:ext cx="10031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zàng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350" y="952500"/>
            <a:ext cx="861536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程：道路、路程，山一程、水一程，即山长水远。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榆关：即今山海关，在今河北秦皇岛东北。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那畔：那边，这里指关外。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聒（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guō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）：声音嘈杂，这里指风雪声。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0350" y="449263"/>
            <a:ext cx="1249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注释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0350" y="2749550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概括主题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60350" y="3254375"/>
            <a:ext cx="8274050" cy="1373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这首词描写了远行的将士们在风雪夜中不能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眠,引发对家乡及亲人的思念。全词在叙事的同时流露出作者强烈的羁旅怀乡之情。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4000" y="984250"/>
            <a:ext cx="31083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5425" y="482600"/>
            <a:ext cx="1962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作者介绍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06763" y="1149350"/>
            <a:ext cx="5191125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纳兰性德（1655－1685），满洲人，字容若，号楞伽山人，清代最著名词人之一。其诗词“纳兰词”在清代以至整个中国词坛上都享有很高的声誉，在中国文学史上也占有光彩夺目的一席。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框 3"/>
          <p:cNvSpPr txBox="1">
            <a:spLocks noChangeArrowheads="1"/>
          </p:cNvSpPr>
          <p:nvPr/>
        </p:nvSpPr>
        <p:spPr bwMode="auto">
          <a:xfrm>
            <a:off x="4476750" y="1236663"/>
            <a:ext cx="4198938" cy="3081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《渔歌子》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(唐)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张志和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山前白鹭飞，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流水鳜鱼肥。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箬笠，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蓑衣，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细雨不须归。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1203325"/>
            <a:ext cx="43926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021485" y="2517775"/>
            <a:ext cx="10064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西塞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021485" y="2921000"/>
            <a:ext cx="1006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桃花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021485" y="3375025"/>
            <a:ext cx="5207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青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04248" y="3365500"/>
            <a:ext cx="5826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绿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021485" y="3822700"/>
            <a:ext cx="1006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斜风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30175" y="555625"/>
            <a:ext cx="2316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三、日积月累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84150" y="403225"/>
            <a:ext cx="1962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诗文意思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84150" y="923925"/>
            <a:ext cx="7916863" cy="1816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白鹭在西塞山前自在地飞翔，桃花盛开，江水猛涨，这时节鳜鱼长得正肥。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渔父戴青箬笠，穿绿蓑衣，在斜风细雨中乐而忘归。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4150" y="2740025"/>
            <a:ext cx="19621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主题思想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4150" y="3260725"/>
            <a:ext cx="8243888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全诗着色明丽，用语活泼，生动地表现了渔父悠闲自在的生活情趣。这首词就借表现渔父生活来表现自己隐居生活的乐趣。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65100" y="520700"/>
            <a:ext cx="2316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四、知识拓展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4950" y="1041400"/>
            <a:ext cx="4094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仿照例句把事物写具体。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4025" y="1779588"/>
            <a:ext cx="8407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夕阳西下，乌鸦归窠。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夕阳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斜照西山时， 动人的是点点归鸦急急匆匆地朝窠里飞去。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228600" y="3295650"/>
            <a:ext cx="8859838" cy="1293813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所谓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写具体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即抓住细节；动静结合；运用适当的修辞手法。这里作者就用了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拟人的修辞手法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，用了“急急匆匆”，把乌鸦飞窠写具体了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73050" y="661988"/>
            <a:ext cx="80137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眼前是一条清澈的小河。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73050" y="1522413"/>
            <a:ext cx="859790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眼前是一条清澈的小河。透过这条小河，仿佛可以看见一整个世界，河中映出了草垛的影子，树的影子和桥的影子。蓝蓝的天倒映在小河里，就像给小河铺上了一条蓝蓝的毯子。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1625" y="798513"/>
            <a:ext cx="60817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清晨，天空中布满了乌云。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01625" y="1831975"/>
            <a:ext cx="8396288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清早，天空中布满了阴云，黑沉沉的，阴森森的。阴云在天空中，就像翻起的波浪，滚动着，互相纠缠着。那云越来越厚，颜色也越来越深，一场暴雨马上就要来临了。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5575" y="1236663"/>
            <a:ext cx="3382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根据课文内容填空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5575" y="1879600"/>
            <a:ext cx="9055100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《山居秋暝》中以动衬静、声色相间的句子是“(                        )”，作者用清新自然的笔调勾画出一幅有声(     )、有色(     )、有动(     )、有静(     )的幽静雅致的山间月夜图。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52488" y="2311400"/>
            <a:ext cx="41163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明月松间照，清泉石上流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41725" y="27416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泉声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38838" y="274161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青松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25450" y="3146425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泉流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744788" y="3146425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月照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5575" y="593725"/>
            <a:ext cx="308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1275" y="790575"/>
            <a:ext cx="9197975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《枫桥夜泊》一、二句写的是诗人(     )的景色，三四句写的是诗人(     )的声音，抒发了诗人在旅途中(           )的思想感情。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《长相思》是一首(   )而不是诗，长相思是(      )。</a:t>
            </a:r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山一程，水一程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表(            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风一更，雪一更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，表示(                   )。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649814" y="790575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看到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25788" y="122713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听到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01650" y="1635125"/>
            <a:ext cx="1612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孤寂忧愁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211960" y="2454602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词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1520" y="2903538"/>
            <a:ext cx="12842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词牌名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292080" y="2936876"/>
            <a:ext cx="3400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路途遥远、行程艰辛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908425" y="3340100"/>
            <a:ext cx="34004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风雪交加、环境恶劣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975" y="587375"/>
            <a:ext cx="933767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《渔子歌》表现渔夫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  <a:sym typeface="+mn-ea"/>
              </a:rPr>
              <a:t>悠闲自得的句子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 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)(                  )。                                            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91880" y="989012"/>
            <a:ext cx="26860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斜风细雨不须归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889918" y="989012"/>
            <a:ext cx="1489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绿蓑衣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79512" y="1023937"/>
            <a:ext cx="1336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青箬笠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3975" y="2493963"/>
            <a:ext cx="9045575" cy="224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狗在公园的草坪上玩耍。它的前脚夹着小草。像是捧着心爱的宝物,不时地还放在鼻子上闻一闻。一会儿，小狗仰起头来，四脚朝天，头左右摇摆，好像在体验草坪的舒量。偶尔有只蝴蝶飞过,它会迅速地爬起来去追赶，没有追上，也不气馁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975" y="1541463"/>
            <a:ext cx="5160963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将下列句子写具体。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小狗在公园的草坪上玩耍。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59563" y="1457325"/>
            <a:ext cx="24876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梢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消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稍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875" y="1092200"/>
            <a:ext cx="14751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zhǎng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0663" y="1457325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张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胀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13138" y="1457325"/>
            <a:ext cx="2697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147888" y="1092200"/>
            <a:ext cx="154374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zhàng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0288" y="1092200"/>
            <a:ext cx="16325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310063" y="1092200"/>
            <a:ext cx="1216836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dā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213350" y="1092200"/>
            <a:ext cx="1269304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13138" y="1092200"/>
            <a:ext cx="7054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tǎ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467600" y="1092200"/>
            <a:ext cx="11211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523038" y="1092200"/>
            <a:ext cx="12291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shāo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7949" y="1978025"/>
            <a:ext cx="135809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0663" y="2435225"/>
            <a:ext cx="31416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瑕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假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462338" y="2435225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肩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992313" y="1978025"/>
            <a:ext cx="7627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0287" y="1978025"/>
            <a:ext cx="885889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68788" y="1978025"/>
            <a:ext cx="1279394" cy="522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mèi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213350" y="1978025"/>
            <a:ext cx="11018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jiān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462338" y="1978025"/>
            <a:ext cx="10049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mié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769100" y="2428875"/>
            <a:ext cx="2597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抛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执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掀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589879" y="1978025"/>
            <a:ext cx="10253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</a:t>
            </a:r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7513804" y="1978025"/>
            <a:ext cx="85419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zhí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577975" y="2957513"/>
            <a:ext cx="6264275" cy="1687512"/>
          </a:xfrm>
          <a:prstGeom prst="borderCallout1">
            <a:avLst>
              <a:gd name="adj1" fmla="val 5381"/>
              <a:gd name="adj2" fmla="val 2285"/>
              <a:gd name="adj3" fmla="val -75489"/>
              <a:gd name="adj4" fmla="val 80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梢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表示树枝的末端或长条形东西较细的一头。用时大家一定要与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消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稍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194675" y="1092200"/>
            <a:ext cx="122912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shāo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21841" y="1978025"/>
            <a:ext cx="112316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xiān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1" grpId="0"/>
      <p:bldP spid="53" grpId="0" animBg="1"/>
      <p:bldP spid="3" grpId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4000" y="1138238"/>
            <a:ext cx="8796338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⑴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即使是蒙蒙细雨的夜晚，也有一只两只萤火虫，闪着朦胧的微光在飞行。”写的是动态美。(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秋天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,最美的时间是黄昏,最美的景物有归鸦、大雁、风声、虫鸣。(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⑶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大多变成了一堆白灰，这未免令人有点扫兴”，表现出作者对冬季的厌恶之情。(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4000" y="527050"/>
            <a:ext cx="7523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判断正误，在正确题号后面的括号里画“√”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959551" y="1581150"/>
            <a:ext cx="404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47864" y="2828925"/>
            <a:ext cx="4048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√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74750" y="2811463"/>
            <a:ext cx="919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qiǎo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020763" y="1846263"/>
            <a:ext cx="153987" cy="12858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74750" y="1552575"/>
            <a:ext cx="889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qiāo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2600" y="2228850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093913" y="2522538"/>
            <a:ext cx="17716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悄声细语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8450" y="387350"/>
            <a:ext cx="2671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四、多音多义字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4110038" y="1214438"/>
            <a:ext cx="4732337" cy="1677987"/>
          </a:xfrm>
          <a:prstGeom prst="borderCallout1">
            <a:avLst>
              <a:gd name="adj1" fmla="val 5381"/>
              <a:gd name="adj2" fmla="val 2285"/>
              <a:gd name="adj3" fmla="val 90447"/>
              <a:gd name="adj4" fmla="val -3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悄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qiǎo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时表示没有声音或声音很低；读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qiāo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形容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没有声音或声音很低。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57413" y="1104900"/>
            <a:ext cx="1235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静悄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57413" y="3197225"/>
            <a:ext cx="1909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悄然落泪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57413" y="1846263"/>
            <a:ext cx="1249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悄行动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2028825" y="1395413"/>
            <a:ext cx="228600" cy="8096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2060575" y="2674938"/>
            <a:ext cx="153988" cy="8429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大括号 19"/>
          <p:cNvSpPr/>
          <p:nvPr/>
        </p:nvSpPr>
        <p:spPr>
          <a:xfrm>
            <a:off x="971550" y="1592263"/>
            <a:ext cx="215900" cy="13922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206500" y="1360488"/>
            <a:ext cx="9829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gēng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187450" y="2667000"/>
            <a:ext cx="98616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gèng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208213" y="2384425"/>
            <a:ext cx="893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更进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84188" y="2082800"/>
            <a:ext cx="538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208213" y="2905125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更加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208213" y="1400175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变更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208213" y="1843088"/>
            <a:ext cx="16049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少不更事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065338" y="1085850"/>
            <a:ext cx="219075" cy="10890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21" name="线形标注 1 20"/>
          <p:cNvSpPr/>
          <p:nvPr/>
        </p:nvSpPr>
        <p:spPr>
          <a:xfrm>
            <a:off x="4246563" y="1552575"/>
            <a:ext cx="4760912" cy="1352550"/>
          </a:xfrm>
          <a:prstGeom prst="borderCallout1">
            <a:avLst>
              <a:gd name="adj1" fmla="val 5381"/>
              <a:gd name="adj2" fmla="val 2285"/>
              <a:gd name="adj3" fmla="val 90447"/>
              <a:gd name="adj4" fmla="val -3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更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gèng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时表示愈发；再、又。其他时候都读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gēng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065338" y="2513013"/>
            <a:ext cx="219075" cy="8302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40" name="文本框 9"/>
          <p:cNvSpPr txBox="1">
            <a:spLocks noChangeArrowheads="1"/>
          </p:cNvSpPr>
          <p:nvPr/>
        </p:nvSpPr>
        <p:spPr bwMode="auto">
          <a:xfrm>
            <a:off x="2208213" y="919163"/>
            <a:ext cx="12112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6713" y="2341563"/>
            <a:ext cx="538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958850" y="1697038"/>
            <a:ext cx="330200" cy="17446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203325" y="1463675"/>
            <a:ext cx="54854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lěi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203325" y="3109913"/>
            <a:ext cx="5469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lèi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962150" y="2752725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劳累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1962150" y="1858963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累计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962150" y="2292350"/>
            <a:ext cx="981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累赘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1203325" y="2292350"/>
            <a:ext cx="8556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léi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62150" y="1490663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连累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62150" y="316230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62150" y="3571875"/>
            <a:ext cx="16049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累了一天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962150" y="1123950"/>
            <a:ext cx="16049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累教不改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778000" y="1236663"/>
            <a:ext cx="153988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797050" y="2882900"/>
            <a:ext cx="155575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 bwMode="auto">
          <a:xfrm>
            <a:off x="4057650" y="1552575"/>
            <a:ext cx="4835525" cy="1789113"/>
          </a:xfrm>
          <a:prstGeom prst="borderCallout1">
            <a:avLst>
              <a:gd name="adj1" fmla="val 6389"/>
              <a:gd name="adj2" fmla="val -1574"/>
              <a:gd name="adj3" fmla="val 90417"/>
              <a:gd name="adj4" fmla="val -28824"/>
            </a:avLst>
          </a:prstGeom>
          <a:solidFill>
            <a:schemeClr val="accent1"/>
          </a:solidFill>
          <a:ln w="127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lèi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时表示疲劳、操劳、使疲劳；读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léi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时表示多余或麻烦；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其他时候读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lěi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7294</Words>
  <Application>WPS 演示</Application>
  <PresentationFormat>全屏显示(16:9)</PresentationFormat>
  <Paragraphs>888</Paragraphs>
  <Slides>60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74" baseType="lpstr">
      <vt:lpstr>Arial</vt:lpstr>
      <vt:lpstr>宋体</vt:lpstr>
      <vt:lpstr>Wingdings</vt:lpstr>
      <vt:lpstr>黑体</vt:lpstr>
      <vt:lpstr>楷体</vt:lpstr>
      <vt:lpstr>汉语拼音</vt:lpstr>
      <vt:lpstr>幼圆</vt:lpstr>
      <vt:lpstr>微软雅黑</vt:lpstr>
      <vt:lpstr>Arial Unicode MS</vt:lpstr>
      <vt:lpstr>Calibri</vt:lpstr>
      <vt:lpstr>Wingdings</vt:lpstr>
      <vt:lpstr>Xingkai SC</vt:lpstr>
      <vt:lpstr>Segoe Print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544</cp:revision>
  <dcterms:created xsi:type="dcterms:W3CDTF">2017-03-17T02:28:00Z</dcterms:created>
  <dcterms:modified xsi:type="dcterms:W3CDTF">2020-06-08T12:17:30Z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