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8"/>
  </p:notesMasterIdLst>
  <p:sldIdLst>
    <p:sldId id="1296" r:id="rId3"/>
    <p:sldId id="1489" r:id="rId4"/>
    <p:sldId id="1490" r:id="rId5"/>
    <p:sldId id="1491" r:id="rId6"/>
    <p:sldId id="1720" r:id="rId7"/>
    <p:sldId id="1617" r:id="rId8"/>
    <p:sldId id="1609" r:id="rId9"/>
    <p:sldId id="1722" r:id="rId10"/>
    <p:sldId id="1723" r:id="rId11"/>
    <p:sldId id="1724" r:id="rId12"/>
    <p:sldId id="1725" r:id="rId13"/>
    <p:sldId id="1510" r:id="rId14"/>
    <p:sldId id="1414" r:id="rId15"/>
    <p:sldId id="1729" r:id="rId16"/>
    <p:sldId id="1733" r:id="rId17"/>
    <p:sldId id="1730" r:id="rId18"/>
    <p:sldId id="1640" r:id="rId19"/>
    <p:sldId id="1642" r:id="rId20"/>
    <p:sldId id="1648" r:id="rId21"/>
    <p:sldId id="1735" r:id="rId22"/>
    <p:sldId id="1736" r:id="rId23"/>
    <p:sldId id="1737" r:id="rId24"/>
    <p:sldId id="1727" r:id="rId25"/>
    <p:sldId id="1728" r:id="rId26"/>
    <p:sldId id="1734" r:id="rId27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2"/>
    </p:embeddedFont>
    <p:embeddedFont>
      <p:font typeface="楷体" panose="02010609060101010101" pitchFamily="49" charset="-122"/>
      <p:regular r:id="rId33"/>
    </p:embeddedFont>
    <p:embeddedFont>
      <p:font typeface="汉语拼音" panose="020B0604020202020204" pitchFamily="34" charset="0"/>
      <p:regular r:id="rId34"/>
    </p:embeddedFont>
    <p:embeddedFont>
      <p:font typeface="幼圆" panose="02010509060101010101" charset="-122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DE"/>
    <a:srgbClr val="CBF1FF"/>
    <a:srgbClr val="FFFFFF"/>
    <a:srgbClr val="D1F5B8"/>
    <a:srgbClr val="0000FF"/>
    <a:srgbClr val="0B5FD1"/>
    <a:srgbClr val="ECAA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4455" autoAdjust="0"/>
  </p:normalViewPr>
  <p:slideViewPr>
    <p:cSldViewPr>
      <p:cViewPr>
        <p:scale>
          <a:sx n="90" d="100"/>
          <a:sy n="90" d="100"/>
        </p:scale>
        <p:origin x="-972" y="-462"/>
      </p:cViewPr>
      <p:guideLst>
        <p:guide orient="horz" pos="1669"/>
        <p:guide pos="3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80CF742-18A8-4BA2-B7E5-D07666EF2C3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50B4BDB-C7AB-47D5-9314-EC076854CB9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1738606" y="1341441"/>
            <a:ext cx="6649818" cy="16204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第五</a:t>
            </a: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单元复习</a:t>
            </a:r>
            <a:endParaRPr lang="zh-CN" altLang="en-US" sz="7200" b="1" spc="450" dirty="0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277" y="109038"/>
            <a:ext cx="320357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189166" y="109163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语文    </a:t>
            </a:r>
            <a:r>
              <a:rPr lang="zh-CN" altLang="en-US" sz="1200" dirty="0" smtClean="0"/>
              <a:t>五年级    </a:t>
            </a:r>
            <a:r>
              <a:rPr lang="zh-CN" altLang="en-US" sz="1200" dirty="0"/>
              <a:t>上册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76225" y="392113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三、巩固练习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0825" y="987425"/>
            <a:ext cx="6229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照样子，在括号里填上合适的词语。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52438" y="1771650"/>
            <a:ext cx="8237537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:(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玲珑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的面孔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的尾巴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的眼睛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晴朗的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夏夜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强烈的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响亮的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踏得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平平的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梳得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塞得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       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34050" y="3059113"/>
            <a:ext cx="9429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叫声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17763" y="3059113"/>
            <a:ext cx="9096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838825" y="3927475"/>
            <a:ext cx="15954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满满的 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94225" y="2190750"/>
            <a:ext cx="19208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闪闪发光  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96988" y="2190750"/>
            <a:ext cx="1019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美丽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919288" y="3927475"/>
            <a:ext cx="17637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光溜溜的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3850" y="377825"/>
            <a:ext cx="64643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用适当的量词填空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9263" y="1000125"/>
            <a:ext cx="845661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(     )</a:t>
            </a:r>
            <a:r>
              <a:rPr lang="zh-CN" altLang="en-US" sz="2400">
                <a:sym typeface="+mn-ea"/>
              </a:rPr>
              <a:t>尾巴     一</a:t>
            </a:r>
            <a:r>
              <a:rPr lang="en-US" altLang="zh-CN" sz="2400">
                <a:sym typeface="+mn-ea"/>
              </a:rPr>
              <a:t>(     )</a:t>
            </a:r>
            <a:r>
              <a:rPr lang="zh-CN" altLang="en-US" sz="2400">
                <a:sym typeface="+mn-ea"/>
              </a:rPr>
              <a:t>树皮        一</a:t>
            </a:r>
            <a:r>
              <a:rPr lang="en-US" altLang="zh-CN" sz="2400">
                <a:sym typeface="+mn-ea"/>
              </a:rPr>
              <a:t>(     )</a:t>
            </a:r>
            <a:r>
              <a:rPr lang="zh-CN" altLang="en-US" sz="2400">
                <a:sym typeface="+mn-ea"/>
              </a:rPr>
              <a:t>高树  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(     )</a:t>
            </a:r>
            <a:r>
              <a:rPr lang="zh-CN" altLang="en-US" sz="2400">
                <a:sym typeface="+mn-ea"/>
              </a:rPr>
              <a:t>叫声     一</a:t>
            </a:r>
            <a:r>
              <a:rPr lang="en-US" altLang="zh-CN" sz="2400">
                <a:sym typeface="+mn-ea"/>
              </a:rPr>
              <a:t>(     )</a:t>
            </a:r>
            <a:r>
              <a:rPr lang="zh-CN" altLang="en-US" sz="2400">
                <a:sym typeface="+mn-ea"/>
              </a:rPr>
              <a:t>松鼠        一</a:t>
            </a:r>
            <a:r>
              <a:rPr lang="en-US" altLang="zh-CN" sz="2400">
                <a:sym typeface="+mn-ea"/>
              </a:rPr>
              <a:t>(     )</a:t>
            </a:r>
            <a:r>
              <a:rPr lang="zh-CN" altLang="en-US" sz="2400">
                <a:sym typeface="+mn-ea"/>
              </a:rPr>
              <a:t>疾病      </a:t>
            </a:r>
            <a:endParaRPr lang="en-US" altLang="zh-CN" sz="2400"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08050" y="1000125"/>
            <a:ext cx="5222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条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073650" y="1000125"/>
            <a:ext cx="4587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棵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08050" y="1370013"/>
            <a:ext cx="469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种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884488" y="1370013"/>
            <a:ext cx="4508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只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73650" y="1370013"/>
            <a:ext cx="412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种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84488" y="1000125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3850" y="2035175"/>
            <a:ext cx="38512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用适当的词填空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23850" y="2752725"/>
            <a:ext cx="872172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小水滴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热量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疾病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的毛      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的盖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的世界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85800" y="2752725"/>
            <a:ext cx="1590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凝成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414838" y="2752725"/>
            <a:ext cx="1173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吸收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85800" y="3182938"/>
            <a:ext cx="914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治疗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330700" y="3182938"/>
            <a:ext cx="14716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灰褐色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65150" y="3614738"/>
            <a:ext cx="14208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圆锥形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330700" y="3614738"/>
            <a:ext cx="17256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美丽可爱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7025" y="1003300"/>
            <a:ext cx="1960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一、反问句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7025" y="1698625"/>
            <a:ext cx="8613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这么远，箭哪能射得到呢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471488" y="2938463"/>
            <a:ext cx="7069137" cy="1165225"/>
          </a:xfrm>
          <a:prstGeom prst="borderCallout1">
            <a:avLst>
              <a:gd name="adj1" fmla="val 5381"/>
              <a:gd name="adj2" fmla="val 2285"/>
              <a:gd name="adj3" fmla="val -69863"/>
              <a:gd name="adj4" fmla="val 19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利用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反问句，加强语气。让我们感觉到太阳离我们很远，箭是射不到的。比直接用陈述句表达效果要好很多。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7025" y="404813"/>
            <a:ext cx="1020763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  <a:sym typeface="+mn-ea"/>
              </a:rPr>
              <a:t>句子</a:t>
            </a:r>
            <a:endParaRPr lang="zh-CN" altLang="en-US" sz="330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09563" y="533400"/>
            <a:ext cx="19605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二、重点句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09563" y="1171575"/>
            <a:ext cx="85232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1.太阳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离我们有一亿五千千米远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628650" y="2327275"/>
            <a:ext cx="7111702" cy="1336675"/>
          </a:xfrm>
          <a:prstGeom prst="borderCallout1">
            <a:avLst>
              <a:gd name="adj1" fmla="val 5381"/>
              <a:gd name="adj2" fmla="val 2285"/>
              <a:gd name="adj3" fmla="val -79329"/>
              <a:gd name="adj4" fmla="val 2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这句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话用了列数字的说明方法，用具体数字说明太阳离我们很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，增加了可信度。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23850" y="842963"/>
            <a:ext cx="7975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一百三十万个地球的体积才抵得上一个太阳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628650" y="2327275"/>
            <a:ext cx="6967686" cy="1336675"/>
          </a:xfrm>
          <a:prstGeom prst="borderCallout1">
            <a:avLst>
              <a:gd name="adj1" fmla="val 5381"/>
              <a:gd name="adj2" fmla="val 2285"/>
              <a:gd name="adj3" fmla="val -79329"/>
              <a:gd name="adj4" fmla="val 2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句话除了用列数字，还用了作比较的说明方法，通过用太阳与我们熟悉的地球对比，告诉我们太阳很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大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，让我们切身感受。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1600" y="547688"/>
            <a:ext cx="8183563" cy="224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3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松鼠体形细长，体长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17</a:t>
            </a:r>
            <a:r>
              <a:rPr lang="zh-CN" altLang="en-US" sz="2800" dirty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~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26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厘米,尾长15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~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21厘米，体重300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~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400克。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4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松鼠每年春、秋季换毛。 年产仔2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~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3次，一般在4、6月产仔较多,每次产仔4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~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6只。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609600" y="3094038"/>
            <a:ext cx="7130752" cy="1335087"/>
          </a:xfrm>
          <a:prstGeom prst="borderCallout1">
            <a:avLst>
              <a:gd name="adj1" fmla="val 5381"/>
              <a:gd name="adj2" fmla="val 2285"/>
              <a:gd name="adj3" fmla="val -79329"/>
              <a:gd name="adj4" fmla="val 2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两句话都用了列数字的说明方法，而且都是用的大约的数字范围。这是说明文中常用的手法，让我们对这些数据更加信服。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74638" y="222647"/>
            <a:ext cx="23161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三、巩固练习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4638" y="821135"/>
            <a:ext cx="80232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根据课文内容判断正误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在正确的后面画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4638" y="1419622"/>
            <a:ext cx="8745537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太阳虽然离我们很远很远，但它和我们关系密切。这句话是过渡句，起承上启下的作用。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zh-CN" altLang="en-US" sz="2800" dirty="0">
                <a:sym typeface="+mn-ea"/>
              </a:rPr>
              <a:t>《太阳》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一课说明了太阳的特点和它与人类的密切关系。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松鼠是哺乳动物，一般情况下一胎生三、四个。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665913" y="1923678"/>
            <a:ext cx="3778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39552" y="4436765"/>
            <a:ext cx="377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28600" y="1211263"/>
            <a:ext cx="8656638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没有太阳，就没有我们这个美丽可爱的世界。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改为反问句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松鼠是一种漂亮的小动物，乖巧，驯良。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乖巧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驯良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放在句子中间，意思不变。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600" y="542925"/>
            <a:ext cx="2671763" cy="520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按要求写句子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28600" y="2238375"/>
            <a:ext cx="8256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没有太阳，难道有我们这个美丽可爱的世界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?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81000" y="3970338"/>
            <a:ext cx="66182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松鼠是一种漂亮、乖巧、驯良的小动物。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854450" y="314325"/>
            <a:ext cx="13890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ym typeface="+mn-ea"/>
              </a:rPr>
              <a:t>16.</a:t>
            </a:r>
            <a:r>
              <a:rPr lang="zh-CN" altLang="en-US" sz="2800">
                <a:sym typeface="+mn-ea"/>
              </a:rPr>
              <a:t>太阳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14313" y="428625"/>
            <a:ext cx="1533525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知识点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11613" y="950913"/>
            <a:ext cx="5014912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ym typeface="+mn-ea"/>
              </a:rPr>
              <a:t>         一</a:t>
            </a:r>
            <a:r>
              <a:rPr lang="zh-CN" altLang="en-US" sz="2800" dirty="0">
                <a:sym typeface="+mn-ea"/>
              </a:rPr>
              <a:t>、本文写了太阳的特点</a:t>
            </a:r>
            <a:r>
              <a:rPr lang="en-US" altLang="zh-CN" sz="2800" dirty="0">
                <a:sym typeface="+mn-ea"/>
              </a:rPr>
              <a:t>:</a:t>
            </a:r>
            <a:endParaRPr lang="en-US" altLang="zh-CN" sz="2800" dirty="0"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同时还写了太阳与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的密切关系，使我们懂得了太阳的重要性，激发了我们探索大自然奥秘的兴趣。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343400" y="1381125"/>
            <a:ext cx="7302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183438" y="1381125"/>
            <a:ext cx="5635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753100" y="1381125"/>
            <a:ext cx="6096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b="7112"/>
          <a:stretch>
            <a:fillRect/>
          </a:stretch>
        </p:blipFill>
        <p:spPr bwMode="auto">
          <a:xfrm>
            <a:off x="40588" y="1093775"/>
            <a:ext cx="3838575" cy="333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997700" y="1816100"/>
            <a:ext cx="14827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133850" y="2222500"/>
            <a:ext cx="1930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人类生活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4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2875" y="498475"/>
            <a:ext cx="85867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二、怎样理解下面这句话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2875" y="1127125"/>
            <a:ext cx="86645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太阳虽然离我们很远，但是它和我们的关系非常密切。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625475" y="2211388"/>
            <a:ext cx="6619875" cy="493712"/>
          </a:xfrm>
          <a:prstGeom prst="borderCallout1">
            <a:avLst>
              <a:gd name="adj1" fmla="val 5381"/>
              <a:gd name="adj2" fmla="val 2285"/>
              <a:gd name="adj3" fmla="val -83533"/>
              <a:gd name="adj4" fmla="val 2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这是一个过渡句，起承上启下的作用。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2875" y="2970213"/>
            <a:ext cx="86645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没有太阳就没有我们这个美丽可爱的世界。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701675" y="3757613"/>
            <a:ext cx="6729413" cy="815975"/>
          </a:xfrm>
          <a:prstGeom prst="borderCallout1">
            <a:avLst>
              <a:gd name="adj1" fmla="val 5381"/>
              <a:gd name="adj2" fmla="val 2285"/>
              <a:gd name="adj3" fmla="val -83533"/>
              <a:gd name="adj4" fmla="val 2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句话是对前两句的总结，也是对全文的总结，再一次强调了太阳的重要性。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901950" y="1590675"/>
            <a:ext cx="22542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繁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殖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87338" y="1584325"/>
            <a:ext cx="2139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901950" y="2311400"/>
            <a:ext cx="2139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546725" y="2311400"/>
            <a:ext cx="2139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树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87338" y="2311400"/>
            <a:ext cx="2139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医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546725" y="1590675"/>
            <a:ext cx="25511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火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8438" y="1027113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一、易读错字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87338" y="3043238"/>
            <a:ext cx="22510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01950" y="3052763"/>
            <a:ext cx="2254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46725" y="3052763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苔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藓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6863" y="3765550"/>
            <a:ext cx="2139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901950" y="3775075"/>
            <a:ext cx="21526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矫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)正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224588" y="1584325"/>
            <a:ext cx="7569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tàn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028700" y="1584325"/>
            <a:ext cx="7556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shè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3946525" y="1584325"/>
            <a:ext cx="6719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zhí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322388" y="2311400"/>
            <a:ext cx="7761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liáo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594100" y="2311400"/>
            <a:ext cx="7889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xùn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6594475" y="2311400"/>
            <a:ext cx="1092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chà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28700" y="3043238"/>
            <a:ext cx="64793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xiē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59188" y="3043238"/>
            <a:ext cx="6799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xiá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550025" y="3043238"/>
            <a:ext cx="88197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xiǎn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90588" y="3765550"/>
            <a:ext cx="10214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miǎn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30613" y="3765550"/>
            <a:ext cx="9731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jiǎo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2427288" y="546100"/>
            <a:ext cx="6716711" cy="1003300"/>
          </a:xfrm>
          <a:prstGeom prst="borderCallout1">
            <a:avLst>
              <a:gd name="adj1" fmla="val 80184"/>
              <a:gd name="adj2" fmla="val -11014"/>
              <a:gd name="adj3" fmla="val 184761"/>
              <a:gd name="adj4" fmla="val 7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“驯”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和“川”相似，不能只看半边读成“</a:t>
            </a:r>
            <a:r>
              <a:rPr lang="en-US" altLang="zh-CN" sz="2800" dirty="0" err="1">
                <a:solidFill>
                  <a:schemeClr val="tx1"/>
                </a:solidFill>
                <a:sym typeface="+mn-ea"/>
              </a:rPr>
              <a:t>chuān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意思是顺从；使顺从。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546725" y="3775075"/>
            <a:ext cx="2149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24588" y="3765550"/>
            <a:ext cx="10366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zhuī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46063" y="428625"/>
            <a:ext cx="1127125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生字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8" grpId="0"/>
      <p:bldP spid="36" grpId="0"/>
      <p:bldP spid="37" grpId="0"/>
      <p:bldP spid="38" grpId="0"/>
      <p:bldP spid="39" grpId="0"/>
      <p:bldP spid="40" grpId="0"/>
      <p:bldP spid="7" grpId="0"/>
      <p:bldP spid="8" grpId="0"/>
      <p:bldP spid="9" grpId="0"/>
      <p:bldP spid="10" grpId="0"/>
      <p:bldP spid="11" grpId="0"/>
      <p:bldP spid="34" grpId="0" bldLvl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文本框 4"/>
          <p:cNvSpPr txBox="1">
            <a:spLocks noChangeArrowheads="1"/>
          </p:cNvSpPr>
          <p:nvPr/>
        </p:nvSpPr>
        <p:spPr bwMode="auto">
          <a:xfrm>
            <a:off x="4305300" y="917575"/>
            <a:ext cx="4298950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、本文介绍了松鼠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表达了作者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对松鼠的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之情。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998913" y="159488"/>
            <a:ext cx="1427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17.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563" y="681038"/>
            <a:ext cx="424973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916487" y="132715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外形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8363" y="1779588"/>
            <a:ext cx="10191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行为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302375" y="1779588"/>
            <a:ext cx="1768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生活习性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648449" y="132715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78363" y="2649538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喜爱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8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2875" y="517525"/>
            <a:ext cx="85867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二、怎样理解下面这句话？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2875" y="1225550"/>
            <a:ext cx="866457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它用爪子和牙齿梳理全身的毛，身上总是光光滑滑、干干净净的。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558800" y="2678113"/>
            <a:ext cx="7319963" cy="1157287"/>
          </a:xfrm>
          <a:prstGeom prst="borderCallout1">
            <a:avLst>
              <a:gd name="adj1" fmla="val 5381"/>
              <a:gd name="adj2" fmla="val 2285"/>
              <a:gd name="adj3" fmla="val -83533"/>
              <a:gd name="adj4" fmla="val 2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连续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运用两个叠词，形象地表现出松鼠爱干净的特点。而且从叠词中我们也可以感觉到松鼠的可爱哟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9713" y="896938"/>
            <a:ext cx="8666162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它们常常只立着身子坐着，像人们用手一样，用前爪往嘴里送东西吃。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758825" y="2519363"/>
            <a:ext cx="6731000" cy="814387"/>
          </a:xfrm>
          <a:prstGeom prst="borderCallout1">
            <a:avLst>
              <a:gd name="adj1" fmla="val 5381"/>
              <a:gd name="adj2" fmla="val 2285"/>
              <a:gd name="adj3" fmla="val -83533"/>
              <a:gd name="adj4" fmla="val 2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介绍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了松鼠吃食的状态，写像人们用手一样，让我们感受到松鼠是多么可爱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34963" y="72241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三、巩固练习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15925" y="599291"/>
            <a:ext cx="8718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把下列句子补充完整，使上下两句意思相同。 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6888" y="1177141"/>
            <a:ext cx="8558212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 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松鼠虽然有时也捕捉鸟雀，却不是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。松鼠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虽然不是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 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只要树被风刮得太厉害了，松鼠才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。只要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，松鼠就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31697" y="1635646"/>
            <a:ext cx="18415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肉食动物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940152" y="1661046"/>
            <a:ext cx="18415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肉食动物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04275" y="2151435"/>
            <a:ext cx="28622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有时也捕捉鸟雀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48486" y="3291830"/>
            <a:ext cx="18415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到地上来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 flipH="1">
            <a:off x="4387407" y="3293418"/>
            <a:ext cx="34242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树不被风刮得太厉害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187624" y="3757822"/>
            <a:ext cx="19812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不到地上来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8100" y="522288"/>
            <a:ext cx="48847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根据课文内容填空。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100" y="1338263"/>
            <a:ext cx="8883650" cy="224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地球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上的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，都是太阳送来的。如果没有太阳，地球上将到处是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到处是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，没有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自然也不会有人。 一句话，没有太阳，就没有我们这个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的世界。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27006" y="133826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光明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020856" y="1338263"/>
            <a:ext cx="89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温暖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917794" y="1747838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黑暗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554631" y="1747838"/>
            <a:ext cx="89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寒冷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61083" y="2200275"/>
            <a:ext cx="26860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风、雪、雨、露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652120" y="2200275"/>
            <a:ext cx="26844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草、木、鸟、兽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39788" y="3062288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6200" y="498475"/>
            <a:ext cx="54578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指出下列句子所用的说明方法。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55575" y="1136650"/>
            <a:ext cx="9785350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一百三十万个地球的体积才能抵得上一个太阳。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就是坐飞机,也要飞二十几年。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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太阳离我们有一亿五千万千米远。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④太阳会发光，会发热，是个大火球。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12763" y="1581150"/>
            <a:ext cx="26844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作比较、列数字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991225" y="3284538"/>
            <a:ext cx="12557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列数字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365875" y="4152900"/>
            <a:ext cx="12541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打比方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707063" y="2422525"/>
            <a:ext cx="26844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举例子、列数字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84475" y="2690813"/>
            <a:ext cx="10191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3363" y="495300"/>
            <a:ext cx="2316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二、易写错字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97400" y="198596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玲珑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线形标注 1 49"/>
          <p:cNvSpPr/>
          <p:nvPr/>
        </p:nvSpPr>
        <p:spPr>
          <a:xfrm>
            <a:off x="176212" y="3354388"/>
            <a:ext cx="4251771" cy="1238250"/>
          </a:xfrm>
          <a:prstGeom prst="borderCallout1">
            <a:avLst>
              <a:gd name="adj1" fmla="val 5381"/>
              <a:gd name="adj2" fmla="val 2285"/>
              <a:gd name="adj3" fmla="val -78486"/>
              <a:gd name="adj4" fmla="val 25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“菌”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“口”里面是“禾”，不要写成“木”哟！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4597400" y="3411538"/>
            <a:ext cx="4151064" cy="1123950"/>
          </a:xfrm>
          <a:prstGeom prst="borderCallout1">
            <a:avLst>
              <a:gd name="adj1" fmla="val 5381"/>
              <a:gd name="adj2" fmla="val 2285"/>
              <a:gd name="adj3" fmla="val -22655"/>
              <a:gd name="adj4" fmla="val -24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“鼠”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上面是“臼”，千万不要写错哟！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534150" y="1285875"/>
            <a:ext cx="13096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95588" y="1985963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81063" y="1281113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氏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5588" y="1282700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粮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97400" y="1284288"/>
            <a:ext cx="10541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别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81063" y="1985963"/>
            <a:ext cx="1020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534150" y="1985963"/>
            <a:ext cx="987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窝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597400" y="269081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拾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81063" y="269081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梳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0663" y="531813"/>
            <a:ext cx="19605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三、形近字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210300" y="1457325"/>
            <a:ext cx="30527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叵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1775" y="1092200"/>
            <a:ext cx="929641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shì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0663" y="1457325"/>
            <a:ext cx="3038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氏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纸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379788" y="1457325"/>
            <a:ext cx="27114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粮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酿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06587" y="1092200"/>
            <a:ext cx="10798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zhǐ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74724" y="1054100"/>
            <a:ext cx="117783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mín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73525" y="1092200"/>
            <a:ext cx="1369424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liáng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926013" y="1092200"/>
            <a:ext cx="16393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niàng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228975" y="1092200"/>
            <a:ext cx="13414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liáng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961313" y="1092200"/>
            <a:ext cx="8028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pǒ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088188" y="1092200"/>
            <a:ext cx="7676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jù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224588" y="1092200"/>
            <a:ext cx="8028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58763" y="2057400"/>
            <a:ext cx="1190896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xiù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20663" y="2500313"/>
            <a:ext cx="31416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季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254000" y="3538538"/>
            <a:ext cx="26876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拾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恰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2073275" y="2057400"/>
            <a:ext cx="997131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jì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169988" y="2057400"/>
            <a:ext cx="96882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451" name="文本框 44"/>
          <p:cNvSpPr txBox="1">
            <a:spLocks noChangeArrowheads="1"/>
          </p:cNvSpPr>
          <p:nvPr/>
        </p:nvSpPr>
        <p:spPr bwMode="auto">
          <a:xfrm>
            <a:off x="4340225" y="2057400"/>
            <a:ext cx="1108166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kě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5191125" y="2057400"/>
            <a:ext cx="9144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jié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3436937" y="2057400"/>
            <a:ext cx="88859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xiē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3359150" y="3548063"/>
            <a:ext cx="2597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茵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3379788" y="3181350"/>
            <a:ext cx="10314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jūn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4232275" y="3181350"/>
            <a:ext cx="9589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yīn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5364163" y="3148013"/>
            <a:ext cx="3312293" cy="1352550"/>
          </a:xfrm>
          <a:prstGeom prst="borderCallout1">
            <a:avLst>
              <a:gd name="adj1" fmla="val 5381"/>
              <a:gd name="adj2" fmla="val 2285"/>
              <a:gd name="adj3" fmla="val 48428"/>
              <a:gd name="adj4" fmla="val -48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“菌”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生物的一大类。用时要与“茵”区分开哟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381375" y="2500313"/>
            <a:ext cx="26876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9988" y="3094038"/>
            <a:ext cx="1010194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qià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27238" y="3094038"/>
            <a:ext cx="91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qià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58763" y="3094038"/>
            <a:ext cx="90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shí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210300" y="2500313"/>
            <a:ext cx="26892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11987" y="2057400"/>
            <a:ext cx="844731" cy="520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liú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769224" y="2057400"/>
            <a:ext cx="105591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091238" y="2057400"/>
            <a:ext cx="103632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0" grpId="0"/>
      <p:bldP spid="43" grpId="0"/>
      <p:bldP spid="44" grpId="0"/>
      <p:bldP spid="18451" grpId="0"/>
      <p:bldP spid="46" grpId="0"/>
      <p:bldP spid="47" grpId="0"/>
      <p:bldP spid="49" grpId="0"/>
      <p:bldP spid="50" grpId="0"/>
      <p:bldP spid="53" grpId="0" animBg="1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1938" y="409575"/>
            <a:ext cx="2316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50825" y="915988"/>
            <a:ext cx="4451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在括号内写出正确的字。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475" y="1501775"/>
            <a:ext cx="7893050" cy="3106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zhí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        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líng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          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tàn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            </a:t>
            </a:r>
            <a:r>
              <a:rPr lang="en-US" altLang="zh-CN" sz="2800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huá</a:t>
            </a:r>
            <a:endParaRPr lang="en-US" altLang="zh-CN" sz="2800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latin typeface="+mj-lt"/>
              <a:ea typeface="楷体" panose="02010609060101010101" pitchFamily="49" charset="-122"/>
              <a:cs typeface="+mj-lt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树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俐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亲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船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珑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火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冰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   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铛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素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23925" y="2311400"/>
            <a:ext cx="4714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58838" y="3216275"/>
            <a:ext cx="4714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17613" y="4086225"/>
            <a:ext cx="4048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殖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676525" y="2311400"/>
            <a:ext cx="4048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676525" y="3216275"/>
            <a:ext cx="404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76525" y="4086225"/>
            <a:ext cx="404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625975" y="2311400"/>
            <a:ext cx="4064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25975" y="3216275"/>
            <a:ext cx="406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625975" y="4086225"/>
            <a:ext cx="461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562725" y="2311400"/>
            <a:ext cx="4064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划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632575" y="3216275"/>
            <a:ext cx="406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911975" y="4086225"/>
            <a:ext cx="404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猾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3375" y="1109663"/>
            <a:ext cx="8253413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敏捷    敏锐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小猴子动作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(        )</a:t>
            </a:r>
            <a:r>
              <a:rPr lang="zh-CN" altLang="en-US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，几下就爬到了树顶。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再狡猾的小鱼也逃不过翠鸟</a:t>
            </a:r>
            <a:r>
              <a:rPr lang="en-US" altLang="zh-CN" sz="2800" dirty="0"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的眼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睛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zh-CN" altLang="en-US" sz="2800" dirty="0">
                <a:ea typeface="楷体" panose="02010609060101010101" pitchFamily="49" charset="-122"/>
                <a:sym typeface="+mn-ea"/>
              </a:rPr>
              <a:t>      </a:t>
            </a:r>
            <a:endParaRPr lang="zh-CN" altLang="en-US" sz="2800" dirty="0"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ea typeface="楷体" panose="02010609060101010101" pitchFamily="49" charset="-122"/>
                <a:sym typeface="+mn-ea"/>
              </a:rPr>
              <a:t>                              勉强       勉励</a:t>
            </a:r>
            <a:endParaRPr lang="zh-CN" altLang="en-US" sz="2800" dirty="0"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smtClean="0">
                <a:ea typeface="楷体" panose="02010609060101010101" pitchFamily="49" charset="-122"/>
                <a:sym typeface="+mn-ea"/>
              </a:rPr>
              <a:t>       1</a:t>
            </a:r>
            <a:r>
              <a:rPr lang="en-US" altLang="zh-CN" sz="2800" dirty="0">
                <a:ea typeface="楷体" panose="02010609060101010101" pitchFamily="49" charset="-122"/>
                <a:sym typeface="+mn-ea"/>
              </a:rPr>
              <a:t>.校长(          )</a:t>
            </a:r>
            <a:r>
              <a:rPr lang="en-US" altLang="zh-CN" sz="2800" dirty="0" err="1">
                <a:ea typeface="楷体" panose="02010609060101010101" pitchFamily="49" charset="-122"/>
                <a:sym typeface="+mn-ea"/>
              </a:rPr>
              <a:t>获奖的同学继续努力，争取取得更好的成绩</a:t>
            </a:r>
            <a:r>
              <a:rPr lang="zh-CN" altLang="en-US" sz="2800" dirty="0"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smtClean="0">
                <a:ea typeface="楷体" panose="02010609060101010101" pitchFamily="49" charset="-122"/>
                <a:sym typeface="+mn-ea"/>
              </a:rPr>
              <a:t>       2</a:t>
            </a:r>
            <a:r>
              <a:rPr lang="en-US" altLang="zh-CN" sz="2800" dirty="0">
                <a:ea typeface="楷体" panose="02010609060101010101" pitchFamily="49" charset="-122"/>
                <a:sym typeface="+mn-ea"/>
              </a:rPr>
              <a:t>.经过一番折腾，我终于(          )</a:t>
            </a:r>
            <a:r>
              <a:rPr lang="en-US" altLang="zh-CN" sz="2800" dirty="0" err="1">
                <a:ea typeface="楷体" panose="02010609060101010101" pitchFamily="49" charset="-122"/>
                <a:sym typeface="+mn-ea"/>
              </a:rPr>
              <a:t>地完成了作业</a:t>
            </a:r>
            <a:r>
              <a:rPr lang="zh-CN" altLang="en-US" sz="2800" dirty="0"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09677" y="1546225"/>
            <a:ext cx="8969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敏捷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940152" y="2005013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敏锐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43214" y="4125913"/>
            <a:ext cx="8969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  <a:sym typeface="+mn-ea"/>
              </a:rPr>
              <a:t>勉强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85714" y="3292475"/>
            <a:ext cx="8985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  <a:sym typeface="+mn-ea"/>
              </a:rPr>
              <a:t>勉励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lt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33375" y="455613"/>
            <a:ext cx="4095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二、选择正确的词语填空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7338" y="1069975"/>
            <a:ext cx="2316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一、重点词语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7338" y="471488"/>
            <a:ext cx="1020762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词语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0200" y="1774825"/>
            <a:ext cx="8185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寸草不生     日夜不停    端端正正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350" y="2551113"/>
            <a:ext cx="8855075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寸草不生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</a:rPr>
              <a:t>(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</a:rPr>
              <a:t> 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cùn cǎo bù shēng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寸草：一点儿草。形容土地贫瘠，连一点儿草都不长。亦形容灾情严重。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350" y="3757613"/>
            <a:ext cx="85788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端端正正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duān duān zhèng zhèng 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形式上、结构上或安排上协调相称，正正规规。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4488" y="476250"/>
            <a:ext cx="2316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二、词语归类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4488" y="1963738"/>
            <a:ext cx="2138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AABB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4488" y="2578100"/>
            <a:ext cx="1782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88" y="3203575"/>
            <a:ext cx="20113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87625" y="1963738"/>
            <a:ext cx="39116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光光溜溜   端端正正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87625" y="2578100"/>
            <a:ext cx="5943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风风火火    纷纷扬扬 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冷冷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清清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587625" y="3194050"/>
            <a:ext cx="6100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闪闪发光    历历在目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4488" y="3862388"/>
            <a:ext cx="1782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87625" y="3862388"/>
            <a:ext cx="59436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栩栩如生   欣欣向荣    头头是道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7675" y="1149350"/>
            <a:ext cx="4991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词语从形式上进行归类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6425" y="1373188"/>
            <a:ext cx="24003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连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06425" y="2170113"/>
            <a:ext cx="61706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连蹦带跳    连哄带骗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06425" y="576263"/>
            <a:ext cx="4271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词语从内容上进行分类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06425" y="2967038"/>
            <a:ext cx="1782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06425" y="3763963"/>
            <a:ext cx="7737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连说带笑    连吃带喝    连打带骂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 anchor="t">
        <a:spAutoFit/>
        <a:scene3d>
          <a:camera prst="orthographicFront"/>
          <a:lightRig rig="threePt" dir="t"/>
        </a:scene3d>
      </a:bodyPr>
      <a:lstStyle>
        <a:defPPr>
          <a:defRPr lang="zh-CN" altLang="en-US" sz="2800" dirty="0" smtClean="0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3425</Words>
  <Application>WPS 演示</Application>
  <PresentationFormat>全屏显示(16:9)</PresentationFormat>
  <Paragraphs>468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黑体</vt:lpstr>
      <vt:lpstr>楷体</vt:lpstr>
      <vt:lpstr>汉语拼音</vt:lpstr>
      <vt:lpstr>幼圆</vt:lpstr>
      <vt:lpstr>微软雅黑</vt:lpstr>
      <vt:lpstr>Arial Unicode MS</vt:lpstr>
      <vt:lpstr>Calibri</vt:lpstr>
      <vt:lpstr>Xingkai SC</vt:lpstr>
      <vt:lpstr>Segoe Print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518</cp:revision>
  <dcterms:created xsi:type="dcterms:W3CDTF">2017-03-17T02:28:00Z</dcterms:created>
  <dcterms:modified xsi:type="dcterms:W3CDTF">2020-06-08T12:18:23Z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