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sldIdLst>
    <p:sldId id="1296" r:id="rId3"/>
    <p:sldId id="1069" r:id="rId4"/>
    <p:sldId id="1602" r:id="rId5"/>
    <p:sldId id="1654" r:id="rId6"/>
    <p:sldId id="1655" r:id="rId7"/>
    <p:sldId id="1656" r:id="rId8"/>
    <p:sldId id="1657" r:id="rId9"/>
    <p:sldId id="1658" r:id="rId10"/>
    <p:sldId id="1659" r:id="rId11"/>
    <p:sldId id="1660" r:id="rId12"/>
    <p:sldId id="1664" r:id="rId13"/>
    <p:sldId id="1661" r:id="rId14"/>
    <p:sldId id="1665" r:id="rId15"/>
    <p:sldId id="1697" r:id="rId16"/>
    <p:sldId id="1662" r:id="rId17"/>
    <p:sldId id="1653" r:id="rId18"/>
    <p:sldId id="1663" r:id="rId19"/>
    <p:sldId id="1600" r:id="rId20"/>
    <p:sldId id="1604" r:id="rId21"/>
    <p:sldId id="1605" r:id="rId22"/>
    <p:sldId id="1608" r:id="rId24"/>
    <p:sldId id="1669" r:id="rId25"/>
    <p:sldId id="1694" r:id="rId26"/>
    <p:sldId id="1696" r:id="rId27"/>
    <p:sldId id="1610" r:id="rId28"/>
    <p:sldId id="1611" r:id="rId29"/>
    <p:sldId id="1612" r:id="rId30"/>
    <p:sldId id="1614" r:id="rId31"/>
    <p:sldId id="1668" r:id="rId32"/>
    <p:sldId id="1615" r:id="rId33"/>
    <p:sldId id="1617" r:id="rId34"/>
    <p:sldId id="1698" r:id="rId35"/>
    <p:sldId id="1699" r:id="rId36"/>
    <p:sldId id="1624" r:id="rId37"/>
    <p:sldId id="1627" r:id="rId38"/>
    <p:sldId id="1629" r:id="rId39"/>
    <p:sldId id="1632" r:id="rId40"/>
    <p:sldId id="1667" r:id="rId41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5"/>
    </p:embeddedFont>
    <p:embeddedFont>
      <p:font typeface="楷体" panose="02010609060101010101" pitchFamily="49" charset="-122"/>
      <p:regular r:id="rId46"/>
    </p:embeddedFont>
    <p:embeddedFont>
      <p:font typeface="汉语拼音" panose="020B0604020202020204" pitchFamily="34" charset="0"/>
      <p:regular r:id="rId47"/>
    </p:embeddedFont>
    <p:embeddedFont>
      <p:font typeface="Calibri" panose="020F0502020204030204" charset="0"/>
      <p:regular r:id="rId48"/>
      <p:bold r:id="rId49"/>
      <p:italic r:id="rId50"/>
      <p:boldItalic r:id="rId5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D1"/>
    <a:srgbClr val="29A6DE"/>
    <a:srgbClr val="CBF1FF"/>
    <a:srgbClr val="FFFFFF"/>
    <a:srgbClr val="D1F5B8"/>
    <a:srgbClr val="0000FF"/>
    <a:srgbClr val="ECAAC3"/>
    <a:srgbClr val="98D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94455" autoAdjust="0"/>
  </p:normalViewPr>
  <p:slideViewPr>
    <p:cSldViewPr>
      <p:cViewPr>
        <p:scale>
          <a:sx n="80" d="100"/>
          <a:sy n="80" d="100"/>
        </p:scale>
        <p:origin x="-1242" y="-618"/>
      </p:cViewPr>
      <p:guideLst>
        <p:guide orient="horz" pos="1643"/>
        <p:guide pos="3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" Target="slides/slide3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67C049-649C-4406-89AC-DB87BBD5229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811C6ED-2620-4563-AC35-D9333BD042D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091CE-4B39-4161-99C0-2A61FF27AAB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8"/>
          <p:cNvSpPr txBox="1"/>
          <p:nvPr/>
        </p:nvSpPr>
        <p:spPr>
          <a:xfrm>
            <a:off x="1466049" y="1426080"/>
            <a:ext cx="5904656" cy="108491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生字专项</a:t>
            </a:r>
            <a:r>
              <a:rPr lang="zh-CN" alt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复习</a:t>
            </a:r>
            <a:endParaRPr lang="zh-CN" alt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-36512" y="121776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813" y="95821"/>
            <a:ext cx="1737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   语文    五年级    上册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220663" y="531813"/>
            <a:ext cx="19605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三、形近字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343275" y="2027238"/>
            <a:ext cx="2674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俭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3"/>
          <p:cNvSpPr txBox="1">
            <a:spLocks noChangeArrowheads="1"/>
          </p:cNvSpPr>
          <p:nvPr/>
        </p:nvSpPr>
        <p:spPr bwMode="auto">
          <a:xfrm>
            <a:off x="4929188" y="1643063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4164013" y="1643063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15"/>
          <p:cNvSpPr txBox="1">
            <a:spLocks noChangeArrowheads="1"/>
          </p:cNvSpPr>
          <p:nvPr/>
        </p:nvSpPr>
        <p:spPr bwMode="auto">
          <a:xfrm>
            <a:off x="3297238" y="1619905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285750" y="2857500"/>
            <a:ext cx="4167188" cy="1335088"/>
          </a:xfrm>
          <a:prstGeom prst="borderCallout1">
            <a:avLst>
              <a:gd name="adj1" fmla="val 5381"/>
              <a:gd name="adj2" fmla="val 2285"/>
              <a:gd name="adj3" fmla="val -25813"/>
              <a:gd name="adj4" fmla="val 24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抄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秒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吵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相似，可是用法大有区别，大家要注意哟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2455862" y="808038"/>
            <a:ext cx="4217987" cy="736600"/>
          </a:xfrm>
          <a:prstGeom prst="borderCallout1">
            <a:avLst>
              <a:gd name="adj1" fmla="val 98663"/>
              <a:gd name="adj2" fmla="val 32219"/>
              <a:gd name="adj3" fmla="val 179422"/>
              <a:gd name="adj4" fmla="val 34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捡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意为拾取。用时要与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检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俭</a:t>
            </a:r>
            <a:r>
              <a:rPr lang="en-US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区分开。</a:t>
            </a:r>
            <a:endParaRPr lang="zh-CN" altLang="en-US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23"/>
          <p:cNvSpPr txBox="1">
            <a:spLocks noChangeArrowheads="1"/>
          </p:cNvSpPr>
          <p:nvPr/>
        </p:nvSpPr>
        <p:spPr bwMode="auto">
          <a:xfrm>
            <a:off x="401638" y="2092325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ym typeface="+mn-ea"/>
              </a:rPr>
              <a:t>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sym typeface="+mn-ea"/>
              </a:rPr>
              <a:t>吵 </a:t>
            </a:r>
            <a:endParaRPr lang="zh-CN" altLang="en-US" sz="2800"/>
          </a:p>
        </p:txBody>
      </p:sp>
      <p:sp>
        <p:nvSpPr>
          <p:cNvPr id="24585" name="文本框 24"/>
          <p:cNvSpPr txBox="1">
            <a:spLocks noChangeArrowheads="1"/>
          </p:cNvSpPr>
          <p:nvPr/>
        </p:nvSpPr>
        <p:spPr bwMode="auto">
          <a:xfrm>
            <a:off x="1143000" y="1714500"/>
            <a:ext cx="13414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miǎo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2044700" y="1714500"/>
            <a:ext cx="1149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chǎo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312738" y="1714500"/>
            <a:ext cx="100700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6624638" y="1992313"/>
            <a:ext cx="2597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覆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48"/>
          <p:cNvSpPr txBox="1">
            <a:spLocks noChangeArrowheads="1"/>
          </p:cNvSpPr>
          <p:nvPr/>
        </p:nvSpPr>
        <p:spPr bwMode="auto">
          <a:xfrm>
            <a:off x="6673850" y="1620838"/>
            <a:ext cx="460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lǚ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527925" y="1620838"/>
            <a:ext cx="5886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fù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4714875" y="2928938"/>
            <a:ext cx="4198938" cy="1381125"/>
          </a:xfrm>
          <a:prstGeom prst="borderCallout1">
            <a:avLst>
              <a:gd name="adj1" fmla="val 5369"/>
              <a:gd name="adj2" fmla="val 69733"/>
              <a:gd name="adj3" fmla="val -36204"/>
              <a:gd name="adj4" fmla="val 62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履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表示鞋；踩；脚步；实行等用法较广，用时要与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覆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分清哟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6" grpId="0"/>
      <p:bldP spid="7" grpId="0" animBg="1"/>
      <p:bldP spid="8" grpId="0" animBg="1"/>
      <p:bldP spid="24585" grpId="0"/>
      <p:bldP spid="11" grpId="0"/>
      <p:bldP spid="12" grpId="0"/>
      <p:bldP spid="14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6015038" y="1781175"/>
            <a:ext cx="3051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旷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扩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矿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180975" y="1450975"/>
            <a:ext cx="107865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yùn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80975" y="1816100"/>
            <a:ext cx="3038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荤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军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3219450" y="1816100"/>
            <a:ext cx="27114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添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933575" y="1450975"/>
            <a:ext cx="106609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998538" y="1450975"/>
            <a:ext cx="11331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hūn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4168774" y="1450975"/>
            <a:ext cx="85454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4906963" y="1450975"/>
            <a:ext cx="1350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tiān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3219449" y="1450975"/>
            <a:ext cx="6518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qī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8001000" y="1450975"/>
            <a:ext cx="15739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kuàng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7013575" y="1450975"/>
            <a:ext cx="10177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kuò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5864225" y="1416050"/>
            <a:ext cx="157393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238125" y="2427288"/>
            <a:ext cx="1128924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yì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37"/>
          <p:cNvSpPr txBox="1">
            <a:spLocks noChangeArrowheads="1"/>
          </p:cNvSpPr>
          <p:nvPr/>
        </p:nvSpPr>
        <p:spPr bwMode="auto">
          <a:xfrm>
            <a:off x="180975" y="2838450"/>
            <a:ext cx="3141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兔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1"/>
          <p:cNvSpPr txBox="1">
            <a:spLocks noChangeArrowheads="1"/>
          </p:cNvSpPr>
          <p:nvPr/>
        </p:nvSpPr>
        <p:spPr bwMode="auto">
          <a:xfrm>
            <a:off x="3148013" y="2832100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奖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17" name="文本框 42"/>
          <p:cNvSpPr txBox="1">
            <a:spLocks noChangeArrowheads="1"/>
          </p:cNvSpPr>
          <p:nvPr/>
        </p:nvSpPr>
        <p:spPr bwMode="auto">
          <a:xfrm>
            <a:off x="1909763" y="2427288"/>
            <a:ext cx="791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43"/>
          <p:cNvSpPr txBox="1">
            <a:spLocks noChangeArrowheads="1"/>
          </p:cNvSpPr>
          <p:nvPr/>
        </p:nvSpPr>
        <p:spPr bwMode="auto">
          <a:xfrm>
            <a:off x="949324" y="2427288"/>
            <a:ext cx="12985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miǎn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9" name="文本框 44"/>
          <p:cNvSpPr txBox="1"/>
          <p:nvPr/>
        </p:nvSpPr>
        <p:spPr>
          <a:xfrm>
            <a:off x="3978275" y="2427288"/>
            <a:ext cx="1443096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jiāng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4883150" y="2427288"/>
            <a:ext cx="17258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jiǎng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1" name="文本框 46"/>
          <p:cNvSpPr txBox="1">
            <a:spLocks noChangeArrowheads="1"/>
          </p:cNvSpPr>
          <p:nvPr/>
        </p:nvSpPr>
        <p:spPr bwMode="auto">
          <a:xfrm>
            <a:off x="3044825" y="2427288"/>
            <a:ext cx="13920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jiǎng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2" name="文本框 47"/>
          <p:cNvSpPr txBox="1">
            <a:spLocks noChangeArrowheads="1"/>
          </p:cNvSpPr>
          <p:nvPr/>
        </p:nvSpPr>
        <p:spPr bwMode="auto">
          <a:xfrm>
            <a:off x="6015038" y="2832100"/>
            <a:ext cx="3055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桩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脏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5756274" y="2427288"/>
            <a:ext cx="18347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zhuāng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4" name="文本框 49"/>
          <p:cNvSpPr txBox="1">
            <a:spLocks noChangeArrowheads="1"/>
          </p:cNvSpPr>
          <p:nvPr/>
        </p:nvSpPr>
        <p:spPr bwMode="auto">
          <a:xfrm>
            <a:off x="7013575" y="2427288"/>
            <a:ext cx="18594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huāng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5" name="线形标注 1 24"/>
          <p:cNvSpPr/>
          <p:nvPr/>
        </p:nvSpPr>
        <p:spPr>
          <a:xfrm>
            <a:off x="1909763" y="639763"/>
            <a:ext cx="6408737" cy="811212"/>
          </a:xfrm>
          <a:prstGeom prst="borderCallout1">
            <a:avLst>
              <a:gd name="adj1" fmla="val 95699"/>
              <a:gd name="adj2" fmla="val 50916"/>
              <a:gd name="adj3" fmla="val 141907"/>
              <a:gd name="adj4" fmla="val 72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旷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表示空旷；心胸开阔；耽搁。用时要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浆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矿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" name="文本框 1"/>
          <p:cNvSpPr txBox="1">
            <a:spLocks noChangeArrowheads="1"/>
          </p:cNvSpPr>
          <p:nvPr/>
        </p:nvSpPr>
        <p:spPr bwMode="auto">
          <a:xfrm>
            <a:off x="8231188" y="2427288"/>
            <a:ext cx="1627409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655638" y="3298825"/>
            <a:ext cx="6443166" cy="823913"/>
          </a:xfrm>
          <a:prstGeom prst="borderCallout1">
            <a:avLst>
              <a:gd name="adj1" fmla="val 2540"/>
              <a:gd name="adj2" fmla="val 48279"/>
              <a:gd name="adj3" fmla="val -164588"/>
              <a:gd name="adj4" fmla="val 41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“噪”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鸟或虫叫；大声喊叫。用时要与“澡”“燥”区分开哟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3"/>
          <p:cNvSpPr txBox="1">
            <a:spLocks noChangeArrowheads="1"/>
          </p:cNvSpPr>
          <p:nvPr/>
        </p:nvSpPr>
        <p:spPr bwMode="auto">
          <a:xfrm>
            <a:off x="838200" y="1450975"/>
            <a:ext cx="3051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燥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24"/>
          <p:cNvSpPr txBox="1">
            <a:spLocks noChangeArrowheads="1"/>
          </p:cNvSpPr>
          <p:nvPr/>
        </p:nvSpPr>
        <p:spPr bwMode="auto">
          <a:xfrm>
            <a:off x="2454275" y="1098550"/>
            <a:ext cx="8018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" name="文本框 25"/>
          <p:cNvSpPr txBox="1">
            <a:spLocks noChangeArrowheads="1"/>
          </p:cNvSpPr>
          <p:nvPr/>
        </p:nvSpPr>
        <p:spPr bwMode="auto">
          <a:xfrm>
            <a:off x="1473200" y="1098550"/>
            <a:ext cx="8018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ǎ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717550" y="1085850"/>
            <a:ext cx="80182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7" name="文本框 16"/>
          <p:cNvSpPr txBox="1">
            <a:spLocks noChangeArrowheads="1"/>
          </p:cNvSpPr>
          <p:nvPr/>
        </p:nvSpPr>
        <p:spPr bwMode="auto">
          <a:xfrm>
            <a:off x="838200" y="2543175"/>
            <a:ext cx="29718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梢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消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稍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17"/>
          <p:cNvSpPr txBox="1">
            <a:spLocks noChangeArrowheads="1"/>
          </p:cNvSpPr>
          <p:nvPr/>
        </p:nvSpPr>
        <p:spPr bwMode="auto">
          <a:xfrm>
            <a:off x="4662488" y="1098550"/>
            <a:ext cx="134967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zhǎng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9" name="文本框 18"/>
          <p:cNvSpPr txBox="1">
            <a:spLocks noChangeArrowheads="1"/>
          </p:cNvSpPr>
          <p:nvPr/>
        </p:nvSpPr>
        <p:spPr bwMode="auto">
          <a:xfrm>
            <a:off x="4967288" y="1450975"/>
            <a:ext cx="30845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胀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19"/>
          <p:cNvSpPr txBox="1">
            <a:spLocks noChangeArrowheads="1"/>
          </p:cNvSpPr>
          <p:nvPr/>
        </p:nvSpPr>
        <p:spPr bwMode="auto">
          <a:xfrm>
            <a:off x="6742113" y="1111250"/>
            <a:ext cx="12144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1" name="文本框 20"/>
          <p:cNvSpPr txBox="1">
            <a:spLocks noChangeArrowheads="1"/>
          </p:cNvSpPr>
          <p:nvPr/>
        </p:nvSpPr>
        <p:spPr bwMode="auto">
          <a:xfrm>
            <a:off x="5689600" y="1098550"/>
            <a:ext cx="12827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zhāng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" name="文本框 21"/>
          <p:cNvSpPr txBox="1">
            <a:spLocks noChangeArrowheads="1"/>
          </p:cNvSpPr>
          <p:nvPr/>
        </p:nvSpPr>
        <p:spPr bwMode="auto">
          <a:xfrm>
            <a:off x="1724602" y="2154667"/>
            <a:ext cx="8819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xiāo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" name="文本框 22"/>
          <p:cNvSpPr txBox="1">
            <a:spLocks noChangeArrowheads="1"/>
          </p:cNvSpPr>
          <p:nvPr/>
        </p:nvSpPr>
        <p:spPr bwMode="auto">
          <a:xfrm>
            <a:off x="717550" y="2179638"/>
            <a:ext cx="9669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shāo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4" name="文本框 23"/>
          <p:cNvSpPr txBox="1">
            <a:spLocks noChangeArrowheads="1"/>
          </p:cNvSpPr>
          <p:nvPr/>
        </p:nvSpPr>
        <p:spPr bwMode="auto">
          <a:xfrm>
            <a:off x="4975225" y="2179638"/>
            <a:ext cx="800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5" name="文本框 24"/>
          <p:cNvSpPr txBox="1">
            <a:spLocks noChangeArrowheads="1"/>
          </p:cNvSpPr>
          <p:nvPr/>
        </p:nvSpPr>
        <p:spPr bwMode="auto">
          <a:xfrm>
            <a:off x="4967288" y="2543175"/>
            <a:ext cx="31416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假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25"/>
          <p:cNvSpPr txBox="1">
            <a:spLocks noChangeArrowheads="1"/>
          </p:cNvSpPr>
          <p:nvPr/>
        </p:nvSpPr>
        <p:spPr bwMode="auto">
          <a:xfrm>
            <a:off x="6745288" y="2179638"/>
            <a:ext cx="7070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jiǎ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7" name="文本框 26"/>
          <p:cNvSpPr txBox="1">
            <a:spLocks noChangeArrowheads="1"/>
          </p:cNvSpPr>
          <p:nvPr/>
        </p:nvSpPr>
        <p:spPr bwMode="auto">
          <a:xfrm>
            <a:off x="5822950" y="2179638"/>
            <a:ext cx="6969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27"/>
          <p:cNvSpPr txBox="1">
            <a:spLocks noChangeArrowheads="1"/>
          </p:cNvSpPr>
          <p:nvPr/>
        </p:nvSpPr>
        <p:spPr bwMode="auto">
          <a:xfrm>
            <a:off x="2536825" y="2157413"/>
            <a:ext cx="9669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6089650" y="917575"/>
            <a:ext cx="3051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诵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涌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桶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209550" y="554038"/>
            <a:ext cx="97856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chǐ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209550" y="917575"/>
            <a:ext cx="3038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扯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3248025" y="917575"/>
            <a:ext cx="27114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诲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侮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1885950" y="554038"/>
            <a:ext cx="105837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chě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1027113" y="554038"/>
            <a:ext cx="102796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zhǐ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7655" name="文本框 10"/>
          <p:cNvSpPr txBox="1">
            <a:spLocks noChangeArrowheads="1"/>
          </p:cNvSpPr>
          <p:nvPr/>
        </p:nvSpPr>
        <p:spPr bwMode="auto">
          <a:xfrm>
            <a:off x="4029075" y="554038"/>
            <a:ext cx="993766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huǐ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4935538" y="554038"/>
            <a:ext cx="122558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wǔ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0" name="文本框 12"/>
          <p:cNvSpPr txBox="1">
            <a:spLocks noChangeArrowheads="1"/>
          </p:cNvSpPr>
          <p:nvPr/>
        </p:nvSpPr>
        <p:spPr bwMode="auto">
          <a:xfrm>
            <a:off x="3248024" y="554038"/>
            <a:ext cx="82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8061325" y="554038"/>
            <a:ext cx="11228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tǒng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7019925" y="554038"/>
            <a:ext cx="11861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yǒng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6045200" y="554038"/>
            <a:ext cx="1141976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sòng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122237" y="1528763"/>
            <a:ext cx="102416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quē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37"/>
          <p:cNvSpPr txBox="1">
            <a:spLocks noChangeArrowheads="1"/>
          </p:cNvSpPr>
          <p:nvPr/>
        </p:nvSpPr>
        <p:spPr bwMode="auto">
          <a:xfrm>
            <a:off x="209550" y="1895475"/>
            <a:ext cx="31416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诀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41"/>
          <p:cNvSpPr txBox="1">
            <a:spLocks noChangeArrowheads="1"/>
          </p:cNvSpPr>
          <p:nvPr/>
        </p:nvSpPr>
        <p:spPr bwMode="auto">
          <a:xfrm>
            <a:off x="3257550" y="1906588"/>
            <a:ext cx="26876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析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17" name="文本框 42"/>
          <p:cNvSpPr txBox="1">
            <a:spLocks noChangeArrowheads="1"/>
          </p:cNvSpPr>
          <p:nvPr/>
        </p:nvSpPr>
        <p:spPr bwMode="auto">
          <a:xfrm>
            <a:off x="1962150" y="1528763"/>
            <a:ext cx="8816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jué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43"/>
          <p:cNvSpPr txBox="1">
            <a:spLocks noChangeArrowheads="1"/>
          </p:cNvSpPr>
          <p:nvPr/>
        </p:nvSpPr>
        <p:spPr bwMode="auto">
          <a:xfrm>
            <a:off x="977900" y="1528763"/>
            <a:ext cx="117807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gāng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9" name="文本框 44"/>
          <p:cNvSpPr txBox="1"/>
          <p:nvPr/>
        </p:nvSpPr>
        <p:spPr>
          <a:xfrm>
            <a:off x="4029074" y="1528763"/>
            <a:ext cx="11571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zhǎn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5075238" y="1528763"/>
            <a:ext cx="87595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1" name="文本框 46"/>
          <p:cNvSpPr txBox="1">
            <a:spLocks noChangeArrowheads="1"/>
          </p:cNvSpPr>
          <p:nvPr/>
        </p:nvSpPr>
        <p:spPr bwMode="auto">
          <a:xfrm>
            <a:off x="3108325" y="1528763"/>
            <a:ext cx="12014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2" name="线形标注 1 21"/>
          <p:cNvSpPr/>
          <p:nvPr/>
        </p:nvSpPr>
        <p:spPr>
          <a:xfrm>
            <a:off x="2720975" y="3589338"/>
            <a:ext cx="5570538" cy="973137"/>
          </a:xfrm>
          <a:prstGeom prst="borderCallout1">
            <a:avLst>
              <a:gd name="adj1" fmla="val -5218"/>
              <a:gd name="adj2" fmla="val 64185"/>
              <a:gd name="adj3" fmla="val -138290"/>
              <a:gd name="adj4" fmla="val 65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述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表示说；讲。大家用时要与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达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怵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文本框 1"/>
          <p:cNvSpPr txBox="1">
            <a:spLocks noChangeArrowheads="1"/>
          </p:cNvSpPr>
          <p:nvPr/>
        </p:nvSpPr>
        <p:spPr bwMode="auto">
          <a:xfrm>
            <a:off x="273050" y="2900363"/>
            <a:ext cx="24892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裹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5886450" y="1502210"/>
            <a:ext cx="138899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shù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5" name="文本框 17"/>
          <p:cNvSpPr txBox="1">
            <a:spLocks noChangeArrowheads="1"/>
          </p:cNvSpPr>
          <p:nvPr/>
        </p:nvSpPr>
        <p:spPr bwMode="auto">
          <a:xfrm>
            <a:off x="6126163" y="1876425"/>
            <a:ext cx="3038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达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怵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18"/>
          <p:cNvSpPr txBox="1">
            <a:spLocks noChangeArrowheads="1"/>
          </p:cNvSpPr>
          <p:nvPr/>
        </p:nvSpPr>
        <p:spPr bwMode="auto">
          <a:xfrm>
            <a:off x="7689850" y="1502210"/>
            <a:ext cx="1455496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7" name="文本框 19"/>
          <p:cNvSpPr txBox="1">
            <a:spLocks noChangeArrowheads="1"/>
          </p:cNvSpPr>
          <p:nvPr/>
        </p:nvSpPr>
        <p:spPr bwMode="auto">
          <a:xfrm>
            <a:off x="6808788" y="1502210"/>
            <a:ext cx="834154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8" name="文本框 20"/>
          <p:cNvSpPr txBox="1">
            <a:spLocks noChangeArrowheads="1"/>
          </p:cNvSpPr>
          <p:nvPr/>
        </p:nvSpPr>
        <p:spPr bwMode="auto">
          <a:xfrm>
            <a:off x="1168399" y="2536825"/>
            <a:ext cx="5951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āi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9" name="文本框 21"/>
          <p:cNvSpPr txBox="1">
            <a:spLocks noChangeArrowheads="1"/>
          </p:cNvSpPr>
          <p:nvPr/>
        </p:nvSpPr>
        <p:spPr bwMode="auto">
          <a:xfrm>
            <a:off x="136525" y="2536825"/>
            <a:ext cx="12609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shuāi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0" name="文本框 22"/>
          <p:cNvSpPr txBox="1">
            <a:spLocks noChangeArrowheads="1"/>
          </p:cNvSpPr>
          <p:nvPr/>
        </p:nvSpPr>
        <p:spPr bwMode="auto">
          <a:xfrm>
            <a:off x="2987674" y="2443163"/>
            <a:ext cx="127878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pǔ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1" name="文本框 23"/>
          <p:cNvSpPr txBox="1">
            <a:spLocks noChangeArrowheads="1"/>
          </p:cNvSpPr>
          <p:nvPr/>
        </p:nvSpPr>
        <p:spPr bwMode="auto">
          <a:xfrm>
            <a:off x="3100388" y="2900363"/>
            <a:ext cx="31416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补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872038" y="2443163"/>
            <a:ext cx="71824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bǔ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" name="文本框 25"/>
          <p:cNvSpPr txBox="1">
            <a:spLocks noChangeArrowheads="1"/>
          </p:cNvSpPr>
          <p:nvPr/>
        </p:nvSpPr>
        <p:spPr bwMode="auto">
          <a:xfrm>
            <a:off x="3910013" y="2443163"/>
            <a:ext cx="834154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4" name="文本框 26"/>
          <p:cNvSpPr txBox="1">
            <a:spLocks noChangeArrowheads="1"/>
          </p:cNvSpPr>
          <p:nvPr/>
        </p:nvSpPr>
        <p:spPr bwMode="auto">
          <a:xfrm>
            <a:off x="6165850" y="2867025"/>
            <a:ext cx="25987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到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27"/>
          <p:cNvSpPr txBox="1">
            <a:spLocks noChangeArrowheads="1"/>
          </p:cNvSpPr>
          <p:nvPr/>
        </p:nvSpPr>
        <p:spPr bwMode="auto">
          <a:xfrm>
            <a:off x="6089650" y="2416175"/>
            <a:ext cx="9462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kān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6" name="文本框 50"/>
          <p:cNvSpPr txBox="1">
            <a:spLocks noChangeArrowheads="1"/>
          </p:cNvSpPr>
          <p:nvPr/>
        </p:nvSpPr>
        <p:spPr bwMode="auto">
          <a:xfrm>
            <a:off x="6873875" y="2416175"/>
            <a:ext cx="104031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xíng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7" name="文本框 28"/>
          <p:cNvSpPr txBox="1">
            <a:spLocks noChangeArrowheads="1"/>
          </p:cNvSpPr>
          <p:nvPr/>
        </p:nvSpPr>
        <p:spPr bwMode="auto">
          <a:xfrm>
            <a:off x="1944688" y="2536825"/>
            <a:ext cx="9539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guǒ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29"/>
          <p:cNvSpPr txBox="1">
            <a:spLocks noChangeArrowheads="1"/>
          </p:cNvSpPr>
          <p:nvPr/>
        </p:nvSpPr>
        <p:spPr bwMode="auto">
          <a:xfrm>
            <a:off x="7821613" y="2416175"/>
            <a:ext cx="9674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7655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00125" y="1654175"/>
            <a:ext cx="8947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bi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00125" y="3263900"/>
            <a:ext cx="9890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pián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63525" y="2540000"/>
            <a:ext cx="666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750888" y="1638300"/>
            <a:ext cx="177800" cy="2147888"/>
          </a:xfrm>
          <a:prstGeom prst="leftBrace">
            <a:avLst>
              <a:gd name="adj1" fmla="val 8333"/>
              <a:gd name="adj2" fmla="val 55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8450" y="387350"/>
            <a:ext cx="26971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四、多音多义字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1928813" y="1357313"/>
            <a:ext cx="357187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3"/>
          <p:cNvSpPr txBox="1">
            <a:spLocks noChangeArrowheads="1"/>
          </p:cNvSpPr>
          <p:nvPr/>
        </p:nvSpPr>
        <p:spPr bwMode="auto">
          <a:xfrm>
            <a:off x="2347913" y="1214438"/>
            <a:ext cx="1503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（便利）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2347913" y="1714500"/>
            <a:ext cx="1503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（大便）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2347913" y="2214563"/>
            <a:ext cx="1503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（方便）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1928813" y="3011488"/>
            <a:ext cx="357187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文本框 13"/>
          <p:cNvSpPr txBox="1">
            <a:spLocks noChangeArrowheads="1"/>
          </p:cNvSpPr>
          <p:nvPr/>
        </p:nvSpPr>
        <p:spPr bwMode="auto">
          <a:xfrm>
            <a:off x="2347913" y="2857500"/>
            <a:ext cx="25638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（大腹便便）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2347913" y="3357563"/>
            <a:ext cx="1503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（便宜）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3"/>
          <p:cNvSpPr txBox="1">
            <a:spLocks noChangeArrowheads="1"/>
          </p:cNvSpPr>
          <p:nvPr/>
        </p:nvSpPr>
        <p:spPr bwMode="auto">
          <a:xfrm>
            <a:off x="2347913" y="3857625"/>
            <a:ext cx="21224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（占便宜）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4139952" y="1241344"/>
            <a:ext cx="4768850" cy="1643062"/>
          </a:xfrm>
          <a:prstGeom prst="borderCallout1">
            <a:avLst>
              <a:gd name="adj1" fmla="val 56955"/>
              <a:gd name="adj2" fmla="val 2043"/>
              <a:gd name="adj3" fmla="val 103013"/>
              <a:gd name="adj4" fmla="val -5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      “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便</a:t>
            </a:r>
            <a:r>
              <a:rPr lang="zh-CN" altLang="en-US" sz="2800" dirty="0" smtClean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在读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pián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时表示肥胖；价钱低；不该得的利益。其他时候读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biàn</a:t>
            </a:r>
            <a:r>
              <a:rPr lang="zh-CN" altLang="en-US" sz="2800" dirty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”。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285750" y="477838"/>
            <a:ext cx="1606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五、练习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3246438" y="2616200"/>
            <a:ext cx="2254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性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28"/>
          <p:cNvSpPr txBox="1">
            <a:spLocks noChangeArrowheads="1"/>
          </p:cNvSpPr>
          <p:nvPr/>
        </p:nvSpPr>
        <p:spPr bwMode="auto">
          <a:xfrm>
            <a:off x="630238" y="261937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姓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29"/>
          <p:cNvSpPr txBox="1">
            <a:spLocks noChangeArrowheads="1"/>
          </p:cNvSpPr>
          <p:nvPr/>
        </p:nvSpPr>
        <p:spPr bwMode="auto">
          <a:xfrm>
            <a:off x="3246438" y="3440113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30"/>
          <p:cNvSpPr txBox="1">
            <a:spLocks noChangeArrowheads="1"/>
          </p:cNvSpPr>
          <p:nvPr/>
        </p:nvSpPr>
        <p:spPr bwMode="auto">
          <a:xfrm>
            <a:off x="5840413" y="348297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防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32"/>
          <p:cNvSpPr txBox="1">
            <a:spLocks noChangeArrowheads="1"/>
          </p:cNvSpPr>
          <p:nvPr/>
        </p:nvSpPr>
        <p:spPr bwMode="auto">
          <a:xfrm>
            <a:off x="630238" y="3446463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鸵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34"/>
          <p:cNvSpPr txBox="1">
            <a:spLocks noChangeArrowheads="1"/>
          </p:cNvSpPr>
          <p:nvPr/>
        </p:nvSpPr>
        <p:spPr bwMode="auto">
          <a:xfrm>
            <a:off x="5840413" y="2635250"/>
            <a:ext cx="25511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阔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6757988" y="2613025"/>
            <a:ext cx="9893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chuò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35"/>
          <p:cNvSpPr txBox="1">
            <a:spLocks noChangeArrowheads="1"/>
          </p:cNvSpPr>
          <p:nvPr/>
        </p:nvSpPr>
        <p:spPr bwMode="auto">
          <a:xfrm>
            <a:off x="1420813" y="2630488"/>
            <a:ext cx="5677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lìn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36"/>
          <p:cNvSpPr txBox="1">
            <a:spLocks noChangeArrowheads="1"/>
          </p:cNvSpPr>
          <p:nvPr/>
        </p:nvSpPr>
        <p:spPr bwMode="auto">
          <a:xfrm>
            <a:off x="3929063" y="2613025"/>
            <a:ext cx="7922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duò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2" name="文本框 37"/>
          <p:cNvSpPr txBox="1">
            <a:spLocks noChangeArrowheads="1"/>
          </p:cNvSpPr>
          <p:nvPr/>
        </p:nvSpPr>
        <p:spPr bwMode="auto">
          <a:xfrm>
            <a:off x="1362075" y="3446463"/>
            <a:ext cx="7393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tuó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38"/>
          <p:cNvSpPr txBox="1">
            <a:spLocks noChangeArrowheads="1"/>
          </p:cNvSpPr>
          <p:nvPr/>
        </p:nvSpPr>
        <p:spPr bwMode="auto">
          <a:xfrm>
            <a:off x="3929063" y="3440113"/>
            <a:ext cx="7986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nuò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39"/>
          <p:cNvSpPr txBox="1">
            <a:spLocks noChangeArrowheads="1"/>
          </p:cNvSpPr>
          <p:nvPr/>
        </p:nvSpPr>
        <p:spPr bwMode="auto">
          <a:xfrm>
            <a:off x="6954838" y="3440113"/>
            <a:ext cx="5982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yù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630238" y="1792288"/>
            <a:ext cx="2374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延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1617663" y="1792288"/>
            <a:ext cx="9380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màn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7" name="文本框 26"/>
          <p:cNvSpPr txBox="1">
            <a:spLocks noChangeArrowheads="1"/>
          </p:cNvSpPr>
          <p:nvPr/>
        </p:nvSpPr>
        <p:spPr bwMode="auto">
          <a:xfrm>
            <a:off x="5840413" y="1785938"/>
            <a:ext cx="225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3246438" y="179228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誓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35"/>
          <p:cNvSpPr txBox="1">
            <a:spLocks noChangeArrowheads="1"/>
          </p:cNvSpPr>
          <p:nvPr/>
        </p:nvSpPr>
        <p:spPr bwMode="auto">
          <a:xfrm>
            <a:off x="3929063" y="1785938"/>
            <a:ext cx="6572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0" name="文本框 36"/>
          <p:cNvSpPr txBox="1">
            <a:spLocks noChangeArrowheads="1"/>
          </p:cNvSpPr>
          <p:nvPr/>
        </p:nvSpPr>
        <p:spPr bwMode="auto">
          <a:xfrm>
            <a:off x="6326188" y="1785938"/>
            <a:ext cx="12186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huǎng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1000114"/>
            <a:ext cx="335700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n-lt"/>
                <a:ea typeface="+mn-ea"/>
              </a:rPr>
              <a:t>1.</a:t>
            </a:r>
            <a:r>
              <a:rPr lang="zh-CN" altLang="en-US" sz="2800" dirty="0">
                <a:latin typeface="+mn-lt"/>
                <a:ea typeface="+mn-ea"/>
              </a:rPr>
              <a:t>给标蓝的字注音。</a:t>
            </a:r>
            <a:endParaRPr lang="zh-CN" altLang="en-US" sz="28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3214688" y="204152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5765800" y="204152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监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32"/>
          <p:cNvSpPr txBox="1">
            <a:spLocks noChangeArrowheads="1"/>
          </p:cNvSpPr>
          <p:nvPr/>
        </p:nvSpPr>
        <p:spPr bwMode="auto">
          <a:xfrm>
            <a:off x="600075" y="204152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3" name="文本框 34"/>
          <p:cNvSpPr txBox="1">
            <a:spLocks noChangeArrowheads="1"/>
          </p:cNvSpPr>
          <p:nvPr/>
        </p:nvSpPr>
        <p:spPr bwMode="auto">
          <a:xfrm>
            <a:off x="3214688" y="1357313"/>
            <a:ext cx="25511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诚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4249738" y="1357313"/>
            <a:ext cx="755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kěn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5" name="文本框 37"/>
          <p:cNvSpPr txBox="1">
            <a:spLocks noChangeArrowheads="1"/>
          </p:cNvSpPr>
          <p:nvPr/>
        </p:nvSpPr>
        <p:spPr bwMode="auto">
          <a:xfrm>
            <a:off x="1282700" y="2041525"/>
            <a:ext cx="8146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hǎn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6" name="文本框 38"/>
          <p:cNvSpPr txBox="1">
            <a:spLocks noChangeArrowheads="1"/>
          </p:cNvSpPr>
          <p:nvPr/>
        </p:nvSpPr>
        <p:spPr bwMode="auto">
          <a:xfrm>
            <a:off x="3768725" y="2041525"/>
            <a:ext cx="10534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shuāi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7" name="文本框 39"/>
          <p:cNvSpPr txBox="1">
            <a:spLocks noChangeArrowheads="1"/>
          </p:cNvSpPr>
          <p:nvPr/>
        </p:nvSpPr>
        <p:spPr bwMode="auto">
          <a:xfrm>
            <a:off x="6829425" y="2041525"/>
            <a:ext cx="5982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yù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8" name="文本框 18"/>
          <p:cNvSpPr txBox="1">
            <a:spLocks noChangeArrowheads="1"/>
          </p:cNvSpPr>
          <p:nvPr/>
        </p:nvSpPr>
        <p:spPr bwMode="auto">
          <a:xfrm>
            <a:off x="600075" y="1357313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执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1"/>
          <p:cNvSpPr txBox="1">
            <a:spLocks noChangeArrowheads="1"/>
          </p:cNvSpPr>
          <p:nvPr/>
        </p:nvSpPr>
        <p:spPr bwMode="auto">
          <a:xfrm>
            <a:off x="1733550" y="1357313"/>
            <a:ext cx="68800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niù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0" name="文本框 30"/>
          <p:cNvSpPr txBox="1">
            <a:spLocks noChangeArrowheads="1"/>
          </p:cNvSpPr>
          <p:nvPr/>
        </p:nvSpPr>
        <p:spPr bwMode="auto">
          <a:xfrm>
            <a:off x="5765800" y="1357313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鱼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9"/>
          <p:cNvSpPr txBox="1">
            <a:spLocks noChangeArrowheads="1"/>
          </p:cNvSpPr>
          <p:nvPr/>
        </p:nvSpPr>
        <p:spPr bwMode="auto">
          <a:xfrm>
            <a:off x="6894513" y="1357313"/>
            <a:ext cx="590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lín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" name="文本框 26"/>
          <p:cNvSpPr txBox="1">
            <a:spLocks noChangeArrowheads="1"/>
          </p:cNvSpPr>
          <p:nvPr/>
        </p:nvSpPr>
        <p:spPr bwMode="auto">
          <a:xfrm>
            <a:off x="3214688" y="2741613"/>
            <a:ext cx="225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仗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28"/>
          <p:cNvSpPr txBox="1">
            <a:spLocks noChangeArrowheads="1"/>
          </p:cNvSpPr>
          <p:nvPr/>
        </p:nvSpPr>
        <p:spPr bwMode="auto">
          <a:xfrm>
            <a:off x="600075" y="2741613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文本框 35"/>
          <p:cNvSpPr txBox="1">
            <a:spLocks noChangeArrowheads="1"/>
          </p:cNvSpPr>
          <p:nvPr/>
        </p:nvSpPr>
        <p:spPr bwMode="auto">
          <a:xfrm>
            <a:off x="1341438" y="2741613"/>
            <a:ext cx="6976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nǎi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5" name="文本框 36"/>
          <p:cNvSpPr txBox="1">
            <a:spLocks noChangeArrowheads="1"/>
          </p:cNvSpPr>
          <p:nvPr/>
        </p:nvSpPr>
        <p:spPr bwMode="auto">
          <a:xfrm>
            <a:off x="4297363" y="2754313"/>
            <a:ext cx="6572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6" name="文本框 23"/>
          <p:cNvSpPr txBox="1">
            <a:spLocks noChangeArrowheads="1"/>
          </p:cNvSpPr>
          <p:nvPr/>
        </p:nvSpPr>
        <p:spPr bwMode="auto">
          <a:xfrm>
            <a:off x="5765800" y="2741613"/>
            <a:ext cx="22526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24"/>
          <p:cNvSpPr txBox="1">
            <a:spLocks noChangeArrowheads="1"/>
          </p:cNvSpPr>
          <p:nvPr/>
        </p:nvSpPr>
        <p:spPr bwMode="auto">
          <a:xfrm>
            <a:off x="6457950" y="2741613"/>
            <a:ext cx="679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xiá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1" grpId="0"/>
      <p:bldP spid="34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7"/>
          <p:cNvSpPr txBox="1">
            <a:spLocks noChangeArrowheads="1"/>
          </p:cNvSpPr>
          <p:nvPr/>
        </p:nvSpPr>
        <p:spPr bwMode="auto">
          <a:xfrm>
            <a:off x="528638" y="2252663"/>
            <a:ext cx="21590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酵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143250" y="2239963"/>
            <a:ext cx="21955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546225" y="2252663"/>
            <a:ext cx="853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jiào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 flipH="1">
            <a:off x="4187825" y="2239963"/>
            <a:ext cx="10048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jiàn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5788025" y="2239963"/>
            <a:ext cx="2159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6332538" y="2239963"/>
            <a:ext cx="9525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shēn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5788025" y="3005138"/>
            <a:ext cx="21431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栩栩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9"/>
          <p:cNvSpPr txBox="1">
            <a:spLocks noChangeArrowheads="1"/>
          </p:cNvSpPr>
          <p:nvPr/>
        </p:nvSpPr>
        <p:spPr bwMode="auto">
          <a:xfrm>
            <a:off x="528638" y="3016250"/>
            <a:ext cx="25511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恶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1536700" y="2994025"/>
            <a:ext cx="7649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shà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1" name="文本框 21"/>
          <p:cNvSpPr txBox="1">
            <a:spLocks noChangeArrowheads="1"/>
          </p:cNvSpPr>
          <p:nvPr/>
        </p:nvSpPr>
        <p:spPr bwMode="auto">
          <a:xfrm>
            <a:off x="6704013" y="3005138"/>
            <a:ext cx="1122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xǔ xǔ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3143250" y="3005138"/>
            <a:ext cx="2159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/>
        </p:nvSpPr>
        <p:spPr bwMode="auto">
          <a:xfrm>
            <a:off x="4187825" y="3005138"/>
            <a:ext cx="7713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kòu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528638" y="1511300"/>
            <a:ext cx="19859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击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缶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3143250" y="1500188"/>
            <a:ext cx="21161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燕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隼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9"/>
          <p:cNvSpPr txBox="1">
            <a:spLocks noChangeArrowheads="1"/>
          </p:cNvSpPr>
          <p:nvPr/>
        </p:nvSpPr>
        <p:spPr bwMode="auto">
          <a:xfrm>
            <a:off x="5788025" y="150018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责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31"/>
          <p:cNvSpPr txBox="1">
            <a:spLocks noChangeArrowheads="1"/>
          </p:cNvSpPr>
          <p:nvPr/>
        </p:nvSpPr>
        <p:spPr bwMode="auto">
          <a:xfrm>
            <a:off x="1576388" y="1500188"/>
            <a:ext cx="7825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fǒu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32"/>
          <p:cNvSpPr txBox="1">
            <a:spLocks noChangeArrowheads="1"/>
          </p:cNvSpPr>
          <p:nvPr/>
        </p:nvSpPr>
        <p:spPr bwMode="auto">
          <a:xfrm>
            <a:off x="4181475" y="1439863"/>
            <a:ext cx="755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sǔn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9" name="文本框 40"/>
          <p:cNvSpPr txBox="1">
            <a:spLocks noChangeArrowheads="1"/>
          </p:cNvSpPr>
          <p:nvPr/>
        </p:nvSpPr>
        <p:spPr bwMode="auto">
          <a:xfrm>
            <a:off x="6430963" y="1441450"/>
            <a:ext cx="889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qiǎn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1" grpId="0"/>
      <p:bldP spid="13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7"/>
          <p:cNvSpPr txBox="1">
            <a:spLocks noChangeArrowheads="1"/>
          </p:cNvSpPr>
          <p:nvPr/>
        </p:nvSpPr>
        <p:spPr bwMode="auto">
          <a:xfrm>
            <a:off x="428625" y="2500313"/>
            <a:ext cx="3563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茧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770" name="文本框 30"/>
          <p:cNvSpPr txBox="1">
            <a:spLocks noChangeArrowheads="1"/>
          </p:cNvSpPr>
          <p:nvPr/>
        </p:nvSpPr>
        <p:spPr bwMode="auto">
          <a:xfrm>
            <a:off x="428625" y="3500438"/>
            <a:ext cx="3429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1" name="文本框 1"/>
          <p:cNvSpPr txBox="1">
            <a:spLocks noChangeArrowheads="1"/>
          </p:cNvSpPr>
          <p:nvPr/>
        </p:nvSpPr>
        <p:spPr bwMode="auto">
          <a:xfrm>
            <a:off x="4214813" y="2428875"/>
            <a:ext cx="34385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冤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2" name="文本框 3"/>
          <p:cNvSpPr txBox="1">
            <a:spLocks noChangeArrowheads="1"/>
          </p:cNvSpPr>
          <p:nvPr/>
        </p:nvSpPr>
        <p:spPr bwMode="auto">
          <a:xfrm>
            <a:off x="4357688" y="3429000"/>
            <a:ext cx="34178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跷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9" name="文本框 12"/>
          <p:cNvSpPr txBox="1">
            <a:spLocks noChangeArrowheads="1"/>
          </p:cNvSpPr>
          <p:nvPr/>
        </p:nvSpPr>
        <p:spPr bwMode="auto">
          <a:xfrm>
            <a:off x="320675" y="1527175"/>
            <a:ext cx="42513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布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780" name="文本框 13"/>
          <p:cNvSpPr txBox="1">
            <a:spLocks noChangeArrowheads="1"/>
          </p:cNvSpPr>
          <p:nvPr/>
        </p:nvSpPr>
        <p:spPr bwMode="auto">
          <a:xfrm>
            <a:off x="4214813" y="1500188"/>
            <a:ext cx="3352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色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2773" name="文本框 37"/>
          <p:cNvSpPr txBox="1">
            <a:spLocks noChangeArrowheads="1"/>
          </p:cNvSpPr>
          <p:nvPr/>
        </p:nvSpPr>
        <p:spPr bwMode="auto">
          <a:xfrm>
            <a:off x="1241425" y="1520825"/>
            <a:ext cx="7922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dōu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74" name="文本框 38"/>
          <p:cNvSpPr txBox="1">
            <a:spLocks noChangeArrowheads="1"/>
          </p:cNvSpPr>
          <p:nvPr/>
        </p:nvSpPr>
        <p:spPr bwMode="auto">
          <a:xfrm>
            <a:off x="5000625" y="1571625"/>
            <a:ext cx="5838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hè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75" name="文本框 39"/>
          <p:cNvSpPr txBox="1">
            <a:spLocks noChangeArrowheads="1"/>
          </p:cNvSpPr>
          <p:nvPr/>
        </p:nvSpPr>
        <p:spPr bwMode="auto">
          <a:xfrm>
            <a:off x="1143000" y="3500438"/>
            <a:ext cx="8461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dān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776" name="文本框 6"/>
          <p:cNvSpPr txBox="1">
            <a:spLocks noChangeArrowheads="1"/>
          </p:cNvSpPr>
          <p:nvPr/>
        </p:nvSpPr>
        <p:spPr bwMode="auto">
          <a:xfrm>
            <a:off x="1335088" y="2473325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jián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777" name="文本框 7"/>
          <p:cNvSpPr txBox="1">
            <a:spLocks noChangeArrowheads="1"/>
          </p:cNvSpPr>
          <p:nvPr/>
        </p:nvSpPr>
        <p:spPr bwMode="auto">
          <a:xfrm>
            <a:off x="4786313" y="2500313"/>
            <a:ext cx="10134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yuàn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78" name="文本框 8"/>
          <p:cNvSpPr txBox="1">
            <a:spLocks noChangeArrowheads="1"/>
          </p:cNvSpPr>
          <p:nvPr/>
        </p:nvSpPr>
        <p:spPr bwMode="auto">
          <a:xfrm>
            <a:off x="5357813" y="3429000"/>
            <a:ext cx="889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qiāo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81" name="文本框 37"/>
          <p:cNvSpPr txBox="1">
            <a:spLocks noChangeArrowheads="1"/>
          </p:cNvSpPr>
          <p:nvPr/>
        </p:nvSpPr>
        <p:spPr bwMode="auto">
          <a:xfrm>
            <a:off x="2286000" y="1500188"/>
            <a:ext cx="8114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dǎu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82" name="文本框 38"/>
          <p:cNvSpPr txBox="1">
            <a:spLocks noChangeArrowheads="1"/>
          </p:cNvSpPr>
          <p:nvPr/>
        </p:nvSpPr>
        <p:spPr bwMode="auto">
          <a:xfrm>
            <a:off x="5715000" y="1571625"/>
            <a:ext cx="5857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hé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83" name="文本框 6"/>
          <p:cNvSpPr txBox="1">
            <a:spLocks noChangeArrowheads="1"/>
          </p:cNvSpPr>
          <p:nvPr/>
        </p:nvSpPr>
        <p:spPr bwMode="auto">
          <a:xfrm>
            <a:off x="2295525" y="2500313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784" name="文本框 7"/>
          <p:cNvSpPr txBox="1">
            <a:spLocks noChangeArrowheads="1"/>
          </p:cNvSpPr>
          <p:nvPr/>
        </p:nvSpPr>
        <p:spPr bwMode="auto">
          <a:xfrm>
            <a:off x="5795963" y="2500313"/>
            <a:ext cx="10150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yuān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2785" name="文本框 39"/>
          <p:cNvSpPr txBox="1">
            <a:spLocks noChangeArrowheads="1"/>
          </p:cNvSpPr>
          <p:nvPr/>
        </p:nvSpPr>
        <p:spPr bwMode="auto">
          <a:xfrm>
            <a:off x="2143125" y="3500438"/>
            <a:ext cx="12858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gěng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786" name="文本框 8"/>
          <p:cNvSpPr txBox="1">
            <a:spLocks noChangeArrowheads="1"/>
          </p:cNvSpPr>
          <p:nvPr/>
        </p:nvSpPr>
        <p:spPr bwMode="auto">
          <a:xfrm>
            <a:off x="6500813" y="3429000"/>
            <a:ext cx="7617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ráo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54" name="文本框 8"/>
          <p:cNvSpPr txBox="1">
            <a:spLocks noChangeArrowheads="1"/>
          </p:cNvSpPr>
          <p:nvPr/>
        </p:nvSpPr>
        <p:spPr bwMode="auto">
          <a:xfrm>
            <a:off x="1428750" y="1857375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5" name="文本框 8"/>
          <p:cNvSpPr txBox="1">
            <a:spLocks noChangeArrowheads="1"/>
          </p:cNvSpPr>
          <p:nvPr/>
        </p:nvSpPr>
        <p:spPr bwMode="auto">
          <a:xfrm>
            <a:off x="5101728" y="1857374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56" name="文本框 8"/>
          <p:cNvSpPr txBox="1">
            <a:spLocks noChangeArrowheads="1"/>
          </p:cNvSpPr>
          <p:nvPr/>
        </p:nvSpPr>
        <p:spPr bwMode="auto">
          <a:xfrm>
            <a:off x="2428875" y="2733932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7" name="文本框 8"/>
          <p:cNvSpPr txBox="1">
            <a:spLocks noChangeArrowheads="1"/>
          </p:cNvSpPr>
          <p:nvPr/>
        </p:nvSpPr>
        <p:spPr bwMode="auto">
          <a:xfrm>
            <a:off x="6143625" y="2761923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8" name="文本框 8"/>
          <p:cNvSpPr txBox="1">
            <a:spLocks noChangeArrowheads="1"/>
          </p:cNvSpPr>
          <p:nvPr/>
        </p:nvSpPr>
        <p:spPr bwMode="auto">
          <a:xfrm>
            <a:off x="1357313" y="3805495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59" name="文本框 8"/>
          <p:cNvSpPr txBox="1">
            <a:spLocks noChangeArrowheads="1"/>
          </p:cNvSpPr>
          <p:nvPr/>
        </p:nvSpPr>
        <p:spPr bwMode="auto">
          <a:xfrm>
            <a:off x="5604669" y="3762375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571486"/>
            <a:ext cx="479330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n-lt"/>
                <a:ea typeface="+mn-ea"/>
              </a:rPr>
              <a:t>2.</a:t>
            </a:r>
            <a:r>
              <a:rPr lang="zh-CN" altLang="en-US" sz="2800" dirty="0">
                <a:latin typeface="+mn-lt"/>
                <a:ea typeface="+mn-ea"/>
              </a:rPr>
              <a:t>给标蓝的字选择正确读音。</a:t>
            </a:r>
            <a:endParaRPr lang="zh-CN" altLang="en-US" sz="2800" dirty="0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29"/>
          <p:cNvSpPr txBox="1">
            <a:spLocks noChangeArrowheads="1"/>
          </p:cNvSpPr>
          <p:nvPr/>
        </p:nvSpPr>
        <p:spPr bwMode="auto">
          <a:xfrm>
            <a:off x="5013325" y="796925"/>
            <a:ext cx="30575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兼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794" name="文本框 32"/>
          <p:cNvSpPr txBox="1">
            <a:spLocks noChangeArrowheads="1"/>
          </p:cNvSpPr>
          <p:nvPr/>
        </p:nvSpPr>
        <p:spPr bwMode="auto">
          <a:xfrm>
            <a:off x="857250" y="796925"/>
            <a:ext cx="30591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偏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795" name="文本框 36"/>
          <p:cNvSpPr txBox="1">
            <a:spLocks noChangeArrowheads="1"/>
          </p:cNvSpPr>
          <p:nvPr/>
        </p:nvSpPr>
        <p:spPr bwMode="auto">
          <a:xfrm>
            <a:off x="5715000" y="785813"/>
            <a:ext cx="12136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jiān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796" name="文本框 37"/>
          <p:cNvSpPr txBox="1">
            <a:spLocks noChangeArrowheads="1"/>
          </p:cNvSpPr>
          <p:nvPr/>
        </p:nvSpPr>
        <p:spPr bwMode="auto">
          <a:xfrm>
            <a:off x="2000250" y="809625"/>
            <a:ext cx="67946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pì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797" name="文本框 37"/>
          <p:cNvSpPr txBox="1">
            <a:spLocks noChangeArrowheads="1"/>
          </p:cNvSpPr>
          <p:nvPr/>
        </p:nvSpPr>
        <p:spPr bwMode="auto">
          <a:xfrm>
            <a:off x="2786063" y="809625"/>
            <a:ext cx="8319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b</a:t>
            </a:r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798" name="文本框 36"/>
          <p:cNvSpPr txBox="1">
            <a:spLocks noChangeArrowheads="1"/>
          </p:cNvSpPr>
          <p:nvPr/>
        </p:nvSpPr>
        <p:spPr bwMode="auto">
          <a:xfrm>
            <a:off x="6572250" y="785813"/>
            <a:ext cx="12635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qiān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799" name="文本框 30"/>
          <p:cNvSpPr txBox="1">
            <a:spLocks noChangeArrowheads="1"/>
          </p:cNvSpPr>
          <p:nvPr/>
        </p:nvSpPr>
        <p:spPr bwMode="auto">
          <a:xfrm>
            <a:off x="5072063" y="1620838"/>
            <a:ext cx="3214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奖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励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0" name="文本框 25"/>
          <p:cNvSpPr txBox="1">
            <a:spLocks noChangeArrowheads="1"/>
          </p:cNvSpPr>
          <p:nvPr/>
        </p:nvSpPr>
        <p:spPr bwMode="auto">
          <a:xfrm>
            <a:off x="857250" y="1620838"/>
            <a:ext cx="3286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1" name="文本框 39"/>
          <p:cNvSpPr txBox="1">
            <a:spLocks noChangeArrowheads="1"/>
          </p:cNvSpPr>
          <p:nvPr/>
        </p:nvSpPr>
        <p:spPr bwMode="auto">
          <a:xfrm>
            <a:off x="6286499" y="1571625"/>
            <a:ext cx="836951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802" name="文本框 6"/>
          <p:cNvSpPr txBox="1">
            <a:spLocks noChangeArrowheads="1"/>
          </p:cNvSpPr>
          <p:nvPr/>
        </p:nvSpPr>
        <p:spPr bwMode="auto">
          <a:xfrm>
            <a:off x="1785938" y="1571625"/>
            <a:ext cx="141741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yù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803" name="文本框 6"/>
          <p:cNvSpPr txBox="1">
            <a:spLocks noChangeArrowheads="1"/>
          </p:cNvSpPr>
          <p:nvPr/>
        </p:nvSpPr>
        <p:spPr bwMode="auto">
          <a:xfrm>
            <a:off x="2786063" y="1582738"/>
            <a:ext cx="141741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téng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804" name="文本框 39"/>
          <p:cNvSpPr txBox="1">
            <a:spLocks noChangeArrowheads="1"/>
          </p:cNvSpPr>
          <p:nvPr/>
        </p:nvSpPr>
        <p:spPr bwMode="auto">
          <a:xfrm>
            <a:off x="7143749" y="1571625"/>
            <a:ext cx="836951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lí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805" name="文本框 1"/>
          <p:cNvSpPr txBox="1">
            <a:spLocks noChangeArrowheads="1"/>
          </p:cNvSpPr>
          <p:nvPr/>
        </p:nvSpPr>
        <p:spPr bwMode="auto">
          <a:xfrm>
            <a:off x="928688" y="2500313"/>
            <a:ext cx="30718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806" name="文本框 7"/>
          <p:cNvSpPr txBox="1">
            <a:spLocks noChangeArrowheads="1"/>
          </p:cNvSpPr>
          <p:nvPr/>
        </p:nvSpPr>
        <p:spPr bwMode="auto">
          <a:xfrm>
            <a:off x="1571625" y="2500313"/>
            <a:ext cx="9432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jǐn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07" name="文本框 14"/>
          <p:cNvSpPr txBox="1">
            <a:spLocks noChangeArrowheads="1"/>
          </p:cNvSpPr>
          <p:nvPr/>
        </p:nvSpPr>
        <p:spPr bwMode="auto">
          <a:xfrm>
            <a:off x="5143500" y="2428875"/>
            <a:ext cx="34385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慈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祥(   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8" name="文本框 7"/>
          <p:cNvSpPr txBox="1">
            <a:spLocks noChangeArrowheads="1"/>
          </p:cNvSpPr>
          <p:nvPr/>
        </p:nvSpPr>
        <p:spPr bwMode="auto">
          <a:xfrm>
            <a:off x="2285999" y="2500313"/>
            <a:ext cx="9364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jīn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09" name="文本框 8"/>
          <p:cNvSpPr txBox="1">
            <a:spLocks noChangeArrowheads="1"/>
          </p:cNvSpPr>
          <p:nvPr/>
        </p:nvSpPr>
        <p:spPr bwMode="auto">
          <a:xfrm>
            <a:off x="6072187" y="2428875"/>
            <a:ext cx="201588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xiǎng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0" name="文本框 8"/>
          <p:cNvSpPr txBox="1">
            <a:spLocks noChangeArrowheads="1"/>
          </p:cNvSpPr>
          <p:nvPr/>
        </p:nvSpPr>
        <p:spPr bwMode="auto">
          <a:xfrm>
            <a:off x="7221537" y="2428875"/>
            <a:ext cx="201588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xiáng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1" name="文本框 19"/>
          <p:cNvSpPr txBox="1">
            <a:spLocks noChangeArrowheads="1"/>
          </p:cNvSpPr>
          <p:nvPr/>
        </p:nvSpPr>
        <p:spPr bwMode="auto">
          <a:xfrm>
            <a:off x="928688" y="3238500"/>
            <a:ext cx="3000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馈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812" name="文本框 20"/>
          <p:cNvSpPr txBox="1">
            <a:spLocks noChangeArrowheads="1"/>
          </p:cNvSpPr>
          <p:nvPr/>
        </p:nvSpPr>
        <p:spPr bwMode="auto">
          <a:xfrm>
            <a:off x="5359400" y="3238500"/>
            <a:ext cx="28559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813" name="文本框 23"/>
          <p:cNvSpPr txBox="1">
            <a:spLocks noChangeArrowheads="1"/>
          </p:cNvSpPr>
          <p:nvPr/>
        </p:nvSpPr>
        <p:spPr bwMode="auto">
          <a:xfrm>
            <a:off x="1928812" y="3286125"/>
            <a:ext cx="9409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4" name="文本框 24"/>
          <p:cNvSpPr txBox="1">
            <a:spLocks noChangeArrowheads="1"/>
          </p:cNvSpPr>
          <p:nvPr/>
        </p:nvSpPr>
        <p:spPr bwMode="auto">
          <a:xfrm>
            <a:off x="6072187" y="3214688"/>
            <a:ext cx="93594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cǐ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5" name="文本框 23"/>
          <p:cNvSpPr txBox="1">
            <a:spLocks noChangeArrowheads="1"/>
          </p:cNvSpPr>
          <p:nvPr/>
        </p:nvSpPr>
        <p:spPr bwMode="auto">
          <a:xfrm>
            <a:off x="2714625" y="3286125"/>
            <a:ext cx="969694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guì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6" name="文本框 24"/>
          <p:cNvSpPr txBox="1">
            <a:spLocks noChangeArrowheads="1"/>
          </p:cNvSpPr>
          <p:nvPr/>
        </p:nvSpPr>
        <p:spPr bwMode="auto">
          <a:xfrm>
            <a:off x="6786563" y="3214688"/>
            <a:ext cx="6524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cí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7" name="文本框 21"/>
          <p:cNvSpPr txBox="1">
            <a:spLocks noChangeArrowheads="1"/>
          </p:cNvSpPr>
          <p:nvPr/>
        </p:nvSpPr>
        <p:spPr bwMode="auto">
          <a:xfrm>
            <a:off x="952500" y="4000500"/>
            <a:ext cx="30718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浒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818" name="文本框 22"/>
          <p:cNvSpPr txBox="1">
            <a:spLocks noChangeArrowheads="1"/>
          </p:cNvSpPr>
          <p:nvPr/>
        </p:nvSpPr>
        <p:spPr bwMode="auto">
          <a:xfrm>
            <a:off x="2000250" y="4000500"/>
            <a:ext cx="8410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hǔ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3819" name="文本框 22"/>
          <p:cNvSpPr txBox="1">
            <a:spLocks noChangeArrowheads="1"/>
          </p:cNvSpPr>
          <p:nvPr/>
        </p:nvSpPr>
        <p:spPr bwMode="auto">
          <a:xfrm>
            <a:off x="2857500" y="4000500"/>
            <a:ext cx="81895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xǔ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57" name="文本框 8"/>
          <p:cNvSpPr txBox="1">
            <a:spLocks noChangeArrowheads="1"/>
          </p:cNvSpPr>
          <p:nvPr/>
        </p:nvSpPr>
        <p:spPr bwMode="auto">
          <a:xfrm>
            <a:off x="2071688" y="1214438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8" name="文本框 8"/>
          <p:cNvSpPr txBox="1">
            <a:spLocks noChangeArrowheads="1"/>
          </p:cNvSpPr>
          <p:nvPr/>
        </p:nvSpPr>
        <p:spPr bwMode="auto">
          <a:xfrm>
            <a:off x="5857875" y="1214438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3" name="文本框 8"/>
          <p:cNvSpPr txBox="1">
            <a:spLocks noChangeArrowheads="1"/>
          </p:cNvSpPr>
          <p:nvPr/>
        </p:nvSpPr>
        <p:spPr bwMode="auto">
          <a:xfrm>
            <a:off x="3000375" y="1857375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4" name="文本框 8"/>
          <p:cNvSpPr txBox="1">
            <a:spLocks noChangeArrowheads="1"/>
          </p:cNvSpPr>
          <p:nvPr/>
        </p:nvSpPr>
        <p:spPr bwMode="auto">
          <a:xfrm>
            <a:off x="6357938" y="1928813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5" name="文本框 8"/>
          <p:cNvSpPr txBox="1">
            <a:spLocks noChangeArrowheads="1"/>
          </p:cNvSpPr>
          <p:nvPr/>
        </p:nvSpPr>
        <p:spPr bwMode="auto">
          <a:xfrm>
            <a:off x="1643063" y="2786063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6" name="文本框 8"/>
          <p:cNvSpPr txBox="1">
            <a:spLocks noChangeArrowheads="1"/>
          </p:cNvSpPr>
          <p:nvPr/>
        </p:nvSpPr>
        <p:spPr bwMode="auto">
          <a:xfrm>
            <a:off x="7500938" y="2714625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7" name="文本框 8"/>
          <p:cNvSpPr txBox="1">
            <a:spLocks noChangeArrowheads="1"/>
          </p:cNvSpPr>
          <p:nvPr/>
        </p:nvSpPr>
        <p:spPr bwMode="auto">
          <a:xfrm>
            <a:off x="2143125" y="3571875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8" name="文本框 8"/>
          <p:cNvSpPr txBox="1">
            <a:spLocks noChangeArrowheads="1"/>
          </p:cNvSpPr>
          <p:nvPr/>
        </p:nvSpPr>
        <p:spPr bwMode="auto">
          <a:xfrm>
            <a:off x="6858000" y="3571875"/>
            <a:ext cx="38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9" name="文本框 8"/>
          <p:cNvSpPr txBox="1">
            <a:spLocks noChangeArrowheads="1"/>
          </p:cNvSpPr>
          <p:nvPr/>
        </p:nvSpPr>
        <p:spPr bwMode="auto">
          <a:xfrm>
            <a:off x="2071688" y="4357688"/>
            <a:ext cx="3825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线形标注 1 16"/>
          <p:cNvSpPr/>
          <p:nvPr/>
        </p:nvSpPr>
        <p:spPr>
          <a:xfrm>
            <a:off x="2582863" y="439738"/>
            <a:ext cx="5860634" cy="935037"/>
          </a:xfrm>
          <a:prstGeom prst="borderCallout1">
            <a:avLst>
              <a:gd name="adj1" fmla="val 95832"/>
              <a:gd name="adj2" fmla="val -280"/>
              <a:gd name="adj3" fmla="val 123097"/>
              <a:gd name="adj4" fmla="val -24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“喙”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和“缘”相似，不能读成“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yuán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意思是鸟兽的嘴</a:t>
            </a:r>
            <a:r>
              <a:rPr lang="zh-CN" altLang="en-US" sz="2400" dirty="0">
                <a:solidFill>
                  <a:schemeClr val="tx1"/>
                </a:solidFill>
              </a:rPr>
              <a:t>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68263" y="509588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一、易读错字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24213" y="1485900"/>
            <a:ext cx="24066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08013" y="1482725"/>
            <a:ext cx="23733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2800" b="1">
                <a:solidFill>
                  <a:srgbClr val="0070C0"/>
                </a:solidFill>
                <a:sym typeface="+mn-ea"/>
              </a:rPr>
              <a:t>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818188" y="1454150"/>
            <a:ext cx="2378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眼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693863" y="1482725"/>
            <a:ext cx="6896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huì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906838" y="1476375"/>
            <a:ext cx="6572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843713" y="1474788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jiǎn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9" name="线形标注 1 28"/>
          <p:cNvSpPr/>
          <p:nvPr/>
        </p:nvSpPr>
        <p:spPr>
          <a:xfrm>
            <a:off x="1428750" y="3286125"/>
            <a:ext cx="7103690" cy="957263"/>
          </a:xfrm>
          <a:prstGeom prst="borderCallout1">
            <a:avLst>
              <a:gd name="adj1" fmla="val -10857"/>
              <a:gd name="adj2" fmla="val -3502"/>
              <a:gd name="adj3" fmla="val 49867"/>
              <a:gd name="adj4" fmla="val 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“歹”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和“夕”相似，不能读成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xī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意思是坏、恶，与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“好”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相对</a:t>
            </a:r>
            <a:r>
              <a:rPr lang="zh-CN" altLang="en-US" sz="2400" dirty="0">
                <a:solidFill>
                  <a:schemeClr val="tx1"/>
                </a:solidFill>
              </a:rPr>
              <a:t>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0" name="文本框 25"/>
          <p:cNvSpPr txBox="1">
            <a:spLocks noChangeArrowheads="1"/>
          </p:cNvSpPr>
          <p:nvPr/>
        </p:nvSpPr>
        <p:spPr bwMode="auto">
          <a:xfrm>
            <a:off x="528638" y="2428875"/>
            <a:ext cx="19859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歹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3143250" y="2428875"/>
            <a:ext cx="2342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睡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/>
        </p:nvSpPr>
        <p:spPr bwMode="auto">
          <a:xfrm>
            <a:off x="1662113" y="2355850"/>
            <a:ext cx="69121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dǎi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" name="文本框 20"/>
          <p:cNvSpPr txBox="1">
            <a:spLocks noChangeArrowheads="1"/>
          </p:cNvSpPr>
          <p:nvPr/>
        </p:nvSpPr>
        <p:spPr bwMode="auto">
          <a:xfrm>
            <a:off x="3935413" y="2428875"/>
            <a:ext cx="5572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kē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4" name="文本框 34"/>
          <p:cNvSpPr txBox="1">
            <a:spLocks noChangeArrowheads="1"/>
          </p:cNvSpPr>
          <p:nvPr/>
        </p:nvSpPr>
        <p:spPr bwMode="auto">
          <a:xfrm>
            <a:off x="5694363" y="2428875"/>
            <a:ext cx="25511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鱼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27"/>
          <p:cNvSpPr txBox="1">
            <a:spLocks noChangeArrowheads="1"/>
          </p:cNvSpPr>
          <p:nvPr/>
        </p:nvSpPr>
        <p:spPr bwMode="auto">
          <a:xfrm>
            <a:off x="6550172" y="2427943"/>
            <a:ext cx="7793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xūn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/>
      <p:bldP spid="19" grpId="0"/>
      <p:bldP spid="20" grpId="0"/>
      <p:bldP spid="22" grpId="0"/>
      <p:bldP spid="29" grpId="0" animBg="1"/>
      <p:bldP spid="32" grpId="0"/>
      <p:bldP spid="33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8596" y="642924"/>
            <a:ext cx="302768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给形近字组词。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642938" y="1643063"/>
            <a:ext cx="285750" cy="1071562"/>
          </a:xfrm>
          <a:prstGeom prst="leftBrace">
            <a:avLst/>
          </a:prstGeom>
          <a:ln>
            <a:solidFill>
              <a:srgbClr val="0B5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19" name="文本框 1"/>
          <p:cNvSpPr txBox="1">
            <a:spLocks noChangeArrowheads="1"/>
          </p:cNvSpPr>
          <p:nvPr/>
        </p:nvSpPr>
        <p:spPr bwMode="auto">
          <a:xfrm>
            <a:off x="928688" y="1428750"/>
            <a:ext cx="714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嫌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1"/>
          <p:cNvSpPr txBox="1">
            <a:spLocks noChangeArrowheads="1"/>
          </p:cNvSpPr>
          <p:nvPr/>
        </p:nvSpPr>
        <p:spPr bwMode="auto">
          <a:xfrm>
            <a:off x="1643063" y="1428750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嫌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弃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1" name="文本框 1"/>
          <p:cNvSpPr txBox="1">
            <a:spLocks noChangeArrowheads="1"/>
          </p:cNvSpPr>
          <p:nvPr/>
        </p:nvSpPr>
        <p:spPr bwMode="auto">
          <a:xfrm>
            <a:off x="917575" y="2320925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文本框 1"/>
          <p:cNvSpPr txBox="1">
            <a:spLocks noChangeArrowheads="1"/>
          </p:cNvSpPr>
          <p:nvPr/>
        </p:nvSpPr>
        <p:spPr bwMode="auto">
          <a:xfrm>
            <a:off x="1643063" y="2286000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谦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左大括号 38"/>
          <p:cNvSpPr/>
          <p:nvPr/>
        </p:nvSpPr>
        <p:spPr>
          <a:xfrm>
            <a:off x="3143250" y="1643063"/>
            <a:ext cx="285750" cy="1071562"/>
          </a:xfrm>
          <a:prstGeom prst="leftBrace">
            <a:avLst/>
          </a:prstGeom>
          <a:ln>
            <a:solidFill>
              <a:srgbClr val="0B5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4" name="文本框 1"/>
          <p:cNvSpPr txBox="1">
            <a:spLocks noChangeArrowheads="1"/>
          </p:cNvSpPr>
          <p:nvPr/>
        </p:nvSpPr>
        <p:spPr bwMode="auto">
          <a:xfrm>
            <a:off x="3429000" y="1428750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1"/>
          <p:cNvSpPr txBox="1">
            <a:spLocks noChangeArrowheads="1"/>
          </p:cNvSpPr>
          <p:nvPr/>
        </p:nvSpPr>
        <p:spPr bwMode="auto">
          <a:xfrm>
            <a:off x="4143375" y="1428750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懂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事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6" name="文本框 1"/>
          <p:cNvSpPr txBox="1">
            <a:spLocks noChangeArrowheads="1"/>
          </p:cNvSpPr>
          <p:nvPr/>
        </p:nvSpPr>
        <p:spPr bwMode="auto">
          <a:xfrm>
            <a:off x="3429000" y="2320925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1"/>
          <p:cNvSpPr txBox="1">
            <a:spLocks noChangeArrowheads="1"/>
          </p:cNvSpPr>
          <p:nvPr/>
        </p:nvSpPr>
        <p:spPr bwMode="auto">
          <a:xfrm>
            <a:off x="4143375" y="2286000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董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事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左大括号 44"/>
          <p:cNvSpPr/>
          <p:nvPr/>
        </p:nvSpPr>
        <p:spPr>
          <a:xfrm>
            <a:off x="5572125" y="1571625"/>
            <a:ext cx="285750" cy="1071563"/>
          </a:xfrm>
          <a:prstGeom prst="leftBrace">
            <a:avLst/>
          </a:prstGeom>
          <a:ln>
            <a:solidFill>
              <a:srgbClr val="0B5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9" name="文本框 1"/>
          <p:cNvSpPr txBox="1">
            <a:spLocks noChangeArrowheads="1"/>
          </p:cNvSpPr>
          <p:nvPr/>
        </p:nvSpPr>
        <p:spPr bwMode="auto">
          <a:xfrm>
            <a:off x="5857875" y="1392238"/>
            <a:ext cx="714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鹤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文本框 1"/>
          <p:cNvSpPr txBox="1">
            <a:spLocks noChangeArrowheads="1"/>
          </p:cNvSpPr>
          <p:nvPr/>
        </p:nvSpPr>
        <p:spPr bwMode="auto">
          <a:xfrm>
            <a:off x="6572250" y="1357313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仙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鹤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31" name="文本框 1"/>
          <p:cNvSpPr txBox="1">
            <a:spLocks noChangeArrowheads="1"/>
          </p:cNvSpPr>
          <p:nvPr/>
        </p:nvSpPr>
        <p:spPr bwMode="auto">
          <a:xfrm>
            <a:off x="5857875" y="2249488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文本框 1"/>
          <p:cNvSpPr txBox="1">
            <a:spLocks noChangeArrowheads="1"/>
          </p:cNvSpPr>
          <p:nvPr/>
        </p:nvSpPr>
        <p:spPr bwMode="auto">
          <a:xfrm>
            <a:off x="6572250" y="2214563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喜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鹊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642938" y="3214688"/>
            <a:ext cx="285750" cy="1071562"/>
          </a:xfrm>
          <a:prstGeom prst="leftBrace">
            <a:avLst/>
          </a:prstGeom>
          <a:ln>
            <a:solidFill>
              <a:srgbClr val="0B5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文本框 1"/>
          <p:cNvSpPr txBox="1">
            <a:spLocks noChangeArrowheads="1"/>
          </p:cNvSpPr>
          <p:nvPr/>
        </p:nvSpPr>
        <p:spPr bwMode="auto">
          <a:xfrm>
            <a:off x="928688" y="3000375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拘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文本框 1"/>
          <p:cNvSpPr txBox="1">
            <a:spLocks noChangeArrowheads="1"/>
          </p:cNvSpPr>
          <p:nvPr/>
        </p:nvSpPr>
        <p:spPr bwMode="auto">
          <a:xfrm>
            <a:off x="1643063" y="3000375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拘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束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36" name="文本框 1"/>
          <p:cNvSpPr txBox="1">
            <a:spLocks noChangeArrowheads="1"/>
          </p:cNvSpPr>
          <p:nvPr/>
        </p:nvSpPr>
        <p:spPr bwMode="auto">
          <a:xfrm>
            <a:off x="917575" y="3892550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文本框 1"/>
          <p:cNvSpPr txBox="1">
            <a:spLocks noChangeArrowheads="1"/>
          </p:cNvSpPr>
          <p:nvPr/>
        </p:nvSpPr>
        <p:spPr bwMode="auto">
          <a:xfrm>
            <a:off x="1643063" y="3857625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约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会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左大括号 67"/>
          <p:cNvSpPr/>
          <p:nvPr/>
        </p:nvSpPr>
        <p:spPr>
          <a:xfrm>
            <a:off x="3143250" y="3214688"/>
            <a:ext cx="285750" cy="1071562"/>
          </a:xfrm>
          <a:prstGeom prst="leftBrace">
            <a:avLst/>
          </a:prstGeom>
          <a:ln>
            <a:solidFill>
              <a:srgbClr val="0B5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39" name="文本框 1"/>
          <p:cNvSpPr txBox="1">
            <a:spLocks noChangeArrowheads="1"/>
          </p:cNvSpPr>
          <p:nvPr/>
        </p:nvSpPr>
        <p:spPr bwMode="auto">
          <a:xfrm>
            <a:off x="3417888" y="3035300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辈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" name="文本框 1"/>
          <p:cNvSpPr txBox="1">
            <a:spLocks noChangeArrowheads="1"/>
          </p:cNvSpPr>
          <p:nvPr/>
        </p:nvSpPr>
        <p:spPr bwMode="auto">
          <a:xfrm>
            <a:off x="4143375" y="3000375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辈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41" name="文本框 1"/>
          <p:cNvSpPr txBox="1">
            <a:spLocks noChangeArrowheads="1"/>
          </p:cNvSpPr>
          <p:nvPr/>
        </p:nvSpPr>
        <p:spPr bwMode="auto">
          <a:xfrm>
            <a:off x="3417888" y="3892550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" name="文本框 1"/>
          <p:cNvSpPr txBox="1">
            <a:spLocks noChangeArrowheads="1"/>
          </p:cNvSpPr>
          <p:nvPr/>
        </p:nvSpPr>
        <p:spPr bwMode="auto">
          <a:xfrm>
            <a:off x="4143375" y="3857625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悲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伤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" name="左大括号 72"/>
          <p:cNvSpPr/>
          <p:nvPr/>
        </p:nvSpPr>
        <p:spPr>
          <a:xfrm>
            <a:off x="5572125" y="3143250"/>
            <a:ext cx="285750" cy="1071563"/>
          </a:xfrm>
          <a:prstGeom prst="leftBrace">
            <a:avLst/>
          </a:prstGeom>
          <a:ln>
            <a:solidFill>
              <a:srgbClr val="0B5F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44" name="文本框 1"/>
          <p:cNvSpPr txBox="1">
            <a:spLocks noChangeArrowheads="1"/>
          </p:cNvSpPr>
          <p:nvPr/>
        </p:nvSpPr>
        <p:spPr bwMode="auto">
          <a:xfrm>
            <a:off x="5857875" y="2941638"/>
            <a:ext cx="7143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" name="文本框 1"/>
          <p:cNvSpPr txBox="1">
            <a:spLocks noChangeArrowheads="1"/>
          </p:cNvSpPr>
          <p:nvPr/>
        </p:nvSpPr>
        <p:spPr bwMode="auto">
          <a:xfrm>
            <a:off x="6572250" y="2928938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挨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打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46" name="文本框 1"/>
          <p:cNvSpPr txBox="1">
            <a:spLocks noChangeArrowheads="1"/>
          </p:cNvSpPr>
          <p:nvPr/>
        </p:nvSpPr>
        <p:spPr bwMode="auto">
          <a:xfrm>
            <a:off x="5857875" y="3798888"/>
            <a:ext cx="714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7" name="文本框 1"/>
          <p:cNvSpPr txBox="1">
            <a:spLocks noChangeArrowheads="1"/>
          </p:cNvSpPr>
          <p:nvPr/>
        </p:nvSpPr>
        <p:spPr bwMode="auto">
          <a:xfrm>
            <a:off x="6572250" y="3786188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埃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2" grpId="0"/>
      <p:bldP spid="44" grpId="0"/>
      <p:bldP spid="47" grpId="0"/>
      <p:bldP spid="49" grpId="0"/>
      <p:bldP spid="65" grpId="0"/>
      <p:bldP spid="67" grpId="0"/>
      <p:bldP spid="70" grpId="0"/>
      <p:bldP spid="72" grpId="0"/>
      <p:bldP spid="75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"/>
          <p:cNvSpPr txBox="1">
            <a:spLocks noChangeArrowheads="1"/>
          </p:cNvSpPr>
          <p:nvPr/>
        </p:nvSpPr>
        <p:spPr bwMode="auto">
          <a:xfrm>
            <a:off x="2660650" y="1358900"/>
            <a:ext cx="450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谎     慌     荒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642924"/>
            <a:ext cx="371608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n-lt"/>
                <a:ea typeface="+mn-ea"/>
              </a:rPr>
              <a:t>4.</a:t>
            </a:r>
            <a:r>
              <a:rPr lang="zh-CN" altLang="en-US" sz="2800" dirty="0">
                <a:latin typeface="+mn-lt"/>
                <a:ea typeface="+mn-ea"/>
              </a:rPr>
              <a:t>选择合适的字填空。</a:t>
            </a:r>
            <a:endParaRPr lang="zh-CN" altLang="en-US" sz="2800" dirty="0">
              <a:latin typeface="+mn-lt"/>
              <a:ea typeface="+mn-ea"/>
            </a:endParaRPr>
          </a:p>
        </p:txBody>
      </p:sp>
      <p:sp>
        <p:nvSpPr>
          <p:cNvPr id="36867" name="文本框 2"/>
          <p:cNvSpPr txBox="1">
            <a:spLocks noChangeArrowheads="1"/>
          </p:cNvSpPr>
          <p:nvPr/>
        </p:nvSpPr>
        <p:spPr bwMode="auto">
          <a:xfrm>
            <a:off x="857250" y="2143125"/>
            <a:ext cx="2071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8" name="文本框 2"/>
          <p:cNvSpPr txBox="1">
            <a:spLocks noChangeArrowheads="1"/>
          </p:cNvSpPr>
          <p:nvPr/>
        </p:nvSpPr>
        <p:spPr bwMode="auto">
          <a:xfrm>
            <a:off x="3357563" y="2143125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）地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69" name="文本框 2"/>
          <p:cNvSpPr txBox="1">
            <a:spLocks noChangeArrowheads="1"/>
          </p:cNvSpPr>
          <p:nvPr/>
        </p:nvSpPr>
        <p:spPr bwMode="auto">
          <a:xfrm>
            <a:off x="5857875" y="2143125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）神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0" name="文本框 2"/>
          <p:cNvSpPr txBox="1">
            <a:spLocks noChangeArrowheads="1"/>
          </p:cNvSpPr>
          <p:nvPr/>
        </p:nvSpPr>
        <p:spPr bwMode="auto">
          <a:xfrm>
            <a:off x="857250" y="2928938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）芜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1" name="文本框 2"/>
          <p:cNvSpPr txBox="1">
            <a:spLocks noChangeArrowheads="1"/>
          </p:cNvSpPr>
          <p:nvPr/>
        </p:nvSpPr>
        <p:spPr bwMode="auto">
          <a:xfrm>
            <a:off x="3357563" y="292893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2" name="文本框 2"/>
          <p:cNvSpPr txBox="1">
            <a:spLocks noChangeArrowheads="1"/>
          </p:cNvSpPr>
          <p:nvPr/>
        </p:nvSpPr>
        <p:spPr bwMode="auto">
          <a:xfrm>
            <a:off x="5857875" y="2928938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3" name="文本框 2"/>
          <p:cNvSpPr txBox="1">
            <a:spLocks noChangeArrowheads="1"/>
          </p:cNvSpPr>
          <p:nvPr/>
        </p:nvSpPr>
        <p:spPr bwMode="auto">
          <a:xfrm>
            <a:off x="857250" y="3786188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4" name="文本框 2"/>
          <p:cNvSpPr txBox="1">
            <a:spLocks noChangeArrowheads="1"/>
          </p:cNvSpPr>
          <p:nvPr/>
        </p:nvSpPr>
        <p:spPr bwMode="auto">
          <a:xfrm>
            <a:off x="3357563" y="378618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）乱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5" name="文本框 2"/>
          <p:cNvSpPr txBox="1">
            <a:spLocks noChangeArrowheads="1"/>
          </p:cNvSpPr>
          <p:nvPr/>
        </p:nvSpPr>
        <p:spPr bwMode="auto">
          <a:xfrm>
            <a:off x="5892800" y="3786188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撒（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2"/>
          <p:cNvSpPr txBox="1">
            <a:spLocks noChangeArrowheads="1"/>
          </p:cNvSpPr>
          <p:nvPr/>
        </p:nvSpPr>
        <p:spPr bwMode="auto">
          <a:xfrm>
            <a:off x="1214438" y="2143125"/>
            <a:ext cx="642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文本框 2"/>
          <p:cNvSpPr txBox="1">
            <a:spLocks noChangeArrowheads="1"/>
          </p:cNvSpPr>
          <p:nvPr/>
        </p:nvSpPr>
        <p:spPr bwMode="auto">
          <a:xfrm>
            <a:off x="3786188" y="2928938"/>
            <a:ext cx="642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2"/>
          <p:cNvSpPr txBox="1">
            <a:spLocks noChangeArrowheads="1"/>
          </p:cNvSpPr>
          <p:nvPr/>
        </p:nvSpPr>
        <p:spPr bwMode="auto">
          <a:xfrm>
            <a:off x="6643688" y="3786188"/>
            <a:ext cx="642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2"/>
          <p:cNvSpPr txBox="1">
            <a:spLocks noChangeArrowheads="1"/>
          </p:cNvSpPr>
          <p:nvPr/>
        </p:nvSpPr>
        <p:spPr bwMode="auto">
          <a:xfrm>
            <a:off x="3786188" y="2143125"/>
            <a:ext cx="714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荒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文本框 2"/>
          <p:cNvSpPr txBox="1">
            <a:spLocks noChangeArrowheads="1"/>
          </p:cNvSpPr>
          <p:nvPr/>
        </p:nvSpPr>
        <p:spPr bwMode="auto">
          <a:xfrm>
            <a:off x="6286500" y="2928938"/>
            <a:ext cx="714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荒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2"/>
          <p:cNvSpPr txBox="1">
            <a:spLocks noChangeArrowheads="1"/>
          </p:cNvSpPr>
          <p:nvPr/>
        </p:nvSpPr>
        <p:spPr bwMode="auto">
          <a:xfrm>
            <a:off x="1285875" y="2928938"/>
            <a:ext cx="714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荒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2"/>
          <p:cNvSpPr txBox="1">
            <a:spLocks noChangeArrowheads="1"/>
          </p:cNvSpPr>
          <p:nvPr/>
        </p:nvSpPr>
        <p:spPr bwMode="auto">
          <a:xfrm>
            <a:off x="6286500" y="2143125"/>
            <a:ext cx="714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2"/>
          <p:cNvSpPr txBox="1">
            <a:spLocks noChangeArrowheads="1"/>
          </p:cNvSpPr>
          <p:nvPr/>
        </p:nvSpPr>
        <p:spPr bwMode="auto">
          <a:xfrm>
            <a:off x="1285875" y="3714750"/>
            <a:ext cx="714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2"/>
          <p:cNvSpPr txBox="1">
            <a:spLocks noChangeArrowheads="1"/>
          </p:cNvSpPr>
          <p:nvPr/>
        </p:nvSpPr>
        <p:spPr bwMode="auto">
          <a:xfrm>
            <a:off x="3714750" y="3786188"/>
            <a:ext cx="714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5"/>
          <p:cNvSpPr txBox="1">
            <a:spLocks noChangeArrowheads="1"/>
          </p:cNvSpPr>
          <p:nvPr/>
        </p:nvSpPr>
        <p:spPr bwMode="auto">
          <a:xfrm>
            <a:off x="2740025" y="746125"/>
            <a:ext cx="30368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抑   柳    仰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890" name="文本框 2"/>
          <p:cNvSpPr txBox="1">
            <a:spLocks noChangeArrowheads="1"/>
          </p:cNvSpPr>
          <p:nvPr/>
        </p:nvSpPr>
        <p:spPr bwMode="auto">
          <a:xfrm>
            <a:off x="571500" y="1500188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1" name="文本框 2"/>
          <p:cNvSpPr txBox="1">
            <a:spLocks noChangeArrowheads="1"/>
          </p:cNvSpPr>
          <p:nvPr/>
        </p:nvSpPr>
        <p:spPr bwMode="auto">
          <a:xfrm>
            <a:off x="3071813" y="150018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2" name="文本框 2"/>
          <p:cNvSpPr txBox="1">
            <a:spLocks noChangeArrowheads="1"/>
          </p:cNvSpPr>
          <p:nvPr/>
        </p:nvSpPr>
        <p:spPr bwMode="auto">
          <a:xfrm>
            <a:off x="5572125" y="1500188"/>
            <a:ext cx="2071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928688" y="1500188"/>
            <a:ext cx="6429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3500438" y="1500188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6000750" y="1500188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6" name="文本框 2"/>
          <p:cNvSpPr txBox="1">
            <a:spLocks noChangeArrowheads="1"/>
          </p:cNvSpPr>
          <p:nvPr/>
        </p:nvSpPr>
        <p:spPr bwMode="auto">
          <a:xfrm>
            <a:off x="571500" y="2644775"/>
            <a:ext cx="23129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7" name="文本框 2"/>
          <p:cNvSpPr txBox="1">
            <a:spLocks noChangeArrowheads="1"/>
          </p:cNvSpPr>
          <p:nvPr/>
        </p:nvSpPr>
        <p:spPr bwMode="auto">
          <a:xfrm>
            <a:off x="3071813" y="2586038"/>
            <a:ext cx="20716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）制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8" name="文本框 2"/>
          <p:cNvSpPr txBox="1">
            <a:spLocks noChangeArrowheads="1"/>
          </p:cNvSpPr>
          <p:nvPr/>
        </p:nvSpPr>
        <p:spPr bwMode="auto">
          <a:xfrm>
            <a:off x="5572125" y="2586038"/>
            <a:ext cx="20716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9" name="文本框 2"/>
          <p:cNvSpPr txBox="1">
            <a:spLocks noChangeArrowheads="1"/>
          </p:cNvSpPr>
          <p:nvPr/>
        </p:nvSpPr>
        <p:spPr bwMode="auto">
          <a:xfrm>
            <a:off x="571500" y="3787775"/>
            <a:ext cx="2071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900" name="文本框 2"/>
          <p:cNvSpPr txBox="1">
            <a:spLocks noChangeArrowheads="1"/>
          </p:cNvSpPr>
          <p:nvPr/>
        </p:nvSpPr>
        <p:spPr bwMode="auto">
          <a:xfrm>
            <a:off x="3071813" y="3671888"/>
            <a:ext cx="20716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901" name="文本框 2"/>
          <p:cNvSpPr txBox="1">
            <a:spLocks noChangeArrowheads="1"/>
          </p:cNvSpPr>
          <p:nvPr/>
        </p:nvSpPr>
        <p:spPr bwMode="auto">
          <a:xfrm>
            <a:off x="5572125" y="3671888"/>
            <a:ext cx="20716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3500438" y="2586038"/>
            <a:ext cx="642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5965825" y="3671888"/>
            <a:ext cx="6429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5965825" y="2584450"/>
            <a:ext cx="714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928688" y="3786188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928688" y="2643188"/>
            <a:ext cx="7143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3500438" y="3671888"/>
            <a:ext cx="714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6"/>
          <p:cNvSpPr txBox="1">
            <a:spLocks noChangeArrowheads="1"/>
          </p:cNvSpPr>
          <p:nvPr/>
        </p:nvSpPr>
        <p:spPr bwMode="auto">
          <a:xfrm>
            <a:off x="3000375" y="776288"/>
            <a:ext cx="27114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碌    绿    禄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600075" y="1500188"/>
            <a:ext cx="20716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忙（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5" name="文本框 2"/>
          <p:cNvSpPr txBox="1">
            <a:spLocks noChangeArrowheads="1"/>
          </p:cNvSpPr>
          <p:nvPr/>
        </p:nvSpPr>
        <p:spPr bwMode="auto">
          <a:xfrm>
            <a:off x="600075" y="2622550"/>
            <a:ext cx="21288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）叶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6" name="文本框 2"/>
          <p:cNvSpPr txBox="1">
            <a:spLocks noChangeArrowheads="1"/>
          </p:cNvSpPr>
          <p:nvPr/>
        </p:nvSpPr>
        <p:spPr bwMode="auto">
          <a:xfrm>
            <a:off x="600075" y="3743325"/>
            <a:ext cx="2071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庸（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7" name="文本框 2"/>
          <p:cNvSpPr txBox="1">
            <a:spLocks noChangeArrowheads="1"/>
          </p:cNvSpPr>
          <p:nvPr/>
        </p:nvSpPr>
        <p:spPr bwMode="auto">
          <a:xfrm>
            <a:off x="3151188" y="150018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8" name="文本框 2"/>
          <p:cNvSpPr txBox="1">
            <a:spLocks noChangeArrowheads="1"/>
          </p:cNvSpPr>
          <p:nvPr/>
        </p:nvSpPr>
        <p:spPr bwMode="auto">
          <a:xfrm>
            <a:off x="3151188" y="2622550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俸（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9" name="文本框 2"/>
          <p:cNvSpPr txBox="1">
            <a:spLocks noChangeArrowheads="1"/>
          </p:cNvSpPr>
          <p:nvPr/>
        </p:nvSpPr>
        <p:spPr bwMode="auto">
          <a:xfrm>
            <a:off x="3151188" y="3743325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）色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20" name="文本框 2"/>
          <p:cNvSpPr txBox="1">
            <a:spLocks noChangeArrowheads="1"/>
          </p:cNvSpPr>
          <p:nvPr/>
        </p:nvSpPr>
        <p:spPr bwMode="auto">
          <a:xfrm>
            <a:off x="5964238" y="150018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厚（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21" name="文本框 2"/>
          <p:cNvSpPr txBox="1">
            <a:spLocks noChangeArrowheads="1"/>
          </p:cNvSpPr>
          <p:nvPr/>
        </p:nvSpPr>
        <p:spPr bwMode="auto">
          <a:xfrm>
            <a:off x="5964238" y="2622550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劳（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22" name="文本框 2"/>
          <p:cNvSpPr txBox="1">
            <a:spLocks noChangeArrowheads="1"/>
          </p:cNvSpPr>
          <p:nvPr/>
        </p:nvSpPr>
        <p:spPr bwMode="auto">
          <a:xfrm>
            <a:off x="5964238" y="3743325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福（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6684963" y="1500188"/>
            <a:ext cx="631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3871913" y="2622550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6684963" y="3743325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3533775" y="1500188"/>
            <a:ext cx="631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1020763" y="2622550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3611563" y="3743325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绿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1319213" y="1500188"/>
            <a:ext cx="631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6684963" y="2622550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1347788" y="3743325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6"/>
          <p:cNvSpPr txBox="1">
            <a:spLocks noChangeArrowheads="1"/>
          </p:cNvSpPr>
          <p:nvPr/>
        </p:nvSpPr>
        <p:spPr bwMode="auto">
          <a:xfrm>
            <a:off x="3000375" y="776288"/>
            <a:ext cx="27114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竟    竞    意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600075" y="1500188"/>
            <a:ext cx="20716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39" name="文本框 2"/>
          <p:cNvSpPr txBox="1">
            <a:spLocks noChangeArrowheads="1"/>
          </p:cNvSpPr>
          <p:nvPr/>
        </p:nvSpPr>
        <p:spPr bwMode="auto">
          <a:xfrm>
            <a:off x="600075" y="2622550"/>
            <a:ext cx="21288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0" name="文本框 2"/>
          <p:cNvSpPr txBox="1">
            <a:spLocks noChangeArrowheads="1"/>
          </p:cNvSpPr>
          <p:nvPr/>
        </p:nvSpPr>
        <p:spPr bwMode="auto">
          <a:xfrm>
            <a:off x="600075" y="3743325"/>
            <a:ext cx="2071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究（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1" name="文本框 2"/>
          <p:cNvSpPr txBox="1">
            <a:spLocks noChangeArrowheads="1"/>
          </p:cNvSpPr>
          <p:nvPr/>
        </p:nvSpPr>
        <p:spPr bwMode="auto">
          <a:xfrm>
            <a:off x="3151188" y="150018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）然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2" name="文本框 2"/>
          <p:cNvSpPr txBox="1">
            <a:spLocks noChangeArrowheads="1"/>
          </p:cNvSpPr>
          <p:nvPr/>
        </p:nvSpPr>
        <p:spPr bwMode="auto">
          <a:xfrm>
            <a:off x="3151188" y="2622550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毕（   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3" name="文本框 2"/>
          <p:cNvSpPr txBox="1">
            <a:spLocks noChangeArrowheads="1"/>
          </p:cNvSpPr>
          <p:nvPr/>
        </p:nvSpPr>
        <p:spPr bwMode="auto">
          <a:xfrm>
            <a:off x="3151188" y="3743325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4" name="文本框 2"/>
          <p:cNvSpPr txBox="1">
            <a:spLocks noChangeArrowheads="1"/>
          </p:cNvSpPr>
          <p:nvPr/>
        </p:nvSpPr>
        <p:spPr bwMode="auto">
          <a:xfrm>
            <a:off x="5964238" y="1500188"/>
            <a:ext cx="20716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5" name="文本框 2"/>
          <p:cNvSpPr txBox="1">
            <a:spLocks noChangeArrowheads="1"/>
          </p:cNvSpPr>
          <p:nvPr/>
        </p:nvSpPr>
        <p:spPr bwMode="auto">
          <a:xfrm>
            <a:off x="5964238" y="2622550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46" name="文本框 2"/>
          <p:cNvSpPr txBox="1">
            <a:spLocks noChangeArrowheads="1"/>
          </p:cNvSpPr>
          <p:nvPr/>
        </p:nvSpPr>
        <p:spPr bwMode="auto">
          <a:xfrm>
            <a:off x="5964238" y="3743325"/>
            <a:ext cx="2071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（   ）见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3598863" y="1498600"/>
            <a:ext cx="6318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6351588" y="1500188"/>
            <a:ext cx="631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033463" y="1500188"/>
            <a:ext cx="6318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3940175" y="2622550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347788" y="3743325"/>
            <a:ext cx="6318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3598863" y="3743325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6351588" y="3743325"/>
            <a:ext cx="6318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1033463" y="2622550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6351588" y="2622550"/>
            <a:ext cx="6318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8596" y="642924"/>
            <a:ext cx="302768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读拼音写汉字。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0962" name="文本框 12"/>
          <p:cNvSpPr txBox="1">
            <a:spLocks noChangeArrowheads="1"/>
          </p:cNvSpPr>
          <p:nvPr/>
        </p:nvSpPr>
        <p:spPr bwMode="auto">
          <a:xfrm>
            <a:off x="4730750" y="3538538"/>
            <a:ext cx="1017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履历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3" name="文本框 6"/>
          <p:cNvSpPr txBox="1">
            <a:spLocks noChangeArrowheads="1"/>
          </p:cNvSpPr>
          <p:nvPr/>
        </p:nvSpPr>
        <p:spPr bwMode="auto">
          <a:xfrm>
            <a:off x="833438" y="2514600"/>
            <a:ext cx="1020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新疆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4" name="文本框 14"/>
          <p:cNvSpPr txBox="1">
            <a:spLocks noChangeArrowheads="1"/>
          </p:cNvSpPr>
          <p:nvPr/>
        </p:nvSpPr>
        <p:spPr bwMode="auto">
          <a:xfrm>
            <a:off x="833438" y="3549650"/>
            <a:ext cx="1101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闯祸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3"/>
          <p:cNvSpPr txBox="1"/>
          <p:nvPr/>
        </p:nvSpPr>
        <p:spPr>
          <a:xfrm>
            <a:off x="4730750" y="2497138"/>
            <a:ext cx="8953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璧玉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40966" name="文本框 9"/>
          <p:cNvSpPr txBox="1">
            <a:spLocks noChangeArrowheads="1"/>
          </p:cNvSpPr>
          <p:nvPr/>
        </p:nvSpPr>
        <p:spPr bwMode="auto">
          <a:xfrm>
            <a:off x="2928938" y="1666875"/>
            <a:ext cx="1101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字典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7" name="文本框 12"/>
          <p:cNvSpPr txBox="1">
            <a:spLocks noChangeArrowheads="1"/>
          </p:cNvSpPr>
          <p:nvPr/>
        </p:nvSpPr>
        <p:spPr bwMode="auto">
          <a:xfrm>
            <a:off x="833438" y="1689100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诺言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8" name="文本框 17"/>
          <p:cNvSpPr txBox="1">
            <a:spLocks noChangeArrowheads="1"/>
          </p:cNvSpPr>
          <p:nvPr/>
        </p:nvSpPr>
        <p:spPr bwMode="auto">
          <a:xfrm>
            <a:off x="4730750" y="1666875"/>
            <a:ext cx="987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搁浅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9" name="文本框 21"/>
          <p:cNvSpPr txBox="1">
            <a:spLocks noChangeArrowheads="1"/>
          </p:cNvSpPr>
          <p:nvPr/>
        </p:nvSpPr>
        <p:spPr bwMode="auto">
          <a:xfrm>
            <a:off x="6608763" y="2508250"/>
            <a:ext cx="1020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菌类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0" name="文本框 22"/>
          <p:cNvSpPr txBox="1">
            <a:spLocks noChangeArrowheads="1"/>
          </p:cNvSpPr>
          <p:nvPr/>
        </p:nvSpPr>
        <p:spPr bwMode="auto">
          <a:xfrm>
            <a:off x="6608763" y="3538538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梳理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1" name="文本框 23"/>
          <p:cNvSpPr txBox="1">
            <a:spLocks noChangeArrowheads="1"/>
          </p:cNvSpPr>
          <p:nvPr/>
        </p:nvSpPr>
        <p:spPr bwMode="auto">
          <a:xfrm>
            <a:off x="2928938" y="3538538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老鼠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2" name="文本框 13"/>
          <p:cNvSpPr txBox="1">
            <a:spLocks noChangeArrowheads="1"/>
          </p:cNvSpPr>
          <p:nvPr/>
        </p:nvSpPr>
        <p:spPr bwMode="auto">
          <a:xfrm>
            <a:off x="6567488" y="1666875"/>
            <a:ext cx="1101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岔道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3" name="文本框 1"/>
          <p:cNvSpPr txBox="1">
            <a:spLocks noChangeArrowheads="1"/>
          </p:cNvSpPr>
          <p:nvPr/>
        </p:nvSpPr>
        <p:spPr bwMode="auto">
          <a:xfrm>
            <a:off x="2924175" y="2439988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应酬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22"/>
          <p:cNvSpPr txBox="1"/>
          <p:nvPr/>
        </p:nvSpPr>
        <p:spPr>
          <a:xfrm>
            <a:off x="714375" y="1216025"/>
            <a:ext cx="1797879" cy="52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nuò yán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2857500" y="1214438"/>
            <a:ext cx="1961322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zì diǎn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5" name="文本框 22"/>
          <p:cNvSpPr txBox="1"/>
          <p:nvPr/>
        </p:nvSpPr>
        <p:spPr>
          <a:xfrm>
            <a:off x="4571999" y="1214438"/>
            <a:ext cx="1816039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gē qiǎn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6" name="文本框 22"/>
          <p:cNvSpPr txBox="1"/>
          <p:nvPr/>
        </p:nvSpPr>
        <p:spPr>
          <a:xfrm>
            <a:off x="6329363" y="1216025"/>
            <a:ext cx="1805143" cy="520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chà dào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7" name="文本框 22"/>
          <p:cNvSpPr txBox="1"/>
          <p:nvPr/>
        </p:nvSpPr>
        <p:spPr>
          <a:xfrm>
            <a:off x="642938" y="2071688"/>
            <a:ext cx="187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xīn jiāng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8" name="文本框 22"/>
          <p:cNvSpPr txBox="1"/>
          <p:nvPr/>
        </p:nvSpPr>
        <p:spPr>
          <a:xfrm>
            <a:off x="2571749" y="2071688"/>
            <a:ext cx="2288209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y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  <a:sym typeface="+mn-ea"/>
              </a:rPr>
              <a:t>ì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ng ch</a:t>
            </a: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ó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u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39" name="文本框 22"/>
          <p:cNvSpPr txBox="1"/>
          <p:nvPr/>
        </p:nvSpPr>
        <p:spPr>
          <a:xfrm>
            <a:off x="4714875" y="2143125"/>
            <a:ext cx="1470992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bì yù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0" name="文本框 22"/>
          <p:cNvSpPr txBox="1"/>
          <p:nvPr/>
        </p:nvSpPr>
        <p:spPr>
          <a:xfrm>
            <a:off x="6475413" y="2071688"/>
            <a:ext cx="1470992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jūn lèi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1" name="文本框 22"/>
          <p:cNvSpPr txBox="1"/>
          <p:nvPr/>
        </p:nvSpPr>
        <p:spPr>
          <a:xfrm>
            <a:off x="165099" y="3036888"/>
            <a:ext cx="2696819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chuǎng huò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2" name="文本框 22"/>
          <p:cNvSpPr txBox="1"/>
          <p:nvPr/>
        </p:nvSpPr>
        <p:spPr>
          <a:xfrm>
            <a:off x="2786063" y="3071813"/>
            <a:ext cx="1797879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lǎo shǔ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" name="文本框 22"/>
          <p:cNvSpPr txBox="1"/>
          <p:nvPr/>
        </p:nvSpPr>
        <p:spPr>
          <a:xfrm>
            <a:off x="4714875" y="3071813"/>
            <a:ext cx="1470992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lǚ lì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4" name="文本框 22"/>
          <p:cNvSpPr txBox="1"/>
          <p:nvPr/>
        </p:nvSpPr>
        <p:spPr>
          <a:xfrm>
            <a:off x="6500813" y="3071813"/>
            <a:ext cx="1470992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黑体" panose="02010609060101010101" pitchFamily="49" charset="-122"/>
                <a:cs typeface="汉语拼音" panose="020B0604020202020204" pitchFamily="34" charset="0"/>
              </a:rPr>
              <a:t>shū lǐ</a:t>
            </a:r>
            <a:endParaRPr lang="en-US" altLang="zh-CN" sz="2800" dirty="0" err="1">
              <a:solidFill>
                <a:srgbClr val="FF0000"/>
              </a:solidFill>
              <a:latin typeface="汉语拼音" panose="020B0604020202020204" pitchFamily="34" charset="0"/>
              <a:ea typeface="黑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2"/>
          <p:cNvSpPr txBox="1">
            <a:spLocks noChangeArrowheads="1"/>
          </p:cNvSpPr>
          <p:nvPr/>
        </p:nvSpPr>
        <p:spPr bwMode="auto">
          <a:xfrm>
            <a:off x="2814638" y="2640013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酸雨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6" name="文本框 1"/>
          <p:cNvSpPr txBox="1">
            <a:spLocks noChangeArrowheads="1"/>
          </p:cNvSpPr>
          <p:nvPr/>
        </p:nvSpPr>
        <p:spPr bwMode="auto">
          <a:xfrm>
            <a:off x="881063" y="1281113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乌龟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7" name="文本框 2"/>
          <p:cNvSpPr txBox="1">
            <a:spLocks noChangeArrowheads="1"/>
          </p:cNvSpPr>
          <p:nvPr/>
        </p:nvSpPr>
        <p:spPr bwMode="auto">
          <a:xfrm>
            <a:off x="2795588" y="1282700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脊椎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8" name="文本框 5"/>
          <p:cNvSpPr txBox="1">
            <a:spLocks noChangeArrowheads="1"/>
          </p:cNvSpPr>
          <p:nvPr/>
        </p:nvSpPr>
        <p:spPr bwMode="auto">
          <a:xfrm>
            <a:off x="4597400" y="1282700"/>
            <a:ext cx="1054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蚕丝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89" name="文本框 13"/>
          <p:cNvSpPr txBox="1">
            <a:spLocks noChangeArrowheads="1"/>
          </p:cNvSpPr>
          <p:nvPr/>
        </p:nvSpPr>
        <p:spPr bwMode="auto">
          <a:xfrm>
            <a:off x="4616450" y="3883025"/>
            <a:ext cx="11017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考试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0" name="文本框 10"/>
          <p:cNvSpPr txBox="1">
            <a:spLocks noChangeArrowheads="1"/>
          </p:cNvSpPr>
          <p:nvPr/>
        </p:nvSpPr>
        <p:spPr bwMode="auto">
          <a:xfrm>
            <a:off x="4649788" y="2651125"/>
            <a:ext cx="1101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玲珑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1" name="文本框 15"/>
          <p:cNvSpPr txBox="1">
            <a:spLocks noChangeArrowheads="1"/>
          </p:cNvSpPr>
          <p:nvPr/>
        </p:nvSpPr>
        <p:spPr bwMode="auto">
          <a:xfrm>
            <a:off x="6588125" y="3883025"/>
            <a:ext cx="13112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杀手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2" name="文本框 18"/>
          <p:cNvSpPr txBox="1">
            <a:spLocks noChangeArrowheads="1"/>
          </p:cNvSpPr>
          <p:nvPr/>
        </p:nvSpPr>
        <p:spPr bwMode="auto">
          <a:xfrm>
            <a:off x="2781300" y="3870325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氏族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3" name="文本框 19"/>
          <p:cNvSpPr txBox="1">
            <a:spLocks noChangeArrowheads="1"/>
          </p:cNvSpPr>
          <p:nvPr/>
        </p:nvSpPr>
        <p:spPr bwMode="auto">
          <a:xfrm>
            <a:off x="6553200" y="2651125"/>
            <a:ext cx="987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鸟窝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4" name="文本框 11"/>
          <p:cNvSpPr txBox="1">
            <a:spLocks noChangeArrowheads="1"/>
          </p:cNvSpPr>
          <p:nvPr/>
        </p:nvSpPr>
        <p:spPr bwMode="auto">
          <a:xfrm>
            <a:off x="6500813" y="1285875"/>
            <a:ext cx="1309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兄嫂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5" name="文本框 5"/>
          <p:cNvSpPr txBox="1">
            <a:spLocks noChangeArrowheads="1"/>
          </p:cNvSpPr>
          <p:nvPr/>
        </p:nvSpPr>
        <p:spPr bwMode="auto">
          <a:xfrm>
            <a:off x="947738" y="2570163"/>
            <a:ext cx="1054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塌陷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6" name="文本框 12"/>
          <p:cNvSpPr txBox="1">
            <a:spLocks noChangeArrowheads="1"/>
          </p:cNvSpPr>
          <p:nvPr/>
        </p:nvSpPr>
        <p:spPr bwMode="auto">
          <a:xfrm>
            <a:off x="931863" y="3859213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延误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7" name="文本框 1"/>
          <p:cNvSpPr txBox="1">
            <a:spLocks noChangeArrowheads="1"/>
          </p:cNvSpPr>
          <p:nvPr/>
        </p:nvSpPr>
        <p:spPr bwMode="auto">
          <a:xfrm>
            <a:off x="749299" y="763588"/>
            <a:ext cx="2279941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wū</a:t>
            </a:r>
            <a:r>
              <a:rPr lang="en-US" altLang="zh-CN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guī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1998" name="文本框 1"/>
          <p:cNvSpPr txBox="1">
            <a:spLocks noChangeArrowheads="1"/>
          </p:cNvSpPr>
          <p:nvPr/>
        </p:nvSpPr>
        <p:spPr bwMode="auto">
          <a:xfrm>
            <a:off x="2738438" y="763588"/>
            <a:ext cx="2059181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</a:t>
            </a:r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ǐ </a:t>
            </a:r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zhu</a:t>
            </a:r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ī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1999" name="文本框 1"/>
          <p:cNvSpPr txBox="1">
            <a:spLocks noChangeArrowheads="1"/>
          </p:cNvSpPr>
          <p:nvPr/>
        </p:nvSpPr>
        <p:spPr bwMode="auto">
          <a:xfrm>
            <a:off x="4500563" y="700088"/>
            <a:ext cx="185140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c</a:t>
            </a:r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á</a:t>
            </a:r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 s</a:t>
            </a:r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ī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6230937" y="763588"/>
            <a:ext cx="2367131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xiōng sǎo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2001" name="文本框 1"/>
          <p:cNvSpPr txBox="1">
            <a:spLocks noChangeArrowheads="1"/>
          </p:cNvSpPr>
          <p:nvPr/>
        </p:nvSpPr>
        <p:spPr bwMode="auto">
          <a:xfrm>
            <a:off x="782638" y="2128838"/>
            <a:ext cx="1903351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tā xiàn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2002" name="文本框 1"/>
          <p:cNvSpPr txBox="1">
            <a:spLocks noChangeArrowheads="1"/>
          </p:cNvSpPr>
          <p:nvPr/>
        </p:nvSpPr>
        <p:spPr bwMode="auto">
          <a:xfrm>
            <a:off x="2463800" y="2128838"/>
            <a:ext cx="2127821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suān yǔ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4352924" y="2128838"/>
            <a:ext cx="1996107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líng lóng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2004" name="文本框 1"/>
          <p:cNvSpPr txBox="1">
            <a:spLocks noChangeArrowheads="1"/>
          </p:cNvSpPr>
          <p:nvPr/>
        </p:nvSpPr>
        <p:spPr bwMode="auto">
          <a:xfrm>
            <a:off x="6251575" y="2128838"/>
            <a:ext cx="2328174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niǎo wō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793749" y="3360738"/>
            <a:ext cx="16176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yán wù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749549" y="3360738"/>
            <a:ext cx="1625083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shì zú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4608513" y="3360738"/>
            <a:ext cx="1767927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kǎo shì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2008" name="文本框 1"/>
          <p:cNvSpPr txBox="1">
            <a:spLocks noChangeArrowheads="1"/>
          </p:cNvSpPr>
          <p:nvPr/>
        </p:nvSpPr>
        <p:spPr bwMode="auto">
          <a:xfrm>
            <a:off x="6327775" y="3360738"/>
            <a:ext cx="240794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shā shǒu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1998" grpId="0"/>
      <p:bldP spid="41999" grpId="0"/>
      <p:bldP spid="5" grpId="0"/>
      <p:bldP spid="42001" grpId="0"/>
      <p:bldP spid="42002" grpId="0"/>
      <p:bldP spid="8" grpId="0"/>
      <p:bldP spid="42004" grpId="0"/>
      <p:bldP spid="10" grpId="0"/>
      <p:bldP spid="11" grpId="0"/>
      <p:bldP spid="12" grpId="0"/>
      <p:bldP spid="420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3"/>
          <p:cNvSpPr txBox="1"/>
          <p:nvPr/>
        </p:nvSpPr>
        <p:spPr>
          <a:xfrm>
            <a:off x="2933700" y="1355725"/>
            <a:ext cx="8969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舅母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43010" name="文本框 9"/>
          <p:cNvSpPr txBox="1">
            <a:spLocks noChangeArrowheads="1"/>
          </p:cNvSpPr>
          <p:nvPr/>
        </p:nvSpPr>
        <p:spPr bwMode="auto">
          <a:xfrm>
            <a:off x="2819400" y="2609850"/>
            <a:ext cx="1101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教诲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1" name="文本框 11"/>
          <p:cNvSpPr txBox="1">
            <a:spLocks noChangeArrowheads="1"/>
          </p:cNvSpPr>
          <p:nvPr/>
        </p:nvSpPr>
        <p:spPr bwMode="auto">
          <a:xfrm>
            <a:off x="6719888" y="1355725"/>
            <a:ext cx="1047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岂敢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2" name="文本框 12"/>
          <p:cNvSpPr txBox="1">
            <a:spLocks noChangeArrowheads="1"/>
          </p:cNvSpPr>
          <p:nvPr/>
        </p:nvSpPr>
        <p:spPr bwMode="auto">
          <a:xfrm>
            <a:off x="895350" y="2598738"/>
            <a:ext cx="1017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窥探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3" name="文本框 1"/>
          <p:cNvSpPr txBox="1">
            <a:spLocks noChangeArrowheads="1"/>
          </p:cNvSpPr>
          <p:nvPr/>
        </p:nvSpPr>
        <p:spPr bwMode="auto">
          <a:xfrm>
            <a:off x="895350" y="1355725"/>
            <a:ext cx="11207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无耻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4" name="文本框 5"/>
          <p:cNvSpPr txBox="1">
            <a:spLocks noChangeArrowheads="1"/>
          </p:cNvSpPr>
          <p:nvPr/>
        </p:nvSpPr>
        <p:spPr bwMode="auto">
          <a:xfrm>
            <a:off x="4748213" y="1355725"/>
            <a:ext cx="1054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诵读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5" name="文本框 17"/>
          <p:cNvSpPr txBox="1">
            <a:spLocks noChangeArrowheads="1"/>
          </p:cNvSpPr>
          <p:nvPr/>
        </p:nvSpPr>
        <p:spPr bwMode="auto">
          <a:xfrm>
            <a:off x="4827588" y="2609850"/>
            <a:ext cx="987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缺课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6" name="文本框 4"/>
          <p:cNvSpPr txBox="1">
            <a:spLocks noChangeArrowheads="1"/>
          </p:cNvSpPr>
          <p:nvPr/>
        </p:nvSpPr>
        <p:spPr bwMode="auto">
          <a:xfrm>
            <a:off x="6721475" y="2609850"/>
            <a:ext cx="10636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皆可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7" name="文本框 18"/>
          <p:cNvSpPr txBox="1">
            <a:spLocks noChangeArrowheads="1"/>
          </p:cNvSpPr>
          <p:nvPr/>
        </p:nvSpPr>
        <p:spPr bwMode="auto">
          <a:xfrm>
            <a:off x="2840038" y="3838575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衰老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8" name="文本框 5"/>
          <p:cNvSpPr txBox="1">
            <a:spLocks noChangeArrowheads="1"/>
          </p:cNvSpPr>
          <p:nvPr/>
        </p:nvSpPr>
        <p:spPr bwMode="auto">
          <a:xfrm>
            <a:off x="4762500" y="3838575"/>
            <a:ext cx="1054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黎明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9" name="文本框 19"/>
          <p:cNvSpPr txBox="1">
            <a:spLocks noChangeArrowheads="1"/>
          </p:cNvSpPr>
          <p:nvPr/>
        </p:nvSpPr>
        <p:spPr bwMode="auto">
          <a:xfrm>
            <a:off x="6719888" y="3838575"/>
            <a:ext cx="1019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逃逸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20" name="文本框 4"/>
          <p:cNvSpPr txBox="1">
            <a:spLocks noChangeArrowheads="1"/>
          </p:cNvSpPr>
          <p:nvPr/>
        </p:nvSpPr>
        <p:spPr bwMode="auto">
          <a:xfrm>
            <a:off x="917575" y="3827463"/>
            <a:ext cx="1017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闲暇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908300" y="833438"/>
            <a:ext cx="1664750" cy="519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jiù m</a:t>
            </a:r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ǔ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4633913" y="833438"/>
            <a:ext cx="1899428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sòng dú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023" name="文本框 1"/>
          <p:cNvSpPr txBox="1">
            <a:spLocks noChangeArrowheads="1"/>
          </p:cNvSpPr>
          <p:nvPr/>
        </p:nvSpPr>
        <p:spPr bwMode="auto">
          <a:xfrm>
            <a:off x="6686549" y="833438"/>
            <a:ext cx="221477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qǐ gǎn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024" name="文本框 1"/>
          <p:cNvSpPr txBox="1">
            <a:spLocks noChangeArrowheads="1"/>
          </p:cNvSpPr>
          <p:nvPr/>
        </p:nvSpPr>
        <p:spPr bwMode="auto">
          <a:xfrm>
            <a:off x="752475" y="833438"/>
            <a:ext cx="1750921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wú chǐ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025" name="文本框 1"/>
          <p:cNvSpPr txBox="1">
            <a:spLocks noChangeArrowheads="1"/>
          </p:cNvSpPr>
          <p:nvPr/>
        </p:nvSpPr>
        <p:spPr bwMode="auto">
          <a:xfrm>
            <a:off x="784224" y="2076450"/>
            <a:ext cx="1879261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kuī tàn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2763838" y="2076450"/>
            <a:ext cx="1585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jiào huì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027" name="文本框 1"/>
          <p:cNvSpPr txBox="1">
            <a:spLocks noChangeArrowheads="1"/>
          </p:cNvSpPr>
          <p:nvPr/>
        </p:nvSpPr>
        <p:spPr bwMode="auto">
          <a:xfrm>
            <a:off x="4695825" y="2076450"/>
            <a:ext cx="1769256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quē kè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028" name="文本框 1"/>
          <p:cNvSpPr txBox="1">
            <a:spLocks noChangeArrowheads="1"/>
          </p:cNvSpPr>
          <p:nvPr/>
        </p:nvSpPr>
        <p:spPr bwMode="auto">
          <a:xfrm>
            <a:off x="6664325" y="2076450"/>
            <a:ext cx="1741754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jiē kě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752475" y="3305175"/>
            <a:ext cx="1624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xián xiá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3030" name="文本框 1"/>
          <p:cNvSpPr txBox="1">
            <a:spLocks noChangeArrowheads="1"/>
          </p:cNvSpPr>
          <p:nvPr/>
        </p:nvSpPr>
        <p:spPr bwMode="auto">
          <a:xfrm>
            <a:off x="2633663" y="3305175"/>
            <a:ext cx="2238611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shuāi lǎo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4695825" y="3305175"/>
            <a:ext cx="1651916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lí míng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6616700" y="3305175"/>
            <a:ext cx="1294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FF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táo yì</a:t>
            </a:r>
            <a:endParaRPr lang="zh-CN" altLang="en-US" sz="2800" dirty="0">
              <a:solidFill>
                <a:srgbClr val="FF0000"/>
              </a:solidFill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3023" grpId="0"/>
      <p:bldP spid="43024" grpId="0"/>
      <p:bldP spid="43025" grpId="0"/>
      <p:bldP spid="7" grpId="0"/>
      <p:bldP spid="43027" grpId="0"/>
      <p:bldP spid="43028" grpId="0"/>
      <p:bldP spid="10" grpId="0"/>
      <p:bldP spid="43030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8596" y="642924"/>
            <a:ext cx="642675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n-lt"/>
                <a:ea typeface="+mn-ea"/>
              </a:rPr>
              <a:t>6.</a:t>
            </a:r>
            <a:r>
              <a:rPr lang="zh-CN" altLang="en-US" sz="2800" dirty="0">
                <a:latin typeface="+mn-lt"/>
                <a:ea typeface="+mn-ea"/>
              </a:rPr>
              <a:t>在读音完全正确的一组后面打“√”。</a:t>
            </a:r>
            <a:endParaRPr lang="zh-CN" altLang="en-US" sz="2800" dirty="0">
              <a:latin typeface="+mn-lt"/>
              <a:ea typeface="+mn-ea"/>
            </a:endParaRPr>
          </a:p>
        </p:txBody>
      </p:sp>
      <p:sp>
        <p:nvSpPr>
          <p:cNvPr id="44034" name="文本框 4"/>
          <p:cNvSpPr txBox="1">
            <a:spLocks noChangeArrowheads="1"/>
          </p:cNvSpPr>
          <p:nvPr/>
        </p:nvSpPr>
        <p:spPr bwMode="auto">
          <a:xfrm>
            <a:off x="703263" y="1357313"/>
            <a:ext cx="1531206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sào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35" name="文本框 5"/>
          <p:cNvSpPr txBox="1">
            <a:spLocks noChangeArrowheads="1"/>
          </p:cNvSpPr>
          <p:nvPr/>
        </p:nvSpPr>
        <p:spPr bwMode="auto">
          <a:xfrm>
            <a:off x="830263" y="1712913"/>
            <a:ext cx="28479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悄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36" name="文本框 6"/>
          <p:cNvSpPr txBox="1">
            <a:spLocks noChangeArrowheads="1"/>
          </p:cNvSpPr>
          <p:nvPr/>
        </p:nvSpPr>
        <p:spPr bwMode="auto">
          <a:xfrm>
            <a:off x="4848225" y="1712913"/>
            <a:ext cx="288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韵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钧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歆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37" name="文本框 7"/>
          <p:cNvSpPr txBox="1">
            <a:spLocks noChangeArrowheads="1"/>
          </p:cNvSpPr>
          <p:nvPr/>
        </p:nvSpPr>
        <p:spPr bwMode="auto">
          <a:xfrm>
            <a:off x="2500313" y="1357313"/>
            <a:ext cx="11350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qiāo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38" name="文本框 8"/>
          <p:cNvSpPr txBox="1">
            <a:spLocks noChangeArrowheads="1"/>
          </p:cNvSpPr>
          <p:nvPr/>
        </p:nvSpPr>
        <p:spPr bwMode="auto">
          <a:xfrm>
            <a:off x="1614487" y="1357313"/>
            <a:ext cx="1278741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xiāo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39" name="文本框 10"/>
          <p:cNvSpPr txBox="1">
            <a:spLocks noChangeArrowheads="1"/>
          </p:cNvSpPr>
          <p:nvPr/>
        </p:nvSpPr>
        <p:spPr bwMode="auto">
          <a:xfrm>
            <a:off x="5708650" y="1357313"/>
            <a:ext cx="8743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jùn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40" name="文本框 11"/>
          <p:cNvSpPr txBox="1">
            <a:spLocks noChangeArrowheads="1"/>
          </p:cNvSpPr>
          <p:nvPr/>
        </p:nvSpPr>
        <p:spPr bwMode="auto">
          <a:xfrm>
            <a:off x="6575425" y="1357313"/>
            <a:ext cx="122742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4041" name="文本框 12"/>
          <p:cNvSpPr txBox="1">
            <a:spLocks noChangeArrowheads="1"/>
          </p:cNvSpPr>
          <p:nvPr/>
        </p:nvSpPr>
        <p:spPr bwMode="auto">
          <a:xfrm>
            <a:off x="4857750" y="1357313"/>
            <a:ext cx="10346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yùn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4042" name="文本框 9"/>
          <p:cNvSpPr txBox="1">
            <a:spLocks noChangeArrowheads="1"/>
          </p:cNvSpPr>
          <p:nvPr/>
        </p:nvSpPr>
        <p:spPr bwMode="auto">
          <a:xfrm>
            <a:off x="890588" y="2249488"/>
            <a:ext cx="11350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xián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43" name="文本框 37"/>
          <p:cNvSpPr txBox="1">
            <a:spLocks noChangeArrowheads="1"/>
          </p:cNvSpPr>
          <p:nvPr/>
        </p:nvSpPr>
        <p:spPr bwMode="auto">
          <a:xfrm>
            <a:off x="890588" y="2709863"/>
            <a:ext cx="31353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歉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44" name="文本框 42"/>
          <p:cNvSpPr txBox="1">
            <a:spLocks noChangeArrowheads="1"/>
          </p:cNvSpPr>
          <p:nvPr/>
        </p:nvSpPr>
        <p:spPr bwMode="auto">
          <a:xfrm>
            <a:off x="2346324" y="2228850"/>
            <a:ext cx="11350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qiān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45" name="文本框 43"/>
          <p:cNvSpPr txBox="1">
            <a:spLocks noChangeArrowheads="1"/>
          </p:cNvSpPr>
          <p:nvPr/>
        </p:nvSpPr>
        <p:spPr bwMode="auto">
          <a:xfrm>
            <a:off x="1511299" y="2228850"/>
            <a:ext cx="11350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qiàn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46" name="文本框 1"/>
          <p:cNvSpPr txBox="1">
            <a:spLocks noChangeArrowheads="1"/>
          </p:cNvSpPr>
          <p:nvPr/>
        </p:nvSpPr>
        <p:spPr bwMode="auto">
          <a:xfrm>
            <a:off x="4718050" y="2262188"/>
            <a:ext cx="1280794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wǎn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47" name="文本框 16"/>
          <p:cNvSpPr txBox="1">
            <a:spLocks noChangeArrowheads="1"/>
          </p:cNvSpPr>
          <p:nvPr/>
        </p:nvSpPr>
        <p:spPr bwMode="auto">
          <a:xfrm>
            <a:off x="4848225" y="2713038"/>
            <a:ext cx="3038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换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48" name="文本框 17"/>
          <p:cNvSpPr txBox="1">
            <a:spLocks noChangeArrowheads="1"/>
          </p:cNvSpPr>
          <p:nvPr/>
        </p:nvSpPr>
        <p:spPr bwMode="auto">
          <a:xfrm>
            <a:off x="938213" y="3713163"/>
            <a:ext cx="3025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隐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49" name="文本框 18"/>
          <p:cNvSpPr txBox="1">
            <a:spLocks noChangeArrowheads="1"/>
          </p:cNvSpPr>
          <p:nvPr/>
        </p:nvSpPr>
        <p:spPr bwMode="auto">
          <a:xfrm>
            <a:off x="6510338" y="2262188"/>
            <a:ext cx="132389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huàn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50" name="文本框 19"/>
          <p:cNvSpPr txBox="1">
            <a:spLocks noChangeArrowheads="1"/>
          </p:cNvSpPr>
          <p:nvPr/>
        </p:nvSpPr>
        <p:spPr bwMode="auto">
          <a:xfrm>
            <a:off x="5530850" y="2262188"/>
            <a:ext cx="12807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51" name="文本框 20"/>
          <p:cNvSpPr txBox="1">
            <a:spLocks noChangeArrowheads="1"/>
          </p:cNvSpPr>
          <p:nvPr/>
        </p:nvSpPr>
        <p:spPr bwMode="auto">
          <a:xfrm>
            <a:off x="1927225" y="3349625"/>
            <a:ext cx="8743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jí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52" name="文本框 21"/>
          <p:cNvSpPr txBox="1">
            <a:spLocks noChangeArrowheads="1"/>
          </p:cNvSpPr>
          <p:nvPr/>
        </p:nvSpPr>
        <p:spPr bwMode="auto">
          <a:xfrm>
            <a:off x="2724150" y="3349625"/>
            <a:ext cx="117816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yǐn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4053" name="文本框 22"/>
          <p:cNvSpPr txBox="1">
            <a:spLocks noChangeArrowheads="1"/>
          </p:cNvSpPr>
          <p:nvPr/>
        </p:nvSpPr>
        <p:spPr bwMode="auto">
          <a:xfrm>
            <a:off x="788988" y="3349625"/>
            <a:ext cx="11196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wěn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7554" y="1643056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00958" y="1571618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72396" y="2571750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15272" y="3714758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28992" y="2643188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3643320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86182" y="2643188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58148" y="2500312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01024" y="3714758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86182" y="3643320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4064" name="文本框 4"/>
          <p:cNvSpPr txBox="1">
            <a:spLocks noChangeArrowheads="1"/>
          </p:cNvSpPr>
          <p:nvPr/>
        </p:nvSpPr>
        <p:spPr bwMode="auto">
          <a:xfrm>
            <a:off x="4851400" y="3357563"/>
            <a:ext cx="1280794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zhēn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65" name="文本框 5"/>
          <p:cNvSpPr txBox="1">
            <a:spLocks noChangeArrowheads="1"/>
          </p:cNvSpPr>
          <p:nvPr/>
        </p:nvSpPr>
        <p:spPr bwMode="auto">
          <a:xfrm>
            <a:off x="5030788" y="3722688"/>
            <a:ext cx="3038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趁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066" name="文本框 7"/>
          <p:cNvSpPr txBox="1">
            <a:spLocks noChangeArrowheads="1"/>
          </p:cNvSpPr>
          <p:nvPr/>
        </p:nvSpPr>
        <p:spPr bwMode="auto">
          <a:xfrm>
            <a:off x="6643688" y="3357563"/>
            <a:ext cx="132389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chèn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067" name="文本框 8"/>
          <p:cNvSpPr txBox="1">
            <a:spLocks noChangeArrowheads="1"/>
          </p:cNvSpPr>
          <p:nvPr/>
        </p:nvSpPr>
        <p:spPr bwMode="auto">
          <a:xfrm>
            <a:off x="5653088" y="3357563"/>
            <a:ext cx="1280794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zhěn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392218" y="3143254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5057" name="文本框 27"/>
          <p:cNvSpPr txBox="1">
            <a:spLocks noChangeArrowheads="1"/>
          </p:cNvSpPr>
          <p:nvPr/>
        </p:nvSpPr>
        <p:spPr bwMode="auto">
          <a:xfrm>
            <a:off x="768350" y="3160713"/>
            <a:ext cx="25987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法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58" name="文本框 28"/>
          <p:cNvSpPr txBox="1">
            <a:spLocks noChangeArrowheads="1"/>
          </p:cNvSpPr>
          <p:nvPr/>
        </p:nvSpPr>
        <p:spPr bwMode="auto">
          <a:xfrm>
            <a:off x="714375" y="2794000"/>
            <a:ext cx="7858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què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59" name="文本框 29"/>
          <p:cNvSpPr txBox="1">
            <a:spLocks noChangeArrowheads="1"/>
          </p:cNvSpPr>
          <p:nvPr/>
        </p:nvSpPr>
        <p:spPr bwMode="auto">
          <a:xfrm>
            <a:off x="1522413" y="2794000"/>
            <a:ext cx="7762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què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60" name="文本框 30"/>
          <p:cNvSpPr txBox="1">
            <a:spLocks noChangeArrowheads="1"/>
          </p:cNvSpPr>
          <p:nvPr/>
        </p:nvSpPr>
        <p:spPr bwMode="auto">
          <a:xfrm>
            <a:off x="2482850" y="2806700"/>
            <a:ext cx="7024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 fǎ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61" name="文本框 9"/>
          <p:cNvSpPr txBox="1">
            <a:spLocks noChangeArrowheads="1"/>
          </p:cNvSpPr>
          <p:nvPr/>
        </p:nvSpPr>
        <p:spPr bwMode="auto">
          <a:xfrm>
            <a:off x="723726" y="1000125"/>
            <a:ext cx="8778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jiāo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62" name="文本框 37"/>
          <p:cNvSpPr txBox="1">
            <a:spLocks noChangeArrowheads="1"/>
          </p:cNvSpPr>
          <p:nvPr/>
        </p:nvSpPr>
        <p:spPr bwMode="auto">
          <a:xfrm>
            <a:off x="785813" y="1365250"/>
            <a:ext cx="31416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瞧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63" name="文本框 41"/>
          <p:cNvSpPr txBox="1">
            <a:spLocks noChangeArrowheads="1"/>
          </p:cNvSpPr>
          <p:nvPr/>
        </p:nvSpPr>
        <p:spPr bwMode="auto">
          <a:xfrm>
            <a:off x="5105400" y="1306513"/>
            <a:ext cx="26876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郎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即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5064" name="文本框 42"/>
          <p:cNvSpPr txBox="1">
            <a:spLocks noChangeArrowheads="1"/>
          </p:cNvSpPr>
          <p:nvPr/>
        </p:nvSpPr>
        <p:spPr bwMode="auto">
          <a:xfrm>
            <a:off x="2471738" y="1000125"/>
            <a:ext cx="11001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qiǎo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65" name="文本框 43"/>
          <p:cNvSpPr txBox="1">
            <a:spLocks noChangeArrowheads="1"/>
          </p:cNvSpPr>
          <p:nvPr/>
        </p:nvSpPr>
        <p:spPr bwMode="auto">
          <a:xfrm>
            <a:off x="1601613" y="1000125"/>
            <a:ext cx="10404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44"/>
          <p:cNvSpPr txBox="1"/>
          <p:nvPr/>
        </p:nvSpPr>
        <p:spPr>
          <a:xfrm>
            <a:off x="5857875" y="928688"/>
            <a:ext cx="1022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lǎng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5067" name="文本框 45"/>
          <p:cNvSpPr txBox="1">
            <a:spLocks noChangeArrowheads="1"/>
          </p:cNvSpPr>
          <p:nvPr/>
        </p:nvSpPr>
        <p:spPr bwMode="auto">
          <a:xfrm>
            <a:off x="6992938" y="928688"/>
            <a:ext cx="666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jí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68" name="文本框 46"/>
          <p:cNvSpPr txBox="1">
            <a:spLocks noChangeArrowheads="1"/>
          </p:cNvSpPr>
          <p:nvPr/>
        </p:nvSpPr>
        <p:spPr bwMode="auto">
          <a:xfrm>
            <a:off x="5027613" y="928688"/>
            <a:ext cx="8947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láng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5069" name="文本框 1"/>
          <p:cNvSpPr txBox="1">
            <a:spLocks noChangeArrowheads="1"/>
          </p:cNvSpPr>
          <p:nvPr/>
        </p:nvSpPr>
        <p:spPr bwMode="auto">
          <a:xfrm>
            <a:off x="730250" y="2233613"/>
            <a:ext cx="2697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皓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造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70" name="文本框 16"/>
          <p:cNvSpPr txBox="1">
            <a:spLocks noChangeArrowheads="1"/>
          </p:cNvSpPr>
          <p:nvPr/>
        </p:nvSpPr>
        <p:spPr bwMode="auto">
          <a:xfrm>
            <a:off x="1525588" y="1870075"/>
            <a:ext cx="8318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hào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71" name="文本框 17"/>
          <p:cNvSpPr txBox="1">
            <a:spLocks noChangeArrowheads="1"/>
          </p:cNvSpPr>
          <p:nvPr/>
        </p:nvSpPr>
        <p:spPr bwMode="auto">
          <a:xfrm>
            <a:off x="2430463" y="1870075"/>
            <a:ext cx="996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5072" name="文本框 18"/>
          <p:cNvSpPr txBox="1">
            <a:spLocks noChangeArrowheads="1"/>
          </p:cNvSpPr>
          <p:nvPr/>
        </p:nvSpPr>
        <p:spPr bwMode="auto">
          <a:xfrm>
            <a:off x="677863" y="1870075"/>
            <a:ext cx="81304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5073" name="文本框 19"/>
          <p:cNvSpPr txBox="1">
            <a:spLocks noChangeArrowheads="1"/>
          </p:cNvSpPr>
          <p:nvPr/>
        </p:nvSpPr>
        <p:spPr bwMode="auto">
          <a:xfrm>
            <a:off x="5100638" y="2279650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陷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馅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谄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19" name="文本框 20"/>
          <p:cNvSpPr txBox="1"/>
          <p:nvPr/>
        </p:nvSpPr>
        <p:spPr>
          <a:xfrm>
            <a:off x="5807075" y="1798638"/>
            <a:ext cx="1265238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xiàn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5075" name="文本框 21"/>
          <p:cNvSpPr txBox="1">
            <a:spLocks noChangeArrowheads="1"/>
          </p:cNvSpPr>
          <p:nvPr/>
        </p:nvSpPr>
        <p:spPr bwMode="auto">
          <a:xfrm>
            <a:off x="6638925" y="1798638"/>
            <a:ext cx="11493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76" name="文本框 22"/>
          <p:cNvSpPr txBox="1">
            <a:spLocks noChangeArrowheads="1"/>
          </p:cNvSpPr>
          <p:nvPr/>
        </p:nvSpPr>
        <p:spPr bwMode="auto">
          <a:xfrm>
            <a:off x="5062538" y="1798638"/>
            <a:ext cx="8819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xiàn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5077" name="文本框 3"/>
          <p:cNvSpPr txBox="1">
            <a:spLocks noChangeArrowheads="1"/>
          </p:cNvSpPr>
          <p:nvPr/>
        </p:nvSpPr>
        <p:spPr bwMode="auto">
          <a:xfrm>
            <a:off x="5029200" y="3148013"/>
            <a:ext cx="3051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溻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78" name="文本框 13"/>
          <p:cNvSpPr txBox="1">
            <a:spLocks noChangeArrowheads="1"/>
          </p:cNvSpPr>
          <p:nvPr/>
        </p:nvSpPr>
        <p:spPr bwMode="auto">
          <a:xfrm>
            <a:off x="6843713" y="2782888"/>
            <a:ext cx="5549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tà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79" name="文本框 14"/>
          <p:cNvSpPr txBox="1">
            <a:spLocks noChangeArrowheads="1"/>
          </p:cNvSpPr>
          <p:nvPr/>
        </p:nvSpPr>
        <p:spPr bwMode="auto">
          <a:xfrm>
            <a:off x="5905500" y="2782888"/>
            <a:ext cx="5565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080" name="文本框 15"/>
          <p:cNvSpPr txBox="1">
            <a:spLocks noChangeArrowheads="1"/>
          </p:cNvSpPr>
          <p:nvPr/>
        </p:nvSpPr>
        <p:spPr bwMode="auto">
          <a:xfrm>
            <a:off x="5041900" y="2782888"/>
            <a:ext cx="5565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6116" y="3143254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5206" y="1142990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2071684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6116" y="1214428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6004" y="2071684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3656" y="1142990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59688" y="3163527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4566" y="1142990"/>
            <a:ext cx="64294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29520" y="2214560"/>
            <a:ext cx="110158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  ）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2994025" y="1603375"/>
            <a:ext cx="21399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惶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379413" y="159067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抖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414463" y="1590675"/>
            <a:ext cx="7556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sǒu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479800" y="1590675"/>
            <a:ext cx="12186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huáng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2098675" y="376238"/>
            <a:ext cx="5243513" cy="1227137"/>
          </a:xfrm>
          <a:prstGeom prst="borderCallout1">
            <a:avLst>
              <a:gd name="adj1" fmla="val 56832"/>
              <a:gd name="adj2" fmla="val 1235"/>
              <a:gd name="adj3" fmla="val 113871"/>
              <a:gd name="adj4" fmla="val -18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“擞”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和“数”相似，不能读成“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shǔ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它经常用于抖擞，意思是振作、振奋。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79413" y="303053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994025" y="303053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605463" y="3030538"/>
            <a:ext cx="22510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96963" y="3030538"/>
            <a:ext cx="755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shè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775075" y="3030538"/>
            <a:ext cx="7889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xùn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394450" y="3030538"/>
            <a:ext cx="64793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xiē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605463" y="1603375"/>
            <a:ext cx="2149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283325" y="1593850"/>
            <a:ext cx="10366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zhuī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线形标注 1 44"/>
          <p:cNvSpPr/>
          <p:nvPr/>
        </p:nvSpPr>
        <p:spPr>
          <a:xfrm>
            <a:off x="1835150" y="3630613"/>
            <a:ext cx="6193234" cy="917575"/>
          </a:xfrm>
          <a:prstGeom prst="borderCallout1">
            <a:avLst>
              <a:gd name="adj1" fmla="val 11428"/>
              <a:gd name="adj2" fmla="val -99"/>
              <a:gd name="adj3" fmla="val -11141"/>
              <a:gd name="adj4" fmla="val -17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“摄”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和“聂”相似，不能读成“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ni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在这里的意思是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吸收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4" grpId="0" bldLvl="0" animBg="1"/>
      <p:bldP spid="18" grpId="0"/>
      <p:bldP spid="19" grpId="0"/>
      <p:bldP spid="20" grpId="0"/>
      <p:bldP spid="24" grpId="0"/>
      <p:bldP spid="4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47"/>
          <p:cNvSpPr txBox="1">
            <a:spLocks noChangeArrowheads="1"/>
          </p:cNvSpPr>
          <p:nvPr/>
        </p:nvSpPr>
        <p:spPr bwMode="auto">
          <a:xfrm>
            <a:off x="3097213" y="1276350"/>
            <a:ext cx="2674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咐    符    附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596" y="654989"/>
            <a:ext cx="231648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选字填空。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6083" name="矩形 25"/>
          <p:cNvSpPr>
            <a:spLocks noChangeArrowheads="1"/>
          </p:cNvSpPr>
          <p:nvPr/>
        </p:nvSpPr>
        <p:spPr bwMode="auto">
          <a:xfrm>
            <a:off x="142875" y="1798638"/>
            <a:ext cx="91614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妈妈吩（  ）咐小红出去买菜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小红很高兴地照办了。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4" name="矩形 26"/>
          <p:cNvSpPr>
            <a:spLocks noChangeArrowheads="1"/>
          </p:cNvSpPr>
          <p:nvPr/>
        </p:nvSpPr>
        <p:spPr bwMode="auto">
          <a:xfrm>
            <a:off x="142875" y="3227388"/>
            <a:ext cx="5391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键盘上有很多特殊（  ）号。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085" name="矩形 27"/>
          <p:cNvSpPr>
            <a:spLocks noChangeArrowheads="1"/>
          </p:cNvSpPr>
          <p:nvPr/>
        </p:nvSpPr>
        <p:spPr bwMode="auto">
          <a:xfrm>
            <a:off x="142875" y="2513013"/>
            <a:ext cx="6407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我家（  ）近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一个很大的菜市场。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714750" y="3214688"/>
            <a:ext cx="544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571625" y="2500313"/>
            <a:ext cx="546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928813" y="1785938"/>
            <a:ext cx="546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咐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6"/>
          <p:cNvSpPr txBox="1">
            <a:spLocks noChangeArrowheads="1"/>
          </p:cNvSpPr>
          <p:nvPr/>
        </p:nvSpPr>
        <p:spPr bwMode="auto">
          <a:xfrm>
            <a:off x="3216275" y="814388"/>
            <a:ext cx="27114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叮    盯    订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7106" name="矩形 30"/>
          <p:cNvSpPr>
            <a:spLocks noChangeArrowheads="1"/>
          </p:cNvSpPr>
          <p:nvPr/>
        </p:nvSpPr>
        <p:spPr bwMode="auto">
          <a:xfrm>
            <a:off x="357188" y="1428750"/>
            <a:ext cx="6407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今年，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给我（  ）了一份杂志。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7" name="矩形 31"/>
          <p:cNvSpPr>
            <a:spLocks noChangeArrowheads="1"/>
          </p:cNvSpPr>
          <p:nvPr/>
        </p:nvSpPr>
        <p:spPr bwMode="auto">
          <a:xfrm>
            <a:off x="357188" y="2143125"/>
            <a:ext cx="8083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我（  ）着他看了老半天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也没有想起他是谁。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8" name="矩形 32"/>
          <p:cNvSpPr>
            <a:spLocks noChangeArrowheads="1"/>
          </p:cNvSpPr>
          <p:nvPr/>
        </p:nvSpPr>
        <p:spPr bwMode="auto">
          <a:xfrm>
            <a:off x="357188" y="2857500"/>
            <a:ext cx="79041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老师一再（  ）嘱我们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过马路要注意安全。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563938" y="1419225"/>
            <a:ext cx="5413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441450" y="2143125"/>
            <a:ext cx="544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500313" y="2857500"/>
            <a:ext cx="5461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框 1"/>
          <p:cNvSpPr txBox="1">
            <a:spLocks noChangeArrowheads="1"/>
          </p:cNvSpPr>
          <p:nvPr/>
        </p:nvSpPr>
        <p:spPr bwMode="auto">
          <a:xfrm>
            <a:off x="3228975" y="666750"/>
            <a:ext cx="26876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歇    渴    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8130" name="矩形 30"/>
          <p:cNvSpPr>
            <a:spLocks noChangeArrowheads="1"/>
          </p:cNvSpPr>
          <p:nvPr/>
        </p:nvSpPr>
        <p:spPr bwMode="auto">
          <a:xfrm>
            <a:off x="104775" y="1531938"/>
            <a:ext cx="7650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大扫除结束后，同学们都在教室（  ）息了。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1" name="矩形 1"/>
          <p:cNvSpPr>
            <a:spLocks noChangeArrowheads="1"/>
          </p:cNvSpPr>
          <p:nvPr/>
        </p:nvSpPr>
        <p:spPr bwMode="auto">
          <a:xfrm>
            <a:off x="104775" y="2409825"/>
            <a:ext cx="80057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我们要常常喝水，千万不要等到口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再喝。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2" name="矩形 2"/>
          <p:cNvSpPr>
            <a:spLocks noChangeArrowheads="1"/>
          </p:cNvSpPr>
          <p:nvPr/>
        </p:nvSpPr>
        <p:spPr bwMode="auto">
          <a:xfrm>
            <a:off x="104775" y="3286125"/>
            <a:ext cx="8377238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力履行你的义务,你应该就会知道,你到底有多大价值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815013" y="153193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歇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69025" y="2408238"/>
            <a:ext cx="5413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19150" y="3287713"/>
            <a:ext cx="5413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040063" y="592138"/>
            <a:ext cx="30638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屑    届     居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09613" y="1543050"/>
            <a:ext cx="7370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我们都是邻（  ），平常要互相关照。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09613" y="2470150"/>
            <a:ext cx="71770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大家不要随手乱扔纸（  ）。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9613" y="3395663"/>
            <a:ext cx="77612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 英国历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  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政府都对该岛感到头疼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227388" y="15430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居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22800" y="24701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87638" y="3395663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428596" y="642924"/>
            <a:ext cx="263886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8.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多音字组词。</a:t>
            </a: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3" name="左大括号 72"/>
          <p:cNvSpPr/>
          <p:nvPr/>
        </p:nvSpPr>
        <p:spPr>
          <a:xfrm>
            <a:off x="1063625" y="1704975"/>
            <a:ext cx="90488" cy="18764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" name="文本框 23"/>
          <p:cNvSpPr txBox="1"/>
          <p:nvPr/>
        </p:nvSpPr>
        <p:spPr>
          <a:xfrm>
            <a:off x="1428750" y="1714500"/>
            <a:ext cx="11064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dāi</a:t>
            </a:r>
            <a:endParaRPr lang="en-US" altLang="zh-CN" sz="2800" dirty="0" err="1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75" name="文本框 24"/>
          <p:cNvSpPr txBox="1"/>
          <p:nvPr/>
        </p:nvSpPr>
        <p:spPr>
          <a:xfrm>
            <a:off x="1357313" y="3143250"/>
            <a:ext cx="11064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dài</a:t>
            </a:r>
            <a:endParaRPr lang="en-US" altLang="zh-CN" sz="2800" dirty="0" err="1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50181" name="文本框 27"/>
          <p:cNvSpPr txBox="1">
            <a:spLocks noChangeArrowheads="1"/>
          </p:cNvSpPr>
          <p:nvPr/>
        </p:nvSpPr>
        <p:spPr bwMode="auto">
          <a:xfrm>
            <a:off x="488950" y="2413000"/>
            <a:ext cx="665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左大括号 76"/>
          <p:cNvSpPr/>
          <p:nvPr/>
        </p:nvSpPr>
        <p:spPr>
          <a:xfrm>
            <a:off x="2297113" y="1428750"/>
            <a:ext cx="357187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" name="文本框 13"/>
          <p:cNvSpPr txBox="1">
            <a:spLocks noChangeArrowheads="1"/>
          </p:cNvSpPr>
          <p:nvPr/>
        </p:nvSpPr>
        <p:spPr bwMode="auto">
          <a:xfrm>
            <a:off x="2714625" y="1285875"/>
            <a:ext cx="27416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待一会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文本框 13"/>
          <p:cNvSpPr txBox="1">
            <a:spLocks noChangeArrowheads="1"/>
          </p:cNvSpPr>
          <p:nvPr/>
        </p:nvSpPr>
        <p:spPr bwMode="auto">
          <a:xfrm>
            <a:off x="2857500" y="2143125"/>
            <a:ext cx="1503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待着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左大括号 79"/>
          <p:cNvSpPr/>
          <p:nvPr/>
        </p:nvSpPr>
        <p:spPr>
          <a:xfrm>
            <a:off x="2297113" y="3071813"/>
            <a:ext cx="357187" cy="1143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文本框 13"/>
          <p:cNvSpPr txBox="1">
            <a:spLocks noChangeArrowheads="1"/>
          </p:cNvSpPr>
          <p:nvPr/>
        </p:nvSpPr>
        <p:spPr bwMode="auto">
          <a:xfrm>
            <a:off x="2714625" y="2928938"/>
            <a:ext cx="25638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对待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文本框 13"/>
          <p:cNvSpPr txBox="1">
            <a:spLocks noChangeArrowheads="1"/>
          </p:cNvSpPr>
          <p:nvPr/>
        </p:nvSpPr>
        <p:spPr bwMode="auto">
          <a:xfrm>
            <a:off x="2714625" y="3429000"/>
            <a:ext cx="1503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招待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文本框 13"/>
          <p:cNvSpPr txBox="1">
            <a:spLocks noChangeArrowheads="1"/>
          </p:cNvSpPr>
          <p:nvPr/>
        </p:nvSpPr>
        <p:spPr bwMode="auto">
          <a:xfrm>
            <a:off x="2714625" y="3929063"/>
            <a:ext cx="21224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等待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左大括号 83"/>
          <p:cNvSpPr/>
          <p:nvPr/>
        </p:nvSpPr>
        <p:spPr>
          <a:xfrm>
            <a:off x="5378450" y="1704975"/>
            <a:ext cx="77788" cy="16240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0" name="文本框 30"/>
          <p:cNvSpPr txBox="1">
            <a:spLocks noChangeArrowheads="1"/>
          </p:cNvSpPr>
          <p:nvPr/>
        </p:nvSpPr>
        <p:spPr bwMode="auto">
          <a:xfrm>
            <a:off x="4840288" y="2255838"/>
            <a:ext cx="538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文本框 33"/>
          <p:cNvSpPr txBox="1">
            <a:spLocks noChangeArrowheads="1"/>
          </p:cNvSpPr>
          <p:nvPr/>
        </p:nvSpPr>
        <p:spPr bwMode="auto">
          <a:xfrm>
            <a:off x="6526213" y="1171575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间隔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192" name="文本框 34"/>
          <p:cNvSpPr txBox="1">
            <a:spLocks noChangeArrowheads="1"/>
          </p:cNvSpPr>
          <p:nvPr/>
        </p:nvSpPr>
        <p:spPr bwMode="auto">
          <a:xfrm>
            <a:off x="5534025" y="3055938"/>
            <a:ext cx="8563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ā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0193" name="文本框 37"/>
          <p:cNvSpPr txBox="1">
            <a:spLocks noChangeArrowheads="1"/>
          </p:cNvSpPr>
          <p:nvPr/>
        </p:nvSpPr>
        <p:spPr bwMode="auto">
          <a:xfrm>
            <a:off x="5534025" y="1577975"/>
            <a:ext cx="8547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0194" name="文本框 38"/>
          <p:cNvSpPr txBox="1">
            <a:spLocks noChangeArrowheads="1"/>
          </p:cNvSpPr>
          <p:nvPr/>
        </p:nvSpPr>
        <p:spPr bwMode="auto">
          <a:xfrm>
            <a:off x="6589713" y="3435350"/>
            <a:ext cx="14382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中间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文本框 2"/>
          <p:cNvSpPr txBox="1">
            <a:spLocks noChangeArrowheads="1"/>
          </p:cNvSpPr>
          <p:nvPr/>
        </p:nvSpPr>
        <p:spPr bwMode="auto">
          <a:xfrm>
            <a:off x="6589713" y="2533650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夜间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文本框 3"/>
          <p:cNvSpPr txBox="1">
            <a:spLocks noChangeArrowheads="1"/>
          </p:cNvSpPr>
          <p:nvPr/>
        </p:nvSpPr>
        <p:spPr bwMode="auto">
          <a:xfrm>
            <a:off x="6526213" y="1592263"/>
            <a:ext cx="9572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间隙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左大括号 91"/>
          <p:cNvSpPr/>
          <p:nvPr/>
        </p:nvSpPr>
        <p:spPr>
          <a:xfrm>
            <a:off x="6342063" y="1285875"/>
            <a:ext cx="76200" cy="11144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左大括号 92"/>
          <p:cNvSpPr/>
          <p:nvPr/>
        </p:nvSpPr>
        <p:spPr>
          <a:xfrm>
            <a:off x="6334125" y="2741613"/>
            <a:ext cx="190500" cy="13938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文本框 6"/>
          <p:cNvSpPr txBox="1">
            <a:spLocks noChangeArrowheads="1"/>
          </p:cNvSpPr>
          <p:nvPr/>
        </p:nvSpPr>
        <p:spPr bwMode="auto">
          <a:xfrm>
            <a:off x="6589713" y="2984500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单间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文本框 10"/>
          <p:cNvSpPr txBox="1">
            <a:spLocks noChangeArrowheads="1"/>
          </p:cNvSpPr>
          <p:nvPr/>
        </p:nvSpPr>
        <p:spPr bwMode="auto">
          <a:xfrm>
            <a:off x="6526213" y="2012950"/>
            <a:ext cx="9572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离间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201" name="文本框 15"/>
          <p:cNvSpPr txBox="1">
            <a:spLocks noChangeArrowheads="1"/>
          </p:cNvSpPr>
          <p:nvPr/>
        </p:nvSpPr>
        <p:spPr bwMode="auto">
          <a:xfrm>
            <a:off x="6599238" y="3871913"/>
            <a:ext cx="1428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两间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82" grpId="0"/>
      <p:bldP spid="83" grpId="0"/>
      <p:bldP spid="86" grpId="0"/>
      <p:bldP spid="50194" grpId="0"/>
      <p:bldP spid="90" grpId="0"/>
      <p:bldP spid="91" grpId="0"/>
      <p:bldP spid="94" grpId="0"/>
      <p:bldP spid="95" grpId="0"/>
      <p:bldP spid="502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左大括号 71"/>
          <p:cNvSpPr/>
          <p:nvPr/>
        </p:nvSpPr>
        <p:spPr>
          <a:xfrm>
            <a:off x="855663" y="1893888"/>
            <a:ext cx="153987" cy="19240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2" name="文本框 30"/>
          <p:cNvSpPr txBox="1">
            <a:spLocks noChangeArrowheads="1"/>
          </p:cNvSpPr>
          <p:nvPr/>
        </p:nvSpPr>
        <p:spPr bwMode="auto">
          <a:xfrm>
            <a:off x="298450" y="2593975"/>
            <a:ext cx="538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03" name="文本框 34"/>
          <p:cNvSpPr txBox="1">
            <a:spLocks noChangeArrowheads="1"/>
          </p:cNvSpPr>
          <p:nvPr/>
        </p:nvSpPr>
        <p:spPr bwMode="auto">
          <a:xfrm>
            <a:off x="1108075" y="3495675"/>
            <a:ext cx="49244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là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1204" name="文本框 37"/>
          <p:cNvSpPr txBox="1">
            <a:spLocks noChangeArrowheads="1"/>
          </p:cNvSpPr>
          <p:nvPr/>
        </p:nvSpPr>
        <p:spPr bwMode="auto">
          <a:xfrm>
            <a:off x="1009650" y="1684338"/>
            <a:ext cx="6767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luò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6" name="文本框 38"/>
          <p:cNvSpPr txBox="1">
            <a:spLocks noChangeArrowheads="1"/>
          </p:cNvSpPr>
          <p:nvPr/>
        </p:nvSpPr>
        <p:spPr bwMode="auto">
          <a:xfrm>
            <a:off x="2033588" y="3205163"/>
            <a:ext cx="16748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丢三落四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文本框 2"/>
          <p:cNvSpPr txBox="1">
            <a:spLocks noChangeArrowheads="1"/>
          </p:cNvSpPr>
          <p:nvPr/>
        </p:nvSpPr>
        <p:spPr bwMode="auto">
          <a:xfrm>
            <a:off x="2076450" y="833438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落泪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文本框 3"/>
          <p:cNvSpPr txBox="1">
            <a:spLocks noChangeArrowheads="1"/>
          </p:cNvSpPr>
          <p:nvPr/>
        </p:nvSpPr>
        <p:spPr bwMode="auto">
          <a:xfrm>
            <a:off x="2076450" y="1252538"/>
            <a:ext cx="927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落幕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左大括号 78"/>
          <p:cNvSpPr/>
          <p:nvPr/>
        </p:nvSpPr>
        <p:spPr>
          <a:xfrm>
            <a:off x="1819275" y="1022350"/>
            <a:ext cx="214313" cy="18446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左大括号 79"/>
          <p:cNvSpPr/>
          <p:nvPr/>
        </p:nvSpPr>
        <p:spPr>
          <a:xfrm>
            <a:off x="1887538" y="3387725"/>
            <a:ext cx="76200" cy="86836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文本框 6"/>
          <p:cNvSpPr txBox="1">
            <a:spLocks noChangeArrowheads="1"/>
          </p:cNvSpPr>
          <p:nvPr/>
        </p:nvSpPr>
        <p:spPr bwMode="auto">
          <a:xfrm>
            <a:off x="2184400" y="3733800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落下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文本框 7"/>
          <p:cNvSpPr txBox="1">
            <a:spLocks noChangeArrowheads="1"/>
          </p:cNvSpPr>
          <p:nvPr/>
        </p:nvSpPr>
        <p:spPr bwMode="auto">
          <a:xfrm>
            <a:off x="2076450" y="1671638"/>
            <a:ext cx="9572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落水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文本框 8"/>
          <p:cNvSpPr txBox="1">
            <a:spLocks noChangeArrowheads="1"/>
          </p:cNvSpPr>
          <p:nvPr/>
        </p:nvSpPr>
        <p:spPr bwMode="auto">
          <a:xfrm>
            <a:off x="2076450" y="2090738"/>
            <a:ext cx="9572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沦落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文本框 9"/>
          <p:cNvSpPr txBox="1">
            <a:spLocks noChangeArrowheads="1"/>
          </p:cNvSpPr>
          <p:nvPr/>
        </p:nvSpPr>
        <p:spPr bwMode="auto">
          <a:xfrm>
            <a:off x="2076450" y="2509838"/>
            <a:ext cx="9572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落后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14" name="文本框 10"/>
          <p:cNvSpPr txBox="1">
            <a:spLocks noChangeArrowheads="1"/>
          </p:cNvSpPr>
          <p:nvPr/>
        </p:nvSpPr>
        <p:spPr bwMode="auto">
          <a:xfrm>
            <a:off x="4994275" y="3265488"/>
            <a:ext cx="920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qiǎo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6" name="左大括号 85"/>
          <p:cNvSpPr/>
          <p:nvPr/>
        </p:nvSpPr>
        <p:spPr>
          <a:xfrm>
            <a:off x="4841875" y="1928813"/>
            <a:ext cx="153988" cy="12858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16" name="文本框 15"/>
          <p:cNvSpPr txBox="1">
            <a:spLocks noChangeArrowheads="1"/>
          </p:cNvSpPr>
          <p:nvPr/>
        </p:nvSpPr>
        <p:spPr bwMode="auto">
          <a:xfrm>
            <a:off x="4995863" y="2006600"/>
            <a:ext cx="889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qiāo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1217" name="文本框 17"/>
          <p:cNvSpPr txBox="1">
            <a:spLocks noChangeArrowheads="1"/>
          </p:cNvSpPr>
          <p:nvPr/>
        </p:nvSpPr>
        <p:spPr bwMode="auto">
          <a:xfrm>
            <a:off x="4302125" y="2682875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文本框 26"/>
          <p:cNvSpPr txBox="1">
            <a:spLocks noChangeArrowheads="1"/>
          </p:cNvSpPr>
          <p:nvPr/>
        </p:nvSpPr>
        <p:spPr bwMode="auto">
          <a:xfrm>
            <a:off x="5915025" y="2976563"/>
            <a:ext cx="1771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悄声细语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文本框 12"/>
          <p:cNvSpPr txBox="1">
            <a:spLocks noChangeArrowheads="1"/>
          </p:cNvSpPr>
          <p:nvPr/>
        </p:nvSpPr>
        <p:spPr bwMode="auto">
          <a:xfrm>
            <a:off x="5978525" y="1558925"/>
            <a:ext cx="1235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静悄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文本框 13"/>
          <p:cNvSpPr txBox="1">
            <a:spLocks noChangeArrowheads="1"/>
          </p:cNvSpPr>
          <p:nvPr/>
        </p:nvSpPr>
        <p:spPr bwMode="auto">
          <a:xfrm>
            <a:off x="5978525" y="3651250"/>
            <a:ext cx="1908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悄然落泪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文本框 14"/>
          <p:cNvSpPr txBox="1">
            <a:spLocks noChangeArrowheads="1"/>
          </p:cNvSpPr>
          <p:nvPr/>
        </p:nvSpPr>
        <p:spPr bwMode="auto">
          <a:xfrm>
            <a:off x="5978525" y="2301875"/>
            <a:ext cx="12493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悄行动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左大括号 92"/>
          <p:cNvSpPr/>
          <p:nvPr/>
        </p:nvSpPr>
        <p:spPr>
          <a:xfrm>
            <a:off x="5849938" y="1851025"/>
            <a:ext cx="228600" cy="8096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左大括号 93"/>
          <p:cNvSpPr/>
          <p:nvPr/>
        </p:nvSpPr>
        <p:spPr>
          <a:xfrm>
            <a:off x="5881688" y="3128963"/>
            <a:ext cx="153987" cy="8429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1" grpId="0"/>
      <p:bldP spid="82" grpId="0"/>
      <p:bldP spid="83" grpId="0"/>
      <p:bldP spid="84" grpId="0"/>
      <p:bldP spid="89" grpId="0"/>
      <p:bldP spid="90" grpId="0"/>
      <p:bldP spid="91" grpId="0"/>
      <p:bldP spid="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20"/>
          <p:cNvSpPr txBox="1">
            <a:spLocks noChangeArrowheads="1"/>
          </p:cNvSpPr>
          <p:nvPr/>
        </p:nvSpPr>
        <p:spPr bwMode="auto">
          <a:xfrm>
            <a:off x="454025" y="2120900"/>
            <a:ext cx="538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左大括号 39"/>
          <p:cNvSpPr/>
          <p:nvPr/>
        </p:nvSpPr>
        <p:spPr>
          <a:xfrm>
            <a:off x="958850" y="1238250"/>
            <a:ext cx="319088" cy="23780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27" name="文本框 31"/>
          <p:cNvSpPr txBox="1">
            <a:spLocks noChangeArrowheads="1"/>
          </p:cNvSpPr>
          <p:nvPr/>
        </p:nvSpPr>
        <p:spPr bwMode="auto">
          <a:xfrm>
            <a:off x="1238250" y="1055688"/>
            <a:ext cx="11742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zháo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2228" name="文本框 32"/>
          <p:cNvSpPr txBox="1">
            <a:spLocks noChangeArrowheads="1"/>
          </p:cNvSpPr>
          <p:nvPr/>
        </p:nvSpPr>
        <p:spPr bwMode="auto">
          <a:xfrm>
            <a:off x="1203325" y="3341688"/>
            <a:ext cx="1209014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zhuó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9" name="文本框 35"/>
          <p:cNvSpPr txBox="1">
            <a:spLocks noChangeArrowheads="1"/>
          </p:cNvSpPr>
          <p:nvPr/>
        </p:nvSpPr>
        <p:spPr bwMode="auto">
          <a:xfrm>
            <a:off x="2235200" y="2552700"/>
            <a:ext cx="895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穿着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36"/>
          <p:cNvSpPr txBox="1">
            <a:spLocks noChangeArrowheads="1"/>
          </p:cNvSpPr>
          <p:nvPr/>
        </p:nvSpPr>
        <p:spPr bwMode="auto">
          <a:xfrm>
            <a:off x="2190750" y="1452563"/>
            <a:ext cx="1027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文本框 39"/>
          <p:cNvSpPr txBox="1">
            <a:spLocks noChangeArrowheads="1"/>
          </p:cNvSpPr>
          <p:nvPr/>
        </p:nvSpPr>
        <p:spPr bwMode="auto">
          <a:xfrm>
            <a:off x="2235200" y="2032000"/>
            <a:ext cx="9826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高着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32" name="文本框 40"/>
          <p:cNvSpPr txBox="1">
            <a:spLocks noChangeArrowheads="1"/>
          </p:cNvSpPr>
          <p:nvPr/>
        </p:nvSpPr>
        <p:spPr bwMode="auto">
          <a:xfrm>
            <a:off x="1238249" y="2054225"/>
            <a:ext cx="1116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5" name="文本框 1"/>
          <p:cNvSpPr txBox="1">
            <a:spLocks noChangeArrowheads="1"/>
          </p:cNvSpPr>
          <p:nvPr/>
        </p:nvSpPr>
        <p:spPr bwMode="auto">
          <a:xfrm>
            <a:off x="2190750" y="930275"/>
            <a:ext cx="10271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着火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2"/>
          <p:cNvSpPr txBox="1">
            <a:spLocks noChangeArrowheads="1"/>
          </p:cNvSpPr>
          <p:nvPr/>
        </p:nvSpPr>
        <p:spPr bwMode="auto">
          <a:xfrm>
            <a:off x="2235200" y="2957513"/>
            <a:ext cx="895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文本框 3"/>
          <p:cNvSpPr txBox="1">
            <a:spLocks noChangeArrowheads="1"/>
          </p:cNvSpPr>
          <p:nvPr/>
        </p:nvSpPr>
        <p:spPr bwMode="auto">
          <a:xfrm>
            <a:off x="2235200" y="3360738"/>
            <a:ext cx="895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左大括号 57"/>
          <p:cNvSpPr/>
          <p:nvPr/>
        </p:nvSpPr>
        <p:spPr>
          <a:xfrm>
            <a:off x="2058988" y="1031875"/>
            <a:ext cx="176212" cy="7715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左大括号 58"/>
          <p:cNvSpPr/>
          <p:nvPr/>
        </p:nvSpPr>
        <p:spPr>
          <a:xfrm>
            <a:off x="2092325" y="2776538"/>
            <a:ext cx="261938" cy="16875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文本框 8"/>
          <p:cNvSpPr txBox="1">
            <a:spLocks noChangeArrowheads="1"/>
          </p:cNvSpPr>
          <p:nvPr/>
        </p:nvSpPr>
        <p:spPr bwMode="auto">
          <a:xfrm>
            <a:off x="2235200" y="3765550"/>
            <a:ext cx="8953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文本框 9"/>
          <p:cNvSpPr txBox="1">
            <a:spLocks noChangeArrowheads="1"/>
          </p:cNvSpPr>
          <p:nvPr/>
        </p:nvSpPr>
        <p:spPr bwMode="auto">
          <a:xfrm>
            <a:off x="2235200" y="4168775"/>
            <a:ext cx="895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40" name="文本框 10"/>
          <p:cNvSpPr txBox="1">
            <a:spLocks noChangeArrowheads="1"/>
          </p:cNvSpPr>
          <p:nvPr/>
        </p:nvSpPr>
        <p:spPr bwMode="auto">
          <a:xfrm>
            <a:off x="4879975" y="3549650"/>
            <a:ext cx="10769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juǎn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4791075" y="2178050"/>
            <a:ext cx="88900" cy="178593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242" name="文本框 15"/>
          <p:cNvSpPr txBox="1">
            <a:spLocks noChangeArrowheads="1"/>
          </p:cNvSpPr>
          <p:nvPr/>
        </p:nvSpPr>
        <p:spPr bwMode="auto">
          <a:xfrm>
            <a:off x="4879975" y="1974850"/>
            <a:ext cx="11423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juàn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2243" name="文本框 17"/>
          <p:cNvSpPr txBox="1">
            <a:spLocks noChangeArrowheads="1"/>
          </p:cNvSpPr>
          <p:nvPr/>
        </p:nvSpPr>
        <p:spPr bwMode="auto">
          <a:xfrm>
            <a:off x="4251325" y="265430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26"/>
          <p:cNvSpPr txBox="1">
            <a:spLocks noChangeArrowheads="1"/>
          </p:cNvSpPr>
          <p:nvPr/>
        </p:nvSpPr>
        <p:spPr bwMode="auto">
          <a:xfrm>
            <a:off x="5927725" y="3094038"/>
            <a:ext cx="1771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卷席子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2"/>
          <p:cNvSpPr txBox="1">
            <a:spLocks noChangeArrowheads="1"/>
          </p:cNvSpPr>
          <p:nvPr/>
        </p:nvSpPr>
        <p:spPr bwMode="auto">
          <a:xfrm>
            <a:off x="5927725" y="1049338"/>
            <a:ext cx="1771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手不释卷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8" name="文本框 13"/>
          <p:cNvSpPr txBox="1">
            <a:spLocks noChangeArrowheads="1"/>
          </p:cNvSpPr>
          <p:nvPr/>
        </p:nvSpPr>
        <p:spPr bwMode="auto">
          <a:xfrm>
            <a:off x="5970588" y="3441700"/>
            <a:ext cx="1909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烟卷儿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9" name="文本框 14"/>
          <p:cNvSpPr txBox="1">
            <a:spLocks noChangeArrowheads="1"/>
          </p:cNvSpPr>
          <p:nvPr/>
        </p:nvSpPr>
        <p:spPr bwMode="auto">
          <a:xfrm>
            <a:off x="5927725" y="1857375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上卷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左大括号 69"/>
          <p:cNvSpPr/>
          <p:nvPr/>
        </p:nvSpPr>
        <p:spPr>
          <a:xfrm>
            <a:off x="5708650" y="3278188"/>
            <a:ext cx="90488" cy="11461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文本框 16"/>
          <p:cNvSpPr txBox="1">
            <a:spLocks noChangeArrowheads="1"/>
          </p:cNvSpPr>
          <p:nvPr/>
        </p:nvSpPr>
        <p:spPr bwMode="auto">
          <a:xfrm>
            <a:off x="5927725" y="1484313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卷宗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文本框 19"/>
          <p:cNvSpPr txBox="1">
            <a:spLocks noChangeArrowheads="1"/>
          </p:cNvSpPr>
          <p:nvPr/>
        </p:nvSpPr>
        <p:spPr bwMode="auto">
          <a:xfrm>
            <a:off x="5927725" y="2292350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交卷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文本框 21"/>
          <p:cNvSpPr txBox="1">
            <a:spLocks noChangeArrowheads="1"/>
          </p:cNvSpPr>
          <p:nvPr/>
        </p:nvSpPr>
        <p:spPr bwMode="auto">
          <a:xfrm>
            <a:off x="5927725" y="2727325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画卷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文本框 22"/>
          <p:cNvSpPr txBox="1">
            <a:spLocks noChangeArrowheads="1"/>
          </p:cNvSpPr>
          <p:nvPr/>
        </p:nvSpPr>
        <p:spPr bwMode="auto">
          <a:xfrm>
            <a:off x="5970588" y="3889375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卷起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文本框 23"/>
          <p:cNvSpPr txBox="1">
            <a:spLocks noChangeArrowheads="1"/>
          </p:cNvSpPr>
          <p:nvPr/>
        </p:nvSpPr>
        <p:spPr bwMode="auto">
          <a:xfrm>
            <a:off x="5970588" y="4206875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一卷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左大括号 75"/>
          <p:cNvSpPr/>
          <p:nvPr/>
        </p:nvSpPr>
        <p:spPr>
          <a:xfrm>
            <a:off x="5665788" y="1238250"/>
            <a:ext cx="304800" cy="19494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5" grpId="0"/>
      <p:bldP spid="56" grpId="0"/>
      <p:bldP spid="57" grpId="0"/>
      <p:bldP spid="60" grpId="0"/>
      <p:bldP spid="61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28596" y="642924"/>
            <a:ext cx="409448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选择合适的读音填空。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250" name="文本框 4"/>
          <p:cNvSpPr txBox="1">
            <a:spLocks noChangeArrowheads="1"/>
          </p:cNvSpPr>
          <p:nvPr/>
        </p:nvSpPr>
        <p:spPr bwMode="auto">
          <a:xfrm>
            <a:off x="2286000" y="1214438"/>
            <a:ext cx="10198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guān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251" name="文本框 15"/>
          <p:cNvSpPr txBox="1">
            <a:spLocks noChangeArrowheads="1"/>
          </p:cNvSpPr>
          <p:nvPr/>
        </p:nvSpPr>
        <p:spPr bwMode="auto">
          <a:xfrm>
            <a:off x="1285875" y="1214438"/>
            <a:ext cx="10182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gu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252" name="文本框 17"/>
          <p:cNvSpPr txBox="1">
            <a:spLocks noChangeArrowheads="1"/>
          </p:cNvSpPr>
          <p:nvPr/>
        </p:nvSpPr>
        <p:spPr bwMode="auto">
          <a:xfrm>
            <a:off x="571500" y="1214438"/>
            <a:ext cx="538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3" name="文本框 3"/>
          <p:cNvSpPr txBox="1">
            <a:spLocks noChangeArrowheads="1"/>
          </p:cNvSpPr>
          <p:nvPr/>
        </p:nvSpPr>
        <p:spPr bwMode="auto">
          <a:xfrm>
            <a:off x="4786313" y="1214438"/>
            <a:ext cx="538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4" name="文本框 12"/>
          <p:cNvSpPr txBox="1">
            <a:spLocks noChangeArrowheads="1"/>
          </p:cNvSpPr>
          <p:nvPr/>
        </p:nvSpPr>
        <p:spPr bwMode="auto">
          <a:xfrm>
            <a:off x="5643563" y="1214438"/>
            <a:ext cx="10550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255" name="文本框 13"/>
          <p:cNvSpPr txBox="1">
            <a:spLocks noChangeArrowheads="1"/>
          </p:cNvSpPr>
          <p:nvPr/>
        </p:nvSpPr>
        <p:spPr bwMode="auto">
          <a:xfrm>
            <a:off x="6715125" y="1214438"/>
            <a:ext cx="10567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ā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256" name="矩形 40"/>
          <p:cNvSpPr>
            <a:spLocks noChangeArrowheads="1"/>
          </p:cNvSpPr>
          <p:nvPr/>
        </p:nvSpPr>
        <p:spPr bwMode="auto">
          <a:xfrm>
            <a:off x="71438" y="1857375"/>
            <a:ext cx="75453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我国女排有信心夺取世界冠（      ）军。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7" name="矩形 41"/>
          <p:cNvSpPr>
            <a:spLocks noChangeArrowheads="1"/>
          </p:cNvSpPr>
          <p:nvPr/>
        </p:nvSpPr>
        <p:spPr bwMode="auto">
          <a:xfrm>
            <a:off x="71438" y="2428875"/>
            <a:ext cx="62880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国王头上的王冠（     ）真漂亮。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8" name="矩形 42"/>
          <p:cNvSpPr>
            <a:spLocks noChangeArrowheads="1"/>
          </p:cNvSpPr>
          <p:nvPr/>
        </p:nvSpPr>
        <p:spPr bwMode="auto">
          <a:xfrm>
            <a:off x="71438" y="3071813"/>
            <a:ext cx="9340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这篇小说成功地塑造了一位老将（      ）军的形象。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259" name="矩形 43"/>
          <p:cNvSpPr>
            <a:spLocks noChangeArrowheads="1"/>
          </p:cNvSpPr>
          <p:nvPr/>
        </p:nvSpPr>
        <p:spPr bwMode="auto">
          <a:xfrm>
            <a:off x="0" y="3786188"/>
            <a:ext cx="79041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将（     ）士们舍死忘生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与敌人决一死战。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12"/>
          <p:cNvSpPr txBox="1">
            <a:spLocks noChangeArrowheads="1"/>
          </p:cNvSpPr>
          <p:nvPr/>
        </p:nvSpPr>
        <p:spPr bwMode="auto">
          <a:xfrm>
            <a:off x="1084263" y="3786188"/>
            <a:ext cx="1039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</a:rPr>
              <a:t>ji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  <a:sym typeface="+mn-ea"/>
              </a:rPr>
              <a:t>àng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ea typeface="GB Pinyinok-B"/>
              <a:cs typeface="汉语拼音" panose="020B0604020202020204" pitchFamily="34" charset="0"/>
            </a:endParaRPr>
          </a:p>
        </p:txBody>
      </p:sp>
      <p:sp>
        <p:nvSpPr>
          <p:cNvPr id="46" name="文本框 13"/>
          <p:cNvSpPr txBox="1">
            <a:spLocks noChangeArrowheads="1"/>
          </p:cNvSpPr>
          <p:nvPr/>
        </p:nvSpPr>
        <p:spPr bwMode="auto">
          <a:xfrm>
            <a:off x="5870575" y="3143250"/>
            <a:ext cx="1039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</a:rPr>
              <a:t>ji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  <a:sym typeface="+mn-ea"/>
              </a:rPr>
              <a:t>ā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</a:rPr>
              <a:t>ng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ea typeface="GB Pinyinok-B"/>
              <a:cs typeface="汉语拼音" panose="020B0604020202020204" pitchFamily="34" charset="0"/>
            </a:endParaRPr>
          </a:p>
        </p:txBody>
      </p:sp>
      <p:sp>
        <p:nvSpPr>
          <p:cNvPr id="47" name="文本框 15"/>
          <p:cNvSpPr txBox="1">
            <a:spLocks noChangeArrowheads="1"/>
          </p:cNvSpPr>
          <p:nvPr/>
        </p:nvSpPr>
        <p:spPr bwMode="auto">
          <a:xfrm>
            <a:off x="5156200" y="1857375"/>
            <a:ext cx="10021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</a:rPr>
              <a:t>gu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</a:rPr>
              <a:t>n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ea typeface="GB Pinyinok-B"/>
              <a:cs typeface="汉语拼音" panose="020B0604020202020204" pitchFamily="34" charset="0"/>
            </a:endParaRPr>
          </a:p>
        </p:txBody>
      </p:sp>
      <p:sp>
        <p:nvSpPr>
          <p:cNvPr id="48" name="文本框 4"/>
          <p:cNvSpPr txBox="1">
            <a:spLocks noChangeArrowheads="1"/>
          </p:cNvSpPr>
          <p:nvPr/>
        </p:nvSpPr>
        <p:spPr bwMode="auto">
          <a:xfrm>
            <a:off x="3298825" y="2428875"/>
            <a:ext cx="10021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ea typeface="GB Pinyinok-B"/>
                <a:cs typeface="汉语拼音" panose="020B0604020202020204" pitchFamily="34" charset="0"/>
              </a:rPr>
              <a:t>guān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ea typeface="GB Pinyinok-B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12"/>
          <p:cNvSpPr txBox="1">
            <a:spLocks noChangeArrowheads="1"/>
          </p:cNvSpPr>
          <p:nvPr/>
        </p:nvSpPr>
        <p:spPr bwMode="auto">
          <a:xfrm>
            <a:off x="571500" y="642938"/>
            <a:ext cx="538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74" name="文本框 13"/>
          <p:cNvSpPr txBox="1">
            <a:spLocks noChangeArrowheads="1"/>
          </p:cNvSpPr>
          <p:nvPr/>
        </p:nvSpPr>
        <p:spPr bwMode="auto">
          <a:xfrm>
            <a:off x="2214563" y="642938"/>
            <a:ext cx="10550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4275" name="文本框 14"/>
          <p:cNvSpPr txBox="1">
            <a:spLocks noChangeArrowheads="1"/>
          </p:cNvSpPr>
          <p:nvPr/>
        </p:nvSpPr>
        <p:spPr bwMode="auto">
          <a:xfrm>
            <a:off x="1193800" y="642938"/>
            <a:ext cx="1317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qiáng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4276" name="文本框 23"/>
          <p:cNvSpPr txBox="1">
            <a:spLocks noChangeArrowheads="1"/>
          </p:cNvSpPr>
          <p:nvPr/>
        </p:nvSpPr>
        <p:spPr bwMode="auto">
          <a:xfrm>
            <a:off x="6072188" y="642938"/>
            <a:ext cx="120738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zhuàn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4277" name="文本框 24"/>
          <p:cNvSpPr txBox="1">
            <a:spLocks noChangeArrowheads="1"/>
          </p:cNvSpPr>
          <p:nvPr/>
        </p:nvSpPr>
        <p:spPr bwMode="auto">
          <a:xfrm>
            <a:off x="4857750" y="642938"/>
            <a:ext cx="12858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chuán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4278" name="文本框 27"/>
          <p:cNvSpPr txBox="1">
            <a:spLocks noChangeArrowheads="1"/>
          </p:cNvSpPr>
          <p:nvPr/>
        </p:nvSpPr>
        <p:spPr bwMode="auto">
          <a:xfrm>
            <a:off x="4286250" y="642938"/>
            <a:ext cx="538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79" name="矩形 7"/>
          <p:cNvSpPr>
            <a:spLocks noChangeArrowheads="1"/>
          </p:cNvSpPr>
          <p:nvPr/>
        </p:nvSpPr>
        <p:spPr bwMode="auto">
          <a:xfrm>
            <a:off x="71438" y="1714500"/>
            <a:ext cx="6405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在困难面前要勇敢坚强（       ）。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0" name="矩形 8"/>
          <p:cNvSpPr>
            <a:spLocks noChangeArrowheads="1"/>
          </p:cNvSpPr>
          <p:nvPr/>
        </p:nvSpPr>
        <p:spPr bwMode="auto">
          <a:xfrm>
            <a:off x="71438" y="2286000"/>
            <a:ext cx="89820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他的个性比较倔强（      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是个爱钻牛角尖的人。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1" name="矩形 9"/>
          <p:cNvSpPr>
            <a:spLocks noChangeArrowheads="1"/>
          </p:cNvSpPr>
          <p:nvPr/>
        </p:nvSpPr>
        <p:spPr bwMode="auto">
          <a:xfrm>
            <a:off x="71438" y="2928938"/>
            <a:ext cx="91614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这本自传（     ）描述的是作者早年在国外的经历。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82" name="矩形 10"/>
          <p:cNvSpPr>
            <a:spLocks noChangeArrowheads="1"/>
          </p:cNvSpPr>
          <p:nvPr/>
        </p:nvSpPr>
        <p:spPr bwMode="auto">
          <a:xfrm>
            <a:off x="71438" y="3643313"/>
            <a:ext cx="75453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友爱互助是中华民族的传（     ）统美德。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4500563" y="1714500"/>
            <a:ext cx="13176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qiáng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3786188" y="2286000"/>
            <a:ext cx="10390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ng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>
            <a:off x="4667250" y="3643313"/>
            <a:ext cx="12858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chuán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2179638" y="2917825"/>
            <a:ext cx="12223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zhuàn</a:t>
            </a:r>
            <a:endParaRPr lang="en-US" altLang="zh-CN" sz="2800" b="1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1057275" y="3546475"/>
            <a:ext cx="7429500" cy="877888"/>
          </a:xfrm>
          <a:prstGeom prst="borderCallout1">
            <a:avLst>
              <a:gd name="adj1" fmla="val -193853"/>
              <a:gd name="adj2" fmla="val 63547"/>
              <a:gd name="adj3" fmla="val -8242"/>
              <a:gd name="adj4" fmla="val 5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“聒”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和“刮”相似，不能读成“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guā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它的意思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是声音大而杂乱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，使人厌烦。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765390" y="425862"/>
            <a:ext cx="5591775" cy="901700"/>
          </a:xfrm>
          <a:prstGeom prst="borderCallout1">
            <a:avLst>
              <a:gd name="adj1" fmla="val 129598"/>
              <a:gd name="adj2" fmla="val -16052"/>
              <a:gd name="adj3" fmla="val 50880"/>
              <a:gd name="adj4" fmla="val -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“畔”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和“半”相似，不能读成“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bàn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意思是河边。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9"/>
          <p:cNvSpPr txBox="1">
            <a:spLocks noChangeArrowheads="1"/>
          </p:cNvSpPr>
          <p:nvPr/>
        </p:nvSpPr>
        <p:spPr bwMode="auto">
          <a:xfrm>
            <a:off x="365125" y="144938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5546725" y="1449388"/>
            <a:ext cx="2551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噪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6"/>
          <p:cNvSpPr txBox="1">
            <a:spLocks noChangeArrowheads="1"/>
          </p:cNvSpPr>
          <p:nvPr/>
        </p:nvSpPr>
        <p:spPr bwMode="auto">
          <a:xfrm>
            <a:off x="2901950" y="1449388"/>
            <a:ext cx="21955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嫉妒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6165850" y="1449388"/>
            <a:ext cx="9984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guō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1362075" y="1450975"/>
            <a:ext cx="8066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pàn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 flipH="1">
            <a:off x="3802857" y="1449388"/>
            <a:ext cx="10715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jí</a:t>
            </a:r>
            <a:r>
              <a:rPr lang="en-US" altLang="zh-CN" sz="2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dù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379413" y="2324100"/>
            <a:ext cx="19859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2994025" y="2333625"/>
            <a:ext cx="2254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5605463" y="233362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波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441450" y="2324100"/>
            <a:ext cx="6864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zāi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3879850" y="2333625"/>
            <a:ext cx="4587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lǚ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5" name="文本框 8"/>
          <p:cNvSpPr txBox="1">
            <a:spLocks noChangeArrowheads="1"/>
          </p:cNvSpPr>
          <p:nvPr/>
        </p:nvSpPr>
        <p:spPr bwMode="auto">
          <a:xfrm>
            <a:off x="6684963" y="2333625"/>
            <a:ext cx="69442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lán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467545" y="500063"/>
            <a:ext cx="7704856" cy="965200"/>
          </a:xfrm>
          <a:prstGeom prst="borderCallout1">
            <a:avLst>
              <a:gd name="adj1" fmla="val 114700"/>
              <a:gd name="adj2" fmla="val 65331"/>
              <a:gd name="adj3" fmla="val 91120"/>
              <a:gd name="adj4" fmla="val 497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“凛”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和“禀”相似，不能读成“</a:t>
            </a:r>
            <a:r>
              <a:rPr lang="en-US" altLang="zh-CN" sz="2800" dirty="0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bǐng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它经常与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冽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一起使用，意思是寒冷。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5572125" y="1714500"/>
            <a:ext cx="23423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凛冽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6502811" y="1714500"/>
            <a:ext cx="1422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lǐn</a:t>
            </a:r>
            <a:r>
              <a:rPr lang="en-US" altLang="zh-CN" sz="2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liè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" name="文本框 13"/>
          <p:cNvSpPr txBox="1">
            <a:spLocks noChangeArrowheads="1"/>
          </p:cNvSpPr>
          <p:nvPr/>
        </p:nvSpPr>
        <p:spPr bwMode="auto">
          <a:xfrm>
            <a:off x="2908300" y="1714500"/>
            <a:ext cx="2159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闲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282575" y="1714500"/>
            <a:ext cx="2159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袅袅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16"/>
          <p:cNvSpPr txBox="1">
            <a:spLocks noChangeArrowheads="1"/>
          </p:cNvSpPr>
          <p:nvPr/>
        </p:nvSpPr>
        <p:spPr bwMode="auto">
          <a:xfrm>
            <a:off x="4019550" y="1714500"/>
            <a:ext cx="679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xiá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1304925" y="1714500"/>
            <a:ext cx="8980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niǎo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28"/>
          <p:cNvSpPr txBox="1">
            <a:spLocks noChangeArrowheads="1"/>
          </p:cNvSpPr>
          <p:nvPr/>
        </p:nvSpPr>
        <p:spPr bwMode="auto">
          <a:xfrm>
            <a:off x="300038" y="2522538"/>
            <a:ext cx="21415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34"/>
          <p:cNvSpPr txBox="1">
            <a:spLocks noChangeArrowheads="1"/>
          </p:cNvSpPr>
          <p:nvPr/>
        </p:nvSpPr>
        <p:spPr bwMode="auto">
          <a:xfrm>
            <a:off x="2914650" y="2511425"/>
            <a:ext cx="25511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草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7"/>
          <p:cNvSpPr txBox="1">
            <a:spLocks noChangeArrowheads="1"/>
          </p:cNvSpPr>
          <p:nvPr/>
        </p:nvSpPr>
        <p:spPr bwMode="auto">
          <a:xfrm>
            <a:off x="3952875" y="2511425"/>
            <a:ext cx="8931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diàn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2" name="文本框 35"/>
          <p:cNvSpPr txBox="1">
            <a:spLocks noChangeArrowheads="1"/>
          </p:cNvSpPr>
          <p:nvPr/>
        </p:nvSpPr>
        <p:spPr bwMode="auto">
          <a:xfrm>
            <a:off x="1460500" y="2497138"/>
            <a:ext cx="4395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jí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1357313" y="3429000"/>
            <a:ext cx="6270625" cy="833438"/>
          </a:xfrm>
          <a:prstGeom prst="borderCallout1">
            <a:avLst>
              <a:gd name="adj1" fmla="val -7231"/>
              <a:gd name="adj2" fmla="val 60329"/>
              <a:gd name="adj3" fmla="val -43137"/>
              <a:gd name="adj4" fmla="val 71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“矣”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和“唉”相似，不能读成“</a:t>
            </a:r>
            <a:r>
              <a:rPr lang="en-US" altLang="en-US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à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i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它是文言助词，往往用于句末。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5559425" y="2511425"/>
            <a:ext cx="21431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晩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6711950" y="2511425"/>
            <a:ext cx="5020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yǐ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7" grpId="0"/>
      <p:bldP spid="8" grpId="0"/>
      <p:bldP spid="11" grpId="0"/>
      <p:bldP spid="12" grpId="0"/>
      <p:bldP spid="13" grpId="0" bldLvl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701675" y="1965325"/>
            <a:ext cx="8953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水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2643188" y="1965325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羡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慕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9"/>
          <p:cNvSpPr txBox="1">
            <a:spLocks noChangeArrowheads="1"/>
          </p:cNvSpPr>
          <p:nvPr/>
        </p:nvSpPr>
        <p:spPr bwMode="auto">
          <a:xfrm>
            <a:off x="4660900" y="13573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茶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547813" y="2676525"/>
            <a:ext cx="3113087" cy="1285875"/>
          </a:xfrm>
          <a:prstGeom prst="borderCallout1">
            <a:avLst>
              <a:gd name="adj1" fmla="val 5381"/>
              <a:gd name="adj2" fmla="val 2285"/>
              <a:gd name="adj3" fmla="val -69802"/>
              <a:gd name="adj4" fmla="val 39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“擅”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的右下面是一“横”，千万不要丢掉哟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5832475" y="2676525"/>
            <a:ext cx="2771973" cy="1285875"/>
          </a:xfrm>
          <a:prstGeom prst="borderCallout1">
            <a:avLst>
              <a:gd name="adj1" fmla="val 5381"/>
              <a:gd name="adj2" fmla="val 2285"/>
              <a:gd name="adj3" fmla="val -25284"/>
              <a:gd name="adj4" fmla="val -20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“臣”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“巨 ”相似，不要写错哟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13"/>
          <p:cNvSpPr txBox="1">
            <a:spLocks noChangeArrowheads="1"/>
          </p:cNvSpPr>
          <p:nvPr/>
        </p:nvSpPr>
        <p:spPr bwMode="auto">
          <a:xfrm>
            <a:off x="4660900" y="1965325"/>
            <a:ext cx="11001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14"/>
          <p:cNvSpPr txBox="1">
            <a:spLocks noChangeArrowheads="1"/>
          </p:cNvSpPr>
          <p:nvPr/>
        </p:nvSpPr>
        <p:spPr bwMode="auto">
          <a:xfrm>
            <a:off x="690563" y="1357313"/>
            <a:ext cx="1303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性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6510338" y="1357313"/>
            <a:ext cx="12271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堡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垒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18"/>
          <p:cNvSpPr txBox="1">
            <a:spLocks noChangeArrowheads="1"/>
          </p:cNvSpPr>
          <p:nvPr/>
        </p:nvSpPr>
        <p:spPr bwMode="auto">
          <a:xfrm>
            <a:off x="6510338" y="1965325"/>
            <a:ext cx="11874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2643188" y="1357313"/>
            <a:ext cx="12827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擅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233363" y="49530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二、易写错字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1901825" y="373063"/>
            <a:ext cx="6083300" cy="908050"/>
          </a:xfrm>
          <a:prstGeom prst="borderCallout1">
            <a:avLst>
              <a:gd name="adj1" fmla="val 105185"/>
              <a:gd name="adj2" fmla="val -36"/>
              <a:gd name="adj3" fmla="val 174580"/>
              <a:gd name="adj4" fmla="val -9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“妻”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中间是向左躺的“山”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千万不要写成向右躺的“山”哟！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 bwMode="auto">
          <a:xfrm>
            <a:off x="395288" y="3214688"/>
            <a:ext cx="3240087" cy="1171575"/>
          </a:xfrm>
          <a:prstGeom prst="borderCallout1">
            <a:avLst>
              <a:gd name="adj1" fmla="val 9755"/>
              <a:gd name="adj2" fmla="val 78245"/>
              <a:gd name="adj3" fmla="val -59755"/>
              <a:gd name="adj4" fmla="val 78245"/>
            </a:avLst>
          </a:prstGeom>
          <a:solidFill>
            <a:schemeClr val="accent1"/>
          </a:solidFill>
          <a:ln w="127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indent="457200"/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“毁”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左上角不是“白”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书写时要注意哟！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881063" y="1985963"/>
            <a:ext cx="1020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妻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9"/>
          <p:cNvSpPr txBox="1">
            <a:spLocks noChangeArrowheads="1"/>
          </p:cNvSpPr>
          <p:nvPr/>
        </p:nvSpPr>
        <p:spPr bwMode="auto">
          <a:xfrm>
            <a:off x="2827338" y="1985963"/>
            <a:ext cx="10334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4857750" y="3214688"/>
            <a:ext cx="4003675" cy="1123950"/>
          </a:xfrm>
          <a:prstGeom prst="borderCallout1">
            <a:avLst>
              <a:gd name="adj1" fmla="val -8926"/>
              <a:gd name="adj2" fmla="val 28347"/>
              <a:gd name="adj3" fmla="val -39710"/>
              <a:gd name="adj4" fmla="val 15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“荆”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是左右结构，千万不要写成上下结构哟！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4786313" y="1985963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2195513" y="3219450"/>
            <a:ext cx="3902075" cy="1285875"/>
          </a:xfrm>
          <a:prstGeom prst="borderCallout1">
            <a:avLst>
              <a:gd name="adj1" fmla="val 5381"/>
              <a:gd name="adj2" fmla="val 2285"/>
              <a:gd name="adj3" fmla="val -65449"/>
              <a:gd name="adj4" fmla="val -21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“抑”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右面与“柳”，相似，书写时千万不要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写成“卯”哟！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11"/>
          <p:cNvSpPr txBox="1">
            <a:spLocks noChangeArrowheads="1"/>
          </p:cNvSpPr>
          <p:nvPr/>
        </p:nvSpPr>
        <p:spPr bwMode="auto">
          <a:xfrm>
            <a:off x="6099175" y="1985963"/>
            <a:ext cx="13096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暑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假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881063" y="1985963"/>
            <a:ext cx="1020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制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577975" y="827088"/>
            <a:ext cx="6232525" cy="790575"/>
          </a:xfrm>
          <a:prstGeom prst="borderCallout1">
            <a:avLst>
              <a:gd name="adj1" fmla="val 89236"/>
              <a:gd name="adj2" fmla="val 76001"/>
              <a:gd name="adj3" fmla="val 146827"/>
              <a:gd name="adj4" fmla="val 76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“暑”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与“署”相似，但它们上部分是不同的，大家要注意哟！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2857500" y="3000375"/>
            <a:ext cx="4954860" cy="1066800"/>
          </a:xfrm>
          <a:prstGeom prst="borderCallout1">
            <a:avLst>
              <a:gd name="adj1" fmla="val 5381"/>
              <a:gd name="adj2" fmla="val 2285"/>
              <a:gd name="adj3" fmla="val -79869"/>
              <a:gd name="adj4" fmla="val 20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“眉”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上面不是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尸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，大家不要丢掉里面一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横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1254125" y="1720850"/>
            <a:ext cx="11017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免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3059113" y="741363"/>
            <a:ext cx="4508500" cy="879475"/>
          </a:xfrm>
          <a:prstGeom prst="borderCallout1">
            <a:avLst>
              <a:gd name="adj1" fmla="val 5381"/>
              <a:gd name="adj2" fmla="val 2285"/>
              <a:gd name="adj3" fmla="val 110613"/>
              <a:gd name="adj4" fmla="val -26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“免”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不是“兔”，书写时千万注意，画蛇添足哟！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3476625" y="1720850"/>
            <a:ext cx="1019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 anchor="t">
        <a:spAutoFit/>
        <a:scene3d>
          <a:camera prst="orthographicFront"/>
          <a:lightRig rig="threePt" dir="t"/>
        </a:scene3d>
      </a:bodyPr>
      <a:lstStyle>
        <a:defPPr>
          <a:defRPr lang="zh-CN" altLang="en-US" sz="2800" dirty="0" smtClean="0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4167</Words>
  <Application>WPS 演示</Application>
  <PresentationFormat>全屏显示(16:9)</PresentationFormat>
  <Paragraphs>1336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2" baseType="lpstr">
      <vt:lpstr>Arial</vt:lpstr>
      <vt:lpstr>宋体</vt:lpstr>
      <vt:lpstr>Wingdings</vt:lpstr>
      <vt:lpstr>黑体</vt:lpstr>
      <vt:lpstr>楷体</vt:lpstr>
      <vt:lpstr>汉语拼音</vt:lpstr>
      <vt:lpstr>微软雅黑</vt:lpstr>
      <vt:lpstr>Arial Unicode MS</vt:lpstr>
      <vt:lpstr>Calibri</vt:lpstr>
      <vt:lpstr>GB Pinyinok-B</vt:lpstr>
      <vt:lpstr>Segoe Print</vt:lpstr>
      <vt:lpstr>Xingkai SC</vt:lpstr>
      <vt:lpstr>Times New Roman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506</cp:revision>
  <dcterms:created xsi:type="dcterms:W3CDTF">2017-03-17T02:28:00Z</dcterms:created>
  <dcterms:modified xsi:type="dcterms:W3CDTF">2020-06-08T12:26:49Z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