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59"/>
  </p:notesMasterIdLst>
  <p:sldIdLst>
    <p:sldId id="1367" r:id="rId3"/>
    <p:sldId id="1310" r:id="rId4"/>
    <p:sldId id="1311" r:id="rId5"/>
    <p:sldId id="1368" r:id="rId6"/>
    <p:sldId id="1313" r:id="rId7"/>
    <p:sldId id="1623" r:id="rId8"/>
    <p:sldId id="1628" r:id="rId9"/>
    <p:sldId id="1624" r:id="rId10"/>
    <p:sldId id="1627" r:id="rId11"/>
    <p:sldId id="1625" r:id="rId12"/>
    <p:sldId id="1601" r:id="rId13"/>
    <p:sldId id="1603" r:id="rId14"/>
    <p:sldId id="1604" r:id="rId15"/>
    <p:sldId id="1629" r:id="rId16"/>
    <p:sldId id="1793" r:id="rId17"/>
    <p:sldId id="1609" r:id="rId18"/>
    <p:sldId id="1610" r:id="rId19"/>
    <p:sldId id="1794" r:id="rId20"/>
    <p:sldId id="1795" r:id="rId21"/>
    <p:sldId id="1797" r:id="rId22"/>
    <p:sldId id="1796" r:id="rId23"/>
    <p:sldId id="1798" r:id="rId24"/>
    <p:sldId id="1803" r:id="rId25"/>
    <p:sldId id="1804" r:id="rId26"/>
    <p:sldId id="1593" r:id="rId27"/>
    <p:sldId id="1799" r:id="rId28"/>
    <p:sldId id="1592" r:id="rId29"/>
    <p:sldId id="1594" r:id="rId30"/>
    <p:sldId id="1709" r:id="rId31"/>
    <p:sldId id="1710" r:id="rId32"/>
    <p:sldId id="1711" r:id="rId33"/>
    <p:sldId id="1712" r:id="rId34"/>
    <p:sldId id="1716" r:id="rId35"/>
    <p:sldId id="1800" r:id="rId36"/>
    <p:sldId id="1801" r:id="rId37"/>
    <p:sldId id="1802" r:id="rId38"/>
    <p:sldId id="2034" r:id="rId39"/>
    <p:sldId id="2035" r:id="rId40"/>
    <p:sldId id="2036" r:id="rId41"/>
    <p:sldId id="2037" r:id="rId42"/>
    <p:sldId id="2038" r:id="rId43"/>
    <p:sldId id="1714" r:id="rId44"/>
    <p:sldId id="1590" r:id="rId45"/>
    <p:sldId id="1806" r:id="rId46"/>
    <p:sldId id="1595" r:id="rId47"/>
    <p:sldId id="1597" r:id="rId48"/>
    <p:sldId id="1809" r:id="rId49"/>
    <p:sldId id="1810" r:id="rId50"/>
    <p:sldId id="1807" r:id="rId51"/>
    <p:sldId id="1713" r:id="rId52"/>
    <p:sldId id="1808" r:id="rId53"/>
    <p:sldId id="1715" r:id="rId54"/>
    <p:sldId id="2039" r:id="rId55"/>
    <p:sldId id="2040" r:id="rId56"/>
    <p:sldId id="2189" r:id="rId57"/>
    <p:sldId id="1924" r:id="rId58"/>
    <p:sldId id="1925" r:id="rId60"/>
    <p:sldId id="1926" r:id="rId61"/>
    <p:sldId id="1927" r:id="rId62"/>
    <p:sldId id="1928" r:id="rId63"/>
    <p:sldId id="2074" r:id="rId64"/>
    <p:sldId id="2064" r:id="rId65"/>
    <p:sldId id="1929" r:id="rId66"/>
    <p:sldId id="2065" r:id="rId67"/>
    <p:sldId id="2066" r:id="rId68"/>
    <p:sldId id="2067" r:id="rId69"/>
    <p:sldId id="2068" r:id="rId70"/>
    <p:sldId id="2069" r:id="rId71"/>
    <p:sldId id="2070" r:id="rId72"/>
    <p:sldId id="2072" r:id="rId73"/>
    <p:sldId id="2073" r:id="rId74"/>
    <p:sldId id="1938" r:id="rId75"/>
    <p:sldId id="1939" r:id="rId76"/>
    <p:sldId id="1941" r:id="rId77"/>
    <p:sldId id="1942" r:id="rId78"/>
    <p:sldId id="1943" r:id="rId79"/>
    <p:sldId id="1944" r:id="rId80"/>
    <p:sldId id="2192" r:id="rId81"/>
    <p:sldId id="1945" r:id="rId82"/>
    <p:sldId id="2191" r:id="rId83"/>
    <p:sldId id="2190" r:id="rId84"/>
    <p:sldId id="1946" r:id="rId85"/>
    <p:sldId id="2045" r:id="rId86"/>
    <p:sldId id="2044" r:id="rId87"/>
    <p:sldId id="2046" r:id="rId88"/>
    <p:sldId id="2042" r:id="rId89"/>
    <p:sldId id="2047" r:id="rId90"/>
    <p:sldId id="1947" r:id="rId91"/>
    <p:sldId id="1948" r:id="rId92"/>
    <p:sldId id="1949" r:id="rId93"/>
    <p:sldId id="1950" r:id="rId94"/>
    <p:sldId id="1951" r:id="rId95"/>
    <p:sldId id="1952" r:id="rId96"/>
    <p:sldId id="1953" r:id="rId97"/>
    <p:sldId id="1954" r:id="rId98"/>
    <p:sldId id="1955" r:id="rId99"/>
    <p:sldId id="1956" r:id="rId100"/>
    <p:sldId id="1957" r:id="rId101"/>
    <p:sldId id="2056" r:id="rId102"/>
    <p:sldId id="2194" r:id="rId103"/>
    <p:sldId id="2195" r:id="rId104"/>
    <p:sldId id="2193" r:id="rId105"/>
    <p:sldId id="2197" r:id="rId106"/>
    <p:sldId id="2196" r:id="rId107"/>
    <p:sldId id="2198" r:id="rId108"/>
    <p:sldId id="2199" r:id="rId109"/>
    <p:sldId id="2200" r:id="rId110"/>
    <p:sldId id="1369" r:id="rId111"/>
    <p:sldId id="1588" r:id="rId112"/>
    <p:sldId id="1616" r:id="rId113"/>
    <p:sldId id="1615" r:id="rId114"/>
    <p:sldId id="1613" r:id="rId115"/>
    <p:sldId id="1612" r:id="rId116"/>
    <p:sldId id="1811" r:id="rId117"/>
    <p:sldId id="1812" r:id="rId118"/>
    <p:sldId id="1813" r:id="rId119"/>
    <p:sldId id="1814" r:id="rId120"/>
    <p:sldId id="2057" r:id="rId121"/>
    <p:sldId id="2058" r:id="rId122"/>
    <p:sldId id="2059" r:id="rId123"/>
    <p:sldId id="2060" r:id="rId124"/>
    <p:sldId id="2061" r:id="rId125"/>
    <p:sldId id="2062" r:id="rId126"/>
    <p:sldId id="2063" r:id="rId127"/>
    <p:sldId id="2206" r:id="rId128"/>
    <p:sldId id="1959" r:id="rId129"/>
    <p:sldId id="1935" r:id="rId130"/>
    <p:sldId id="1936" r:id="rId131"/>
    <p:sldId id="1937" r:id="rId132"/>
    <p:sldId id="1718" r:id="rId133"/>
    <p:sldId id="1921" r:id="rId134"/>
    <p:sldId id="1922" r:id="rId135"/>
    <p:sldId id="1620" r:id="rId136"/>
    <p:sldId id="1917" r:id="rId137"/>
    <p:sldId id="1909" r:id="rId138"/>
    <p:sldId id="2207" r:id="rId139"/>
    <p:sldId id="2209" r:id="rId140"/>
    <p:sldId id="2208" r:id="rId141"/>
    <p:sldId id="1982" r:id="rId142"/>
    <p:sldId id="1983" r:id="rId143"/>
    <p:sldId id="1985" r:id="rId144"/>
    <p:sldId id="1984" r:id="rId145"/>
    <p:sldId id="1989" r:id="rId146"/>
    <p:sldId id="1990" r:id="rId147"/>
    <p:sldId id="1986" r:id="rId148"/>
    <p:sldId id="1991" r:id="rId149"/>
    <p:sldId id="1987" r:id="rId150"/>
    <p:sldId id="1992" r:id="rId151"/>
    <p:sldId id="2201" r:id="rId152"/>
    <p:sldId id="2010" r:id="rId153"/>
    <p:sldId id="2202" r:id="rId154"/>
    <p:sldId id="2203" r:id="rId155"/>
    <p:sldId id="2204" r:id="rId156"/>
    <p:sldId id="1993" r:id="rId157"/>
    <p:sldId id="2016" r:id="rId158"/>
    <p:sldId id="2018" r:id="rId159"/>
    <p:sldId id="2025" r:id="rId160"/>
    <p:sldId id="2020" r:id="rId161"/>
    <p:sldId id="2021" r:id="rId162"/>
    <p:sldId id="2022" r:id="rId163"/>
    <p:sldId id="2023" r:id="rId164"/>
    <p:sldId id="2011" r:id="rId165"/>
    <p:sldId id="2031" r:id="rId166"/>
    <p:sldId id="2019" r:id="rId167"/>
    <p:sldId id="2030" r:id="rId168"/>
    <p:sldId id="2210" r:id="rId169"/>
    <p:sldId id="2027" r:id="rId170"/>
    <p:sldId id="1994" r:id="rId171"/>
    <p:sldId id="2028" r:id="rId172"/>
    <p:sldId id="2026" r:id="rId173"/>
    <p:sldId id="2029" r:id="rId174"/>
    <p:sldId id="1995" r:id="rId175"/>
    <p:sldId id="2002" r:id="rId176"/>
    <p:sldId id="2003" r:id="rId177"/>
    <p:sldId id="2001" r:id="rId178"/>
    <p:sldId id="1997" r:id="rId179"/>
    <p:sldId id="2005" r:id="rId180"/>
    <p:sldId id="2006" r:id="rId181"/>
    <p:sldId id="2004" r:id="rId182"/>
    <p:sldId id="1996" r:id="rId183"/>
    <p:sldId id="1999" r:id="rId184"/>
    <p:sldId id="2007" r:id="rId185"/>
    <p:sldId id="2008" r:id="rId186"/>
    <p:sldId id="1988" r:id="rId187"/>
    <p:sldId id="2216" r:id="rId188"/>
    <p:sldId id="2212" r:id="rId189"/>
    <p:sldId id="2217" r:id="rId190"/>
    <p:sldId id="2218" r:id="rId191"/>
    <p:sldId id="2219" r:id="rId192"/>
    <p:sldId id="2220" r:id="rId193"/>
    <p:sldId id="2211" r:id="rId194"/>
    <p:sldId id="2213" r:id="rId195"/>
    <p:sldId id="2214" r:id="rId196"/>
    <p:sldId id="2215" r:id="rId197"/>
    <p:sldId id="2226" r:id="rId198"/>
    <p:sldId id="2225" r:id="rId199"/>
    <p:sldId id="2227" r:id="rId200"/>
    <p:sldId id="2338" r:id="rId201"/>
    <p:sldId id="2221" r:id="rId202"/>
    <p:sldId id="2339" r:id="rId203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208"/>
    </p:embeddedFont>
    <p:embeddedFont>
      <p:font typeface="楷体" panose="02010609060101010101" pitchFamily="49" charset="-122"/>
      <p:regular r:id="rId209"/>
    </p:embeddedFont>
    <p:embeddedFont>
      <p:font typeface="Calibri" panose="020F0502020204030204" charset="0"/>
      <p:regular r:id="rId210"/>
      <p:bold r:id="rId211"/>
      <p:italic r:id="rId212"/>
      <p:boldItalic r:id="rId213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BF1FF"/>
    <a:srgbClr val="0000FF"/>
    <a:srgbClr val="ECAAC3"/>
    <a:srgbClr val="98D267"/>
    <a:srgbClr val="D1F5B8"/>
    <a:srgbClr val="D2F5B9"/>
    <a:srgbClr val="53B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45" autoAdjust="0"/>
    <p:restoredTop sz="94424" autoAdjust="0"/>
  </p:normalViewPr>
  <p:slideViewPr>
    <p:cSldViewPr>
      <p:cViewPr>
        <p:scale>
          <a:sx n="100" d="100"/>
          <a:sy n="100" d="100"/>
        </p:scale>
        <p:origin x="-480" y="-288"/>
      </p:cViewPr>
      <p:guideLst>
        <p:guide orient="horz" pos="18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7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6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notesMaster" Target="notesMasters/notesMaster1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3" Type="http://schemas.openxmlformats.org/officeDocument/2006/relationships/font" Target="fonts/font6.fntdata"/><Relationship Id="rId212" Type="http://schemas.openxmlformats.org/officeDocument/2006/relationships/font" Target="fonts/font5.fntdata"/><Relationship Id="rId211" Type="http://schemas.openxmlformats.org/officeDocument/2006/relationships/font" Target="fonts/font4.fntdata"/><Relationship Id="rId210" Type="http://schemas.openxmlformats.org/officeDocument/2006/relationships/font" Target="fonts/font3.fntdata"/><Relationship Id="rId21" Type="http://schemas.openxmlformats.org/officeDocument/2006/relationships/slide" Target="slides/slide19.xml"/><Relationship Id="rId209" Type="http://schemas.openxmlformats.org/officeDocument/2006/relationships/font" Target="fonts/font2.fntdata"/><Relationship Id="rId208" Type="http://schemas.openxmlformats.org/officeDocument/2006/relationships/font" Target="fonts/font1.fntdata"/><Relationship Id="rId207" Type="http://schemas.openxmlformats.org/officeDocument/2006/relationships/commentAuthors" Target="commentAuthors.xml"/><Relationship Id="rId206" Type="http://schemas.openxmlformats.org/officeDocument/2006/relationships/tableStyles" Target="tableStyles.xml"/><Relationship Id="rId205" Type="http://schemas.openxmlformats.org/officeDocument/2006/relationships/viewProps" Target="viewProps.xml"/><Relationship Id="rId204" Type="http://schemas.openxmlformats.org/officeDocument/2006/relationships/presProps" Target="presProps.xml"/><Relationship Id="rId203" Type="http://schemas.openxmlformats.org/officeDocument/2006/relationships/slide" Target="slides/slide200.xml"/><Relationship Id="rId202" Type="http://schemas.openxmlformats.org/officeDocument/2006/relationships/slide" Target="slides/slide199.xml"/><Relationship Id="rId201" Type="http://schemas.openxmlformats.org/officeDocument/2006/relationships/slide" Target="slides/slide198.xml"/><Relationship Id="rId200" Type="http://schemas.openxmlformats.org/officeDocument/2006/relationships/slide" Target="slides/slide197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9" Type="http://schemas.openxmlformats.org/officeDocument/2006/relationships/slide" Target="slides/slide196.xml"/><Relationship Id="rId198" Type="http://schemas.openxmlformats.org/officeDocument/2006/relationships/slide" Target="slides/slide195.xml"/><Relationship Id="rId197" Type="http://schemas.openxmlformats.org/officeDocument/2006/relationships/slide" Target="slides/slide194.xml"/><Relationship Id="rId196" Type="http://schemas.openxmlformats.org/officeDocument/2006/relationships/slide" Target="slides/slide193.xml"/><Relationship Id="rId195" Type="http://schemas.openxmlformats.org/officeDocument/2006/relationships/slide" Target="slides/slide192.xml"/><Relationship Id="rId194" Type="http://schemas.openxmlformats.org/officeDocument/2006/relationships/slide" Target="slides/slide191.xml"/><Relationship Id="rId193" Type="http://schemas.openxmlformats.org/officeDocument/2006/relationships/slide" Target="slides/slide190.xml"/><Relationship Id="rId192" Type="http://schemas.openxmlformats.org/officeDocument/2006/relationships/slide" Target="slides/slide189.xml"/><Relationship Id="rId191" Type="http://schemas.openxmlformats.org/officeDocument/2006/relationships/slide" Target="slides/slide188.xml"/><Relationship Id="rId190" Type="http://schemas.openxmlformats.org/officeDocument/2006/relationships/slide" Target="slides/slide187.xml"/><Relationship Id="rId19" Type="http://schemas.openxmlformats.org/officeDocument/2006/relationships/slide" Target="slides/slide17.xml"/><Relationship Id="rId189" Type="http://schemas.openxmlformats.org/officeDocument/2006/relationships/slide" Target="slides/slide186.xml"/><Relationship Id="rId188" Type="http://schemas.openxmlformats.org/officeDocument/2006/relationships/slide" Target="slides/slide185.xml"/><Relationship Id="rId187" Type="http://schemas.openxmlformats.org/officeDocument/2006/relationships/slide" Target="slides/slide184.xml"/><Relationship Id="rId186" Type="http://schemas.openxmlformats.org/officeDocument/2006/relationships/slide" Target="slides/slide183.xml"/><Relationship Id="rId185" Type="http://schemas.openxmlformats.org/officeDocument/2006/relationships/slide" Target="slides/slide182.xml"/><Relationship Id="rId184" Type="http://schemas.openxmlformats.org/officeDocument/2006/relationships/slide" Target="slides/slide181.xml"/><Relationship Id="rId183" Type="http://schemas.openxmlformats.org/officeDocument/2006/relationships/slide" Target="slides/slide180.xml"/><Relationship Id="rId182" Type="http://schemas.openxmlformats.org/officeDocument/2006/relationships/slide" Target="slides/slide179.xml"/><Relationship Id="rId181" Type="http://schemas.openxmlformats.org/officeDocument/2006/relationships/slide" Target="slides/slide178.xml"/><Relationship Id="rId180" Type="http://schemas.openxmlformats.org/officeDocument/2006/relationships/slide" Target="slides/slide177.xml"/><Relationship Id="rId18" Type="http://schemas.openxmlformats.org/officeDocument/2006/relationships/slide" Target="slides/slide16.xml"/><Relationship Id="rId179" Type="http://schemas.openxmlformats.org/officeDocument/2006/relationships/slide" Target="slides/slide176.xml"/><Relationship Id="rId178" Type="http://schemas.openxmlformats.org/officeDocument/2006/relationships/slide" Target="slides/slide175.xml"/><Relationship Id="rId177" Type="http://schemas.openxmlformats.org/officeDocument/2006/relationships/slide" Target="slides/slide174.xml"/><Relationship Id="rId176" Type="http://schemas.openxmlformats.org/officeDocument/2006/relationships/slide" Target="slides/slide173.xml"/><Relationship Id="rId175" Type="http://schemas.openxmlformats.org/officeDocument/2006/relationships/slide" Target="slides/slide172.xml"/><Relationship Id="rId174" Type="http://schemas.openxmlformats.org/officeDocument/2006/relationships/slide" Target="slides/slide171.xml"/><Relationship Id="rId173" Type="http://schemas.openxmlformats.org/officeDocument/2006/relationships/slide" Target="slides/slide170.xml"/><Relationship Id="rId172" Type="http://schemas.openxmlformats.org/officeDocument/2006/relationships/slide" Target="slides/slide169.xml"/><Relationship Id="rId171" Type="http://schemas.openxmlformats.org/officeDocument/2006/relationships/slide" Target="slides/slide168.xml"/><Relationship Id="rId170" Type="http://schemas.openxmlformats.org/officeDocument/2006/relationships/slide" Target="slides/slide167.xml"/><Relationship Id="rId17" Type="http://schemas.openxmlformats.org/officeDocument/2006/relationships/slide" Target="slides/slide15.xml"/><Relationship Id="rId169" Type="http://schemas.openxmlformats.org/officeDocument/2006/relationships/slide" Target="slides/slide166.xml"/><Relationship Id="rId168" Type="http://schemas.openxmlformats.org/officeDocument/2006/relationships/slide" Target="slides/slide165.xml"/><Relationship Id="rId167" Type="http://schemas.openxmlformats.org/officeDocument/2006/relationships/slide" Target="slides/slide164.xml"/><Relationship Id="rId166" Type="http://schemas.openxmlformats.org/officeDocument/2006/relationships/slide" Target="slides/slide163.xml"/><Relationship Id="rId165" Type="http://schemas.openxmlformats.org/officeDocument/2006/relationships/slide" Target="slides/slide162.xml"/><Relationship Id="rId164" Type="http://schemas.openxmlformats.org/officeDocument/2006/relationships/slide" Target="slides/slide161.xml"/><Relationship Id="rId163" Type="http://schemas.openxmlformats.org/officeDocument/2006/relationships/slide" Target="slides/slide160.xml"/><Relationship Id="rId162" Type="http://schemas.openxmlformats.org/officeDocument/2006/relationships/slide" Target="slides/slide159.xml"/><Relationship Id="rId161" Type="http://schemas.openxmlformats.org/officeDocument/2006/relationships/slide" Target="slides/slide158.xml"/><Relationship Id="rId160" Type="http://schemas.openxmlformats.org/officeDocument/2006/relationships/slide" Target="slides/slide157.xml"/><Relationship Id="rId16" Type="http://schemas.openxmlformats.org/officeDocument/2006/relationships/slide" Target="slides/slide14.xml"/><Relationship Id="rId159" Type="http://schemas.openxmlformats.org/officeDocument/2006/relationships/slide" Target="slides/slide156.xml"/><Relationship Id="rId158" Type="http://schemas.openxmlformats.org/officeDocument/2006/relationships/slide" Target="slides/slide155.xml"/><Relationship Id="rId157" Type="http://schemas.openxmlformats.org/officeDocument/2006/relationships/slide" Target="slides/slide154.xml"/><Relationship Id="rId156" Type="http://schemas.openxmlformats.org/officeDocument/2006/relationships/slide" Target="slides/slide153.xml"/><Relationship Id="rId155" Type="http://schemas.openxmlformats.org/officeDocument/2006/relationships/slide" Target="slides/slide152.xml"/><Relationship Id="rId154" Type="http://schemas.openxmlformats.org/officeDocument/2006/relationships/slide" Target="slides/slide151.xml"/><Relationship Id="rId153" Type="http://schemas.openxmlformats.org/officeDocument/2006/relationships/slide" Target="slides/slide150.xml"/><Relationship Id="rId152" Type="http://schemas.openxmlformats.org/officeDocument/2006/relationships/slide" Target="slides/slide149.xml"/><Relationship Id="rId151" Type="http://schemas.openxmlformats.org/officeDocument/2006/relationships/slide" Target="slides/slide148.xml"/><Relationship Id="rId150" Type="http://schemas.openxmlformats.org/officeDocument/2006/relationships/slide" Target="slides/slide147.xml"/><Relationship Id="rId15" Type="http://schemas.openxmlformats.org/officeDocument/2006/relationships/slide" Target="slides/slide13.xml"/><Relationship Id="rId149" Type="http://schemas.openxmlformats.org/officeDocument/2006/relationships/slide" Target="slides/slide146.xml"/><Relationship Id="rId148" Type="http://schemas.openxmlformats.org/officeDocument/2006/relationships/slide" Target="slides/slide145.xml"/><Relationship Id="rId147" Type="http://schemas.openxmlformats.org/officeDocument/2006/relationships/slide" Target="slides/slide144.xml"/><Relationship Id="rId146" Type="http://schemas.openxmlformats.org/officeDocument/2006/relationships/slide" Target="slides/slide143.xml"/><Relationship Id="rId145" Type="http://schemas.openxmlformats.org/officeDocument/2006/relationships/slide" Target="slides/slide142.xml"/><Relationship Id="rId144" Type="http://schemas.openxmlformats.org/officeDocument/2006/relationships/slide" Target="slides/slide141.xml"/><Relationship Id="rId143" Type="http://schemas.openxmlformats.org/officeDocument/2006/relationships/slide" Target="slides/slide140.xml"/><Relationship Id="rId142" Type="http://schemas.openxmlformats.org/officeDocument/2006/relationships/slide" Target="slides/slide139.xml"/><Relationship Id="rId141" Type="http://schemas.openxmlformats.org/officeDocument/2006/relationships/slide" Target="slides/slide138.xml"/><Relationship Id="rId140" Type="http://schemas.openxmlformats.org/officeDocument/2006/relationships/slide" Target="slides/slide137.xml"/><Relationship Id="rId14" Type="http://schemas.openxmlformats.org/officeDocument/2006/relationships/slide" Target="slides/slide12.xml"/><Relationship Id="rId139" Type="http://schemas.openxmlformats.org/officeDocument/2006/relationships/slide" Target="slides/slide136.xml"/><Relationship Id="rId138" Type="http://schemas.openxmlformats.org/officeDocument/2006/relationships/slide" Target="slides/slide135.xml"/><Relationship Id="rId137" Type="http://schemas.openxmlformats.org/officeDocument/2006/relationships/slide" Target="slides/slide134.xml"/><Relationship Id="rId136" Type="http://schemas.openxmlformats.org/officeDocument/2006/relationships/slide" Target="slides/slide133.xml"/><Relationship Id="rId135" Type="http://schemas.openxmlformats.org/officeDocument/2006/relationships/slide" Target="slides/slide132.xml"/><Relationship Id="rId134" Type="http://schemas.openxmlformats.org/officeDocument/2006/relationships/slide" Target="slides/slide131.xml"/><Relationship Id="rId133" Type="http://schemas.openxmlformats.org/officeDocument/2006/relationships/slide" Target="slides/slide130.xml"/><Relationship Id="rId132" Type="http://schemas.openxmlformats.org/officeDocument/2006/relationships/slide" Target="slides/slide129.xml"/><Relationship Id="rId131" Type="http://schemas.openxmlformats.org/officeDocument/2006/relationships/slide" Target="slides/slide128.xml"/><Relationship Id="rId130" Type="http://schemas.openxmlformats.org/officeDocument/2006/relationships/slide" Target="slides/slide127.xml"/><Relationship Id="rId13" Type="http://schemas.openxmlformats.org/officeDocument/2006/relationships/slide" Target="slides/slide11.xml"/><Relationship Id="rId129" Type="http://schemas.openxmlformats.org/officeDocument/2006/relationships/slide" Target="slides/slide126.xml"/><Relationship Id="rId128" Type="http://schemas.openxmlformats.org/officeDocument/2006/relationships/slide" Target="slides/slide125.xml"/><Relationship Id="rId127" Type="http://schemas.openxmlformats.org/officeDocument/2006/relationships/slide" Target="slides/slide124.xml"/><Relationship Id="rId126" Type="http://schemas.openxmlformats.org/officeDocument/2006/relationships/slide" Target="slides/slide123.xml"/><Relationship Id="rId125" Type="http://schemas.openxmlformats.org/officeDocument/2006/relationships/slide" Target="slides/slide122.xml"/><Relationship Id="rId124" Type="http://schemas.openxmlformats.org/officeDocument/2006/relationships/slide" Target="slides/slide121.xml"/><Relationship Id="rId123" Type="http://schemas.openxmlformats.org/officeDocument/2006/relationships/slide" Target="slides/slide120.xml"/><Relationship Id="rId122" Type="http://schemas.openxmlformats.org/officeDocument/2006/relationships/slide" Target="slides/slide119.xml"/><Relationship Id="rId121" Type="http://schemas.openxmlformats.org/officeDocument/2006/relationships/slide" Target="slides/slide118.xml"/><Relationship Id="rId120" Type="http://schemas.openxmlformats.org/officeDocument/2006/relationships/slide" Target="slides/slide117.xml"/><Relationship Id="rId12" Type="http://schemas.openxmlformats.org/officeDocument/2006/relationships/slide" Target="slides/slide10.xml"/><Relationship Id="rId119" Type="http://schemas.openxmlformats.org/officeDocument/2006/relationships/slide" Target="slides/slide116.xml"/><Relationship Id="rId118" Type="http://schemas.openxmlformats.org/officeDocument/2006/relationships/slide" Target="slides/slide115.xml"/><Relationship Id="rId117" Type="http://schemas.openxmlformats.org/officeDocument/2006/relationships/slide" Target="slides/slide114.xml"/><Relationship Id="rId116" Type="http://schemas.openxmlformats.org/officeDocument/2006/relationships/slide" Target="slides/slide113.xml"/><Relationship Id="rId115" Type="http://schemas.openxmlformats.org/officeDocument/2006/relationships/slide" Target="slides/slide112.xml"/><Relationship Id="rId114" Type="http://schemas.openxmlformats.org/officeDocument/2006/relationships/slide" Target="slides/slide111.xml"/><Relationship Id="rId113" Type="http://schemas.openxmlformats.org/officeDocument/2006/relationships/slide" Target="slides/slide110.xml"/><Relationship Id="rId112" Type="http://schemas.openxmlformats.org/officeDocument/2006/relationships/slide" Target="slides/slide109.xml"/><Relationship Id="rId111" Type="http://schemas.openxmlformats.org/officeDocument/2006/relationships/slide" Target="slides/slide108.xml"/><Relationship Id="rId110" Type="http://schemas.openxmlformats.org/officeDocument/2006/relationships/slide" Target="slides/slide107.xml"/><Relationship Id="rId11" Type="http://schemas.openxmlformats.org/officeDocument/2006/relationships/slide" Target="slides/slide9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981C089-72FE-4EC8-B335-BB0DC75CEE2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6C07E31-F53C-48AC-A21A-C606D7752B7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270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6258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5714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6194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3632200"/>
            <a:ext cx="9156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2"/>
          <p:cNvSpPr txBox="1">
            <a:spLocks noChangeArrowheads="1"/>
          </p:cNvSpPr>
          <p:nvPr/>
        </p:nvSpPr>
        <p:spPr bwMode="auto">
          <a:xfrm>
            <a:off x="1175089" y="1822450"/>
            <a:ext cx="6955751" cy="110799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习作指导专项复习</a:t>
            </a:r>
            <a:endParaRPr lang="zh-CN" altLang="en-US" sz="6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272" y="123478"/>
            <a:ext cx="2195463" cy="252095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7342" y="123478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语文  五年级  上册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"/>
          <p:cNvSpPr txBox="1">
            <a:spLocks noChangeArrowheads="1"/>
          </p:cNvSpPr>
          <p:nvPr/>
        </p:nvSpPr>
        <p:spPr bwMode="auto">
          <a:xfrm>
            <a:off x="176213" y="503238"/>
            <a:ext cx="8791575" cy="1382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现在,小闹钟成了我生活中不可缺少的好伙伴，它给我生活增添了色彩。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760413" y="1635646"/>
            <a:ext cx="7226300" cy="728663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结尾点明小闹钟给“我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生活增添了色彩。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633413" y="2641600"/>
            <a:ext cx="7666037" cy="1442318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+mn-ea"/>
                <a:sym typeface="+mn-ea"/>
              </a:rPr>
              <a:t>本文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采用了总分总的写作方法，先交代喜爱之物，然后叙述喜爱之物，最后再照应开头为什么喜爱。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" grpId="0" bldLvl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67544" y="339502"/>
            <a:ext cx="16621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范文展示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07963" y="1027113"/>
            <a:ext cx="8728075" cy="3538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第一份晚报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风夹着雨点倾泻下来，打在平台上，打在楼下停着的那辆小汽车上，发出“噼噼啪啪”的嘈杂声。只不过是傍晚时分，四周却像是夜幕降临。往日窗外那些肃穆的松树、恬静的枫树此刻正疯狂地摇头晃脑。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唉，申花昨天又踢了场臭球。我焦急地等着看晚报上的足球评论。从这个月起，我家订了一份晚报，今天正好是第一天发报。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文本框 4"/>
          <p:cNvSpPr txBox="1">
            <a:spLocks noChangeArrowheads="1"/>
          </p:cNvSpPr>
          <p:nvPr/>
        </p:nvSpPr>
        <p:spPr bwMode="auto">
          <a:xfrm>
            <a:off x="215900" y="371475"/>
            <a:ext cx="8710613" cy="436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“丁零零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”一阵急促的自行车铃声，紧接着一个熟悉的声音:“报纸来了!”我赶紧冲下楼去。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“叔叔，403。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“403? 403没有报纸的。”他一边回答我，一边将手中的一叠报纸熟练地塞进各个信箱。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“怎么会没有?我家明明是订了嘛!”我急了，语气也变了。“对不起，的确没有。”说罢，他披上了墨绿色的雨披，跨上了墨绿色的自行车，消失在雨帘中。我失望了。足球踢输了，评论也看不到。“这是什么服务质量!”台钟响了8下。风雨依旧没有收敛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文本框 4"/>
          <p:cNvSpPr txBox="1">
            <a:spLocks noChangeArrowheads="1"/>
          </p:cNvSpPr>
          <p:nvPr/>
        </p:nvSpPr>
        <p:spPr bwMode="auto">
          <a:xfrm>
            <a:off x="168275" y="395288"/>
            <a:ext cx="8807450" cy="436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“丁零零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 又是一阵熟悉的自行车铃声，我的思路被打断了。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“403, 403报纸!”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绿色自行车倚在过道边。“对不起，403的报纸的确应该是今天发出去的，我回去查过了。”他边说边抬起手臂，使劲地抹着淌着水的脸。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“你们是新客户，订单没有及时到位，所以今天把你家的报纸给漏了，很抱歉。这是我的失职。”说完，他解开了制服的两个纽扣，一份折叠端正的报纸正“依偎”在他的怀里。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文本框 4"/>
          <p:cNvSpPr txBox="1">
            <a:spLocks noChangeArrowheads="1"/>
          </p:cNvSpPr>
          <p:nvPr/>
        </p:nvSpPr>
        <p:spPr bwMode="auto">
          <a:xfrm>
            <a:off x="317500" y="654050"/>
            <a:ext cx="8509000" cy="308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报纸我给你补来了，我手湿得很，你自己拿。”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我取过被他揣在怀里的报纸，头版已经湿了。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他迅速地扣好扣子，穿上雨披，和他的自行车再一次冲入了雨帘。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远处的路灯不太亮。我依稀看清的只是那件墨绿色的雨披和那辆自行车。自行车的后轮在积水的小路上画出了一道美丽的弧线，一直伸向远方。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文本框 4"/>
          <p:cNvSpPr txBox="1">
            <a:spLocks noChangeArrowheads="1"/>
          </p:cNvSpPr>
          <p:nvPr/>
        </p:nvSpPr>
        <p:spPr bwMode="auto">
          <a:xfrm>
            <a:off x="188913" y="371475"/>
            <a:ext cx="8955087" cy="436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老师“借分”给我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午饭后，“消息通”陈超风风火火地闯入教室，告诉大家个“不幸”的消息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今天下午进行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英语单元测试。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教室里顿时一片混乱，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同学们议论纷纷，我也心乱如麻。这单元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我连单词也没记住，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怎么个考法?令人担惊受怕的试测终于来了，我一看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试卷，头皮一阵发麻，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好多原先记住的单词，好像是开水蒸发似的，全都忘了。但时间不等人，我只好硬着头皮，抓过笔胡乱做起来。我花了九牛二虎之力才把试卷填满。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文本框 4"/>
          <p:cNvSpPr txBox="1">
            <a:spLocks noChangeArrowheads="1"/>
          </p:cNvSpPr>
          <p:nvPr/>
        </p:nvSpPr>
        <p:spPr bwMode="auto">
          <a:xfrm>
            <a:off x="195263" y="517525"/>
            <a:ext cx="8753475" cy="3908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75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试卷交上去后，我像热锅上的蚂蚁一样，忐忑不安地等待着考试结果，第二天放学时，老师捧着一叠试卷走入教室，我一看这阵势，情况不妙，闭目等待宣判“死刑”。“王宇，61分，合格!”老师提高嗓门喊道。我不是做梦吧?简直不敢相信自己的耳朵。我拧了一把大腿，啊!疼的。我欣喜若狂，一向考不合格的我，竟也考了61分!我三步并作两步走上讲台，用颤抖的双手接过试卷，定睛一看，果真是鲜红的61分!我终于合格了!这真是久旱逢甘霖啊。正当我美滋滋地欣赏试卷时，</a:t>
            </a:r>
            <a:endParaRPr lang="zh-CN" altLang="en-US" sz="275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文本框 4"/>
          <p:cNvSpPr txBox="1">
            <a:spLocks noChangeArrowheads="1"/>
          </p:cNvSpPr>
          <p:nvPr/>
        </p:nvSpPr>
        <p:spPr bwMode="auto">
          <a:xfrm>
            <a:off x="180975" y="771550"/>
            <a:ext cx="8780463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突然，我心里“咯噔”一下，老师怎么多给我6分?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我半信半疑地上台问老师，谁知老师微微笑说: “考虑到你最近一段时间比较用功，这6分是借给你的，但记住，有‘借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’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有还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”我听了非常激动，并暗暗下定决心要努力学习，下次“连本带利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还给老师。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从那以后，我每天强迫自己记住10个单词，做到上课专心听讲，不懂就问。课后积极完成作业。“还分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的机会终于来了，新的单元测试试卷发下来，我一看，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文本框 1"/>
          <p:cNvSpPr txBox="1">
            <a:spLocks noChangeArrowheads="1"/>
          </p:cNvSpPr>
          <p:nvPr/>
        </p:nvSpPr>
        <p:spPr bwMode="auto">
          <a:xfrm>
            <a:off x="155575" y="638175"/>
            <a:ext cx="8832850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73分，连忙仔细检查试卷，没错!我高高兴兴地跑到老师身边:“老师，我把你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‘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借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’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给我的分数全还给你，还有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67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”老师也高兴地笑了，教室里一片欢声笑语，其乐融融。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41313" y="1366838"/>
            <a:ext cx="8461375" cy="3081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景，就是对自然景象、建筑工艺等景物的描写。描写景物，要有条理，就要按一定的顺序进行观察，或从远到近，或从近到远，或从整体到部分，或从部分到整体，或按游览景物的线路，或按景物的类别，或按观察点的变换顺序等依次观察，有条理地描写。因此，我们进行写景作文时，要交代观景的时间、地点，尤其要抓住景物的特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1313" y="612775"/>
            <a:ext cx="16621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写景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作文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971600" y="596900"/>
            <a:ext cx="41211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写景作文的基本写法: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99592" y="1425575"/>
            <a:ext cx="5835501" cy="3081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1.①交代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观景</a:t>
            </a:r>
            <a:r>
              <a:rPr lang="en-US" altLang="zh-CN"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的时间、地点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②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总写景物特点或感受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有条理、有重点描写景物特点。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3.①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总结全文，抒发感情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②</a:t>
            </a:r>
            <a:r>
              <a:rPr lang="en-US" altLang="zh-CN"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照应开头或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题目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6"/>
          <p:cNvSpPr txBox="1">
            <a:spLocks noChangeArrowheads="1"/>
          </p:cNvSpPr>
          <p:nvPr/>
        </p:nvSpPr>
        <p:spPr bwMode="auto">
          <a:xfrm>
            <a:off x="138113" y="574675"/>
            <a:ext cx="8867775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漂亮的鸵鸟笔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在我的写字台上插着一支漂亮的鸵鸟笔。每当我写作业累了的时候，一看它高高地站在那里，为我站岗，真好笑。【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运用拟人的修辞手法，写出了鸵鸟笔的可爱。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】如果你看见这支漂亮的鸵鸟笔，也一定会爱不释手。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1123950" y="3227388"/>
            <a:ext cx="7159625" cy="658812"/>
          </a:xfrm>
          <a:prstGeom prst="borderCallout1">
            <a:avLst>
              <a:gd name="adj1" fmla="val -55339"/>
              <a:gd name="adj2" fmla="val 1584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开门见山，点明鸵鸟笔是自己的心爱之物。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文本框 6"/>
          <p:cNvSpPr txBox="1">
            <a:spLocks noChangeArrowheads="1"/>
          </p:cNvSpPr>
          <p:nvPr/>
        </p:nvSpPr>
        <p:spPr bwMode="auto">
          <a:xfrm>
            <a:off x="153988" y="483518"/>
            <a:ext cx="8880475" cy="436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日出即景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凌晨，我特意早起，东方天边，焦急地等待日出。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淡青色的天空镶着几颗残星，大地朦朦胧胧的，如同笼罩着一层银灰色的轻纱。【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运用比喻的修辞手法，来写景更形象、逼真。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】这时，万籁俱寂，偶尔从远处传来几声鸡鸣。【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“万籁俱静”写出当时的寂静，很形象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一会儿，东方天际浮起一片鱼肚白，山峦、树梢都像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882775" y="1490663"/>
            <a:ext cx="4129385" cy="579437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交代时间和要写的景物。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文本框 6"/>
          <p:cNvSpPr txBox="1">
            <a:spLocks noChangeArrowheads="1"/>
          </p:cNvSpPr>
          <p:nvPr/>
        </p:nvSpPr>
        <p:spPr bwMode="auto">
          <a:xfrm>
            <a:off x="287338" y="546100"/>
            <a:ext cx="8569325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盖上了一层红色锦缎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那是朝霞，太阳就要出来了。【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运用比喻的修辞手法，写出太阳出来之前的景物。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慢慢地，太阳冒出了地平线，红红的，像一个蒙着面纱的含羞少女，悄悄窥视着人间。缓缓地，太阳一点一点地向上升，终于，它露出了整个笑脸。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运用了拟人和比喻的修辞手法，形象地写出了日出的样子。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文本框 6"/>
          <p:cNvSpPr txBox="1">
            <a:spLocks noChangeArrowheads="1"/>
          </p:cNvSpPr>
          <p:nvPr/>
        </p:nvSpPr>
        <p:spPr bwMode="auto">
          <a:xfrm>
            <a:off x="130175" y="506413"/>
            <a:ext cx="8882063" cy="3935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这时，霞光万道，将半边天空染得通红，广阔的大地也涂上了一层鲜红的油彩，片片翠绿的树叶在晨风的吹拂下闪烁着耀眼的光辉；鸟儿披着一身红霞，歌唱着，飞上了云天。 此刻，寂静的村庄也醒了起来，人们开始了晨饮。【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运用拟人的修辞手法，体现在日出照耀下事物的美。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】多么美丽的图画啊!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过了一会儿，红光悄然褪去，太阳射出万道金光。天更蓝了，像是深沉的大海，辽阔而明净。云儿也变了,白花花的，显得无比柔和、优美。远处的山峦露出了清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79512" y="587375"/>
            <a:ext cx="8747001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晰的轮廓。近处的树木，秀美挺拔,亭亭玉立。街道上，人影点点，笑语阵阵，整个世界充满了生机。【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“褪、射、露”等词，用得恰当，使描写的景物形象、逼真。还运用了“人影点点、笑语阵阵”这样的四字词语，增添了文采。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2051720" y="3275807"/>
            <a:ext cx="5840413" cy="1420812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运用比喻、拟人等修辞手法把太阳升起过程中景物变化写得很生动。按时间先后顺序，写出了景物变化。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文本框 1"/>
          <p:cNvSpPr txBox="1">
            <a:spLocks noChangeArrowheads="1"/>
          </p:cNvSpPr>
          <p:nvPr/>
        </p:nvSpPr>
        <p:spPr bwMode="auto">
          <a:xfrm>
            <a:off x="98425" y="638175"/>
            <a:ext cx="8785225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这景色感染了我，陶醉了我，我仿佛觉得自己已经融入了朝阳的光辉里。</a:t>
            </a:r>
            <a:endParaRPr lang="zh-CN" altLang="en-US" b="1" dirty="0"/>
          </a:p>
        </p:txBody>
      </p:sp>
      <p:sp>
        <p:nvSpPr>
          <p:cNvPr id="3" name="线形标注 1 2"/>
          <p:cNvSpPr/>
          <p:nvPr/>
        </p:nvSpPr>
        <p:spPr>
          <a:xfrm>
            <a:off x="1177925" y="3240385"/>
            <a:ext cx="7133728" cy="1172220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本文按时间先后顺序，写出了景物变化。语句简洁生动，景物变化丰富多彩，值得大家借鉴。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4" name="线形标注 1 3"/>
          <p:cNvSpPr/>
          <p:nvPr/>
        </p:nvSpPr>
        <p:spPr>
          <a:xfrm>
            <a:off x="1403648" y="1851670"/>
            <a:ext cx="6912768" cy="814189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最后点明主题，表达自己对日出景物的喜爱之情。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文本框 1"/>
          <p:cNvSpPr txBox="1">
            <a:spLocks noChangeArrowheads="1"/>
          </p:cNvSpPr>
          <p:nvPr/>
        </p:nvSpPr>
        <p:spPr bwMode="auto">
          <a:xfrm>
            <a:off x="157163" y="514350"/>
            <a:ext cx="8829675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乡村即景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家乡的美景，会随着季节的变化，呈现出一幅幅绚丽的图片。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春天树木抽出了新的枝条，草儿也换上了浅绿色的新装。【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运用拟人的修辞手法，写出景物的可爱，惹人喜爱。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】那些白的、蓝的、红的花开了。那金黄的又是什么呢?哦，那金黄的原来是农民伯伯辛勤培育的油菜花，油菜花已经结出了嫩绿的豆荚。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运用设问句，重点写出油菜花这一景物。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文本框 2"/>
          <p:cNvSpPr txBox="1">
            <a:spLocks noChangeArrowheads="1"/>
          </p:cNvSpPr>
          <p:nvPr/>
        </p:nvSpPr>
        <p:spPr bwMode="auto">
          <a:xfrm>
            <a:off x="171450" y="619125"/>
            <a:ext cx="8801100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ym typeface="+mn-ea"/>
              </a:rPr>
              <a:t>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竹林里的竹笋也不甘示弱，它拼命地想往上长。几场春雨过后，它终于如愿以偿，终于可以探出头来了。它长出后就贪婪地享受着春光的照耀，慢慢长大。【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运用拟人的修辞手法，形象地写出了竹笋的可爱。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到了四月，你去田野里看看，一定会发现农民们都在忙农活。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农民伯有的在插秧，有的在收割油菜，有的在种棉花。到了中午，太阳火辣地照在人身上，真不好受，干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73050" y="587375"/>
            <a:ext cx="8597900" cy="436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了大半天的人们，起身到树下休息，在休息之余，仍忘不了互相打趣，开开玩笑。那欢声笑语惊飞了在枝头的翠鸟，这也是家乡的生动一笔。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家乡的美是大自然恩赐的，但更多的是家乡人民创作的。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线形标注 1 3"/>
          <p:cNvSpPr/>
          <p:nvPr/>
        </p:nvSpPr>
        <p:spPr>
          <a:xfrm>
            <a:off x="1128713" y="1995686"/>
            <a:ext cx="7307262" cy="1042987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从不同角度写了家乡的美景，让人看后很是向往。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1847850" y="3714750"/>
            <a:ext cx="6588125" cy="771525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最后总结全文，概括说出家乡的景物来源升华主题。本文是按时间顺序来写的。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1313" y="585788"/>
            <a:ext cx="166211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小试身手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39552" y="1381125"/>
            <a:ext cx="7759079" cy="25766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我们身边的风景太美了，同学们请拿起自己手中的笔，向别人介绍一下可以吗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可以写四季、天文、气象、山水、城乡等。只要通过你的介绍，别人都向往去看看，你的目的就达到了。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41313" y="1000125"/>
            <a:ext cx="8618537" cy="3536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乡村的黄昏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落日像喝多了酒的醉汉，跌落在山那边，把水和天映得一半通红，一半金黄。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乡村的黄昏是秀美恬静的。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路边的花呀、草呀都在徐徐的晚风中安静地睡了。夜来香却精神十足地打扮着，准备迎接这“黄昏演唱会”。她们用绚丽的晚霞做胭脂，涂红娇美的脸蛋；用金色的夕阳做长裙，套在柔韧的腰肢上；向小河哥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41313" y="477838"/>
            <a:ext cx="166211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范文展示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6"/>
          <p:cNvSpPr txBox="1">
            <a:spLocks noChangeArrowheads="1"/>
          </p:cNvSpPr>
          <p:nvPr/>
        </p:nvSpPr>
        <p:spPr bwMode="auto">
          <a:xfrm>
            <a:off x="165100" y="446088"/>
            <a:ext cx="8569325" cy="3538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我真佩服设计师，为我们设计出这么漂亮的笔来。笔的顶端是鸵鸟的头，头顶上是一撮蓝蓝的绒毛，多像戴了一顶羽毛王冠。【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运用比喻的修辞手法，写出鸵鸟笔像鸵鸟。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】黄黄的大扁嘴，真像鸭子的嘴。最神气的是它的眼睛，圆圆的，黑白分明，好像伸着又长又细的脖子注视着远方的天敌。【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神气、注视两词一般都是用来写人的表情的，运用拟人的修辞手法，形象地写出了鸵鸟笔的样子，好像一只鸵鸟。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4641850" y="4083918"/>
            <a:ext cx="3314700" cy="657225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介绍鸵鸟笔的样子。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文本框 4"/>
          <p:cNvSpPr txBox="1">
            <a:spLocks noChangeArrowheads="1"/>
          </p:cNvSpPr>
          <p:nvPr/>
        </p:nvSpPr>
        <p:spPr bwMode="auto">
          <a:xfrm>
            <a:off x="215900" y="573088"/>
            <a:ext cx="8712200" cy="4398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哥要一朵浪花，插在自己的秀发里。河边的柔柳散开自己的长发，俯下身让长发垂进潺潺的流水，静静地梳洗着。顽皮的小河哥哥也不再跳动，安静地躺着，河里的小虾小鱼也各自回家，大概是爸爸妈妈召唤他们吃饭了。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乡村的黄昏是热闹忙碌的。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“日落西山鸟归林”，各种各样的鸟儿都往家里赶，鸟爸爸把食物带回家，鸟妈妈也急着赶回去做饭了，只有一些小鸟儿还在不紧不慢地飞着。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文本框 4"/>
          <p:cNvSpPr txBox="1">
            <a:spLocks noChangeArrowheads="1"/>
          </p:cNvSpPr>
          <p:nvPr/>
        </p:nvSpPr>
        <p:spPr bwMode="auto">
          <a:xfrm>
            <a:off x="539551" y="641350"/>
            <a:ext cx="8064897" cy="3108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这时，河边的洗衣妇提着装满衣服的水桶，放牛的牧童骑着牛儿，到田地干活的壮汉也扛着农具往家走。不一会儿，各家的烟囱都冒起缕缕炊烟，厨房里响起了锅碗瓢盆的交响曲。晚饭后，一些老头就叼起烟斗聚在一起谈古论今，讲三国，谈水浒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这时，一轮明月已挂在夜空。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文本框 4"/>
          <p:cNvSpPr txBox="1">
            <a:spLocks noChangeArrowheads="1"/>
          </p:cNvSpPr>
          <p:nvPr/>
        </p:nvSpPr>
        <p:spPr bwMode="auto">
          <a:xfrm>
            <a:off x="341313" y="612775"/>
            <a:ext cx="8604250" cy="3970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下雪啦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“下雪啦!下雪啦!”随着阵阵欢呼的声音，我飞快地跑到窗前，向外望去：一朵朵小雪花从天空中飘落下来，像烟一样轻，像玉一样洁，飘飘洒洒。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多美的小雪花啊!开始时，又小又薄，就像小小的羽毛，飘飘悠悠地落在了地上。接着小雪花变大了，变得密密麻麻了，就像调皮的精灵在用力摇动天上的“雪树”，那晶莹剔透的雪花翩翩飞下来。后来雪越下越大，小雪花们在半空中手拉着手，做着欢快的游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文本框 4"/>
          <p:cNvSpPr txBox="1">
            <a:spLocks noChangeArrowheads="1"/>
          </p:cNvSpPr>
          <p:nvPr/>
        </p:nvSpPr>
        <p:spPr bwMode="auto">
          <a:xfrm>
            <a:off x="398463" y="587375"/>
            <a:ext cx="8347075" cy="3939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戏。雪花们在天空中翩翩起舞，纷纷飘下，仿佛无数扯碎了的棉花球从天空慢慢地落下，整个世界都变得洁白、美丽起来。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我情不自禁地将手伸出了窗外，雪花像一个个“小伞兵”，跳到了我的手心里。它们好像是一朵 朵六边形的花瓣儿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还没等我欣赏完，雪花就无声无息地消失了，化成了一滴滴晶莹的小水珠，在我的手里眨着眼睛。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雪还在下。不一会儿，地面变成了一条洁白“地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文本框 4"/>
          <p:cNvSpPr txBox="1">
            <a:spLocks noChangeArrowheads="1"/>
          </p:cNvSpPr>
          <p:nvPr/>
        </p:nvSpPr>
        <p:spPr bwMode="auto">
          <a:xfrm>
            <a:off x="147638" y="587375"/>
            <a:ext cx="8848725" cy="3935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毯”，房子上铺满了“棉絮”，树枝上开满了“梨花”，挂满了“雪球”和“银条”，远远望去，充满了诗情画意。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突然，一阵银铃般的欢笑声打破了这个静谧的世界。我往远处一看，原来是几个孩子在雪地里玩要，他们你追我赶。有的在打雪仗，有的在堆雪人，玩得热火朝天。他们穿着艳丽的衣服，像朵朵浮动的鲜花，将这银白的世界点缀得更加美丽动人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我爱雪，更爱这银白色的世界。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23528" y="1111250"/>
            <a:ext cx="8640960" cy="2654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向大家推荐一本好书，写清楚自己的推荐理由。如果你推荐的是一本小说，可以结合书中的相关情节、人物、对话或插图等来说明你的理由；如果你推荐的是一本科普读物，可以说说你获取到哪些有趣的知识或独特的想法。另外，你还可以转述或摘录书中的精彩片段，引用别人对这本书的评价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61925" y="476250"/>
            <a:ext cx="26797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推荐一本好书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09550" y="519113"/>
            <a:ext cx="8758238" cy="436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我的心爱之物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今天要向大家推荐的一本书，也是我的心爱之物《上下五千年》。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+mn-ea"/>
              <a:ea typeface="+mn-ea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中国人为什么要称自己是“炎黄子孙”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中国历史上有个“叫花子”做了皇帝，他是谁?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……</a:t>
            </a:r>
            <a:r>
              <a:rPr lang="zh-CN" altLang="en-US" sz="2800" b="1" dirty="0"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想要解开这一个个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谜团，只要你读了我手里这本沉甸甸的新版《上下五千年》，马上就揭晓答案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它记录了中华民族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3311525" y="1733550"/>
            <a:ext cx="3225800" cy="673100"/>
          </a:xfrm>
          <a:prstGeom prst="borderCallout1">
            <a:avLst>
              <a:gd name="adj1" fmla="val 60576"/>
              <a:gd name="adj2" fmla="val 1234"/>
              <a:gd name="adj3" fmla="val -25000"/>
              <a:gd name="adj4" fmla="val -1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直接点明推荐的书。</a:t>
            </a:r>
            <a:endParaRPr lang="zh-CN" altLang="en-US" sz="2800" b="1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51520" y="542925"/>
            <a:ext cx="8640960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五千年的历史，可以帮我们增长见识，广采博闻。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新版《上下五千年》是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世纪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年代初少年儿童出版社出版的一套优秀历史读物。它的选题构思出自著名的教育家、语言学家、历史学家林汉达先生。林先生自拟定写作提纲，并且确定了《上下五千年》脍炙人口的书名。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2238375" y="1095375"/>
            <a:ext cx="5168900" cy="673100"/>
          </a:xfrm>
          <a:prstGeom prst="borderCallout1">
            <a:avLst>
              <a:gd name="adj1" fmla="val 60576"/>
              <a:gd name="adj2" fmla="val 1234"/>
              <a:gd name="adj3" fmla="val -25000"/>
              <a:gd name="adj4" fmla="val -1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用问题引入，引起读者的兴趣。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825624" y="4051300"/>
            <a:ext cx="6130751" cy="752698"/>
          </a:xfrm>
          <a:prstGeom prst="borderCallout1">
            <a:avLst>
              <a:gd name="adj1" fmla="val 60576"/>
              <a:gd name="adj2" fmla="val 1234"/>
              <a:gd name="adj3" fmla="val -25000"/>
              <a:gd name="adj4" fmla="val -1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sym typeface="+mn-ea"/>
              </a:rPr>
              <a:t>介绍书的出版过程，搬出林汉达先生，显出这不是一般的书，值得推荐。</a:t>
            </a:r>
            <a:endParaRPr lang="zh-CN" altLang="en-US" sz="2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95535" y="555625"/>
            <a:ext cx="8446839" cy="2227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本书将内容延至辛亥革命，并将篇目从旧版262篇扩充到332篇，增加了科技、经济、文化、艺术、法律、外交等内容，内容更加丰富多彩，方便读者更全面地了解祖国的悠久历史和灿烂文化，激发中华儿女的民族自豪感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2051720" y="3003798"/>
            <a:ext cx="5994400" cy="1025525"/>
          </a:xfrm>
          <a:prstGeom prst="borderCallout1">
            <a:avLst>
              <a:gd name="adj1" fmla="val 60576"/>
              <a:gd name="adj2" fmla="val 1234"/>
              <a:gd name="adj3" fmla="val -25000"/>
              <a:gd name="adj4" fmla="val -1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简述它与旧版的不同，内容更加丰富，值得推荐。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2075" y="542925"/>
            <a:ext cx="8750300" cy="1814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这本书对我们青少年来说是十分有益的，以后随着我们年龄的增长，知识的丰富，我们对这本书的理解会越来越深入，收益会越来越大，所以，它是值得我们用一生来读的真正的好书。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574800" y="2479675"/>
            <a:ext cx="5994400" cy="1025525"/>
          </a:xfrm>
          <a:prstGeom prst="borderCallout1">
            <a:avLst>
              <a:gd name="adj1" fmla="val 60576"/>
              <a:gd name="adj2" fmla="val 1234"/>
              <a:gd name="adj3" fmla="val -25000"/>
              <a:gd name="adj4" fmla="val -1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这本书</a:t>
            </a:r>
            <a:r>
              <a:rPr lang="en-US" altLang="zh-CN" sz="2800" b="1">
                <a:solidFill>
                  <a:srgbClr val="FF0000"/>
                </a:solidFill>
                <a:latin typeface="+mn-ea"/>
                <a:sym typeface="+mn-ea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值得我们用一生来读</a:t>
            </a:r>
            <a:r>
              <a:rPr lang="en-US" altLang="zh-CN" sz="2800" b="1">
                <a:solidFill>
                  <a:srgbClr val="FF0000"/>
                </a:solidFill>
                <a:latin typeface="+mn-ea"/>
                <a:sym typeface="+mn-ea"/>
              </a:rPr>
              <a:t>”,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可见它的价值，使理由更充分。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6"/>
          <p:cNvSpPr txBox="1">
            <a:spLocks noChangeArrowheads="1"/>
          </p:cNvSpPr>
          <p:nvPr/>
        </p:nvSpPr>
        <p:spPr bwMode="auto">
          <a:xfrm>
            <a:off x="334963" y="646113"/>
            <a:ext cx="8474075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笔的中间，是鸵鸟的身子，就是一团蓝蓝的绒毛。如果它奔跑起来，那羽毛一定会飘起来的。【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运用拟人的修辞手法，来写笔写字时的状态，突出这支笔的可爱。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】笔尖儿就插在它又大又肉的脚丫子上。脚丫子就是笔座。【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运用比喻修辞手法，写出鸵鸟笔的逼真。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】我还知道许多关于鸵鸟的知识:鸵鸟是世界上最大的鸟，但是它不会飞，可是奔跑的速度比马还快呢!鸵鸟原产地不在中国，在美洲，非洲，澳洲。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3188" y="409575"/>
            <a:ext cx="8937625" cy="4789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向你推荐一本书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晚上十一点多了，我轻轻地合上了我从老师那里借来的《地心游记》。我关上了灯，躺在了床上，仿佛听到了远古生物的怒吼声，看到了奇妙的地心世界。我下定决心，一定更要把这本书推荐给同学。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《地心游记》是法国科约作家儒勒</a:t>
            </a:r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凡尔纳的得意之作。本书主要讲了19世纪中期，德国矿物学教授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黎登布洛克偶然得到了由16世纪冰岛的一位学者阿恩</a:t>
            </a:r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·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萨克奴姗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373188" y="2530475"/>
            <a:ext cx="4889500" cy="646113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写出要推荐的书及理由。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20663" y="487363"/>
            <a:ext cx="8675687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留下的一张羊皮纸，在他的侄子阿克塞破解并告诉他羊皮纸的秘密后，不顾侄子的极力反对，最终说服侄子，和向导们进行了一次穿越地心的奇幻之旅。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这本书给我了极大的启发，让我懂得了生命要勇于冒险，才能让生命之花绽放出缤纷的色彩。生命如果像温室中的花儿那样经不起风吹雨打，那么生命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又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060450" y="1924050"/>
            <a:ext cx="7023100" cy="889000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读这本书后，“我”的收获。证明推荐的理由。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20663" y="487363"/>
            <a:ext cx="8958262" cy="3106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有什么意义? 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运用比喻的修辞手法，形象地说出生命。运用反问，说出这样的生命没意义。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】如果黎登布洛克当时听取了侄子最初的意见，还会有这一次旅行吗?答案是没有。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这就是我喜欢这本书的理由，希望你也能喜欢它，并从中有所启发，会让你的生命更加精彩。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681163" y="2033116"/>
            <a:ext cx="6615112" cy="576064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读这本书后，“我”的收获。证明推荐的理由。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1043608" y="3723878"/>
            <a:ext cx="7023100" cy="889000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抓住了文中最精彩、最真实的部分，推荐起来既有说服力，又轻松自如。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25413" y="461963"/>
            <a:ext cx="27733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小试身手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95536" y="1347614"/>
            <a:ext cx="7992888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请以“向你推荐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为题目，写一篇作文。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相信同学们都看过很多书、电影、电视，这里面一定有让你印象最为深刻的一本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，记忆犹深。今天就拿起手中的笔向我们推荐一下，看看我们有没有去读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的冲动。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extBox 4"/>
          <p:cNvSpPr txBox="1">
            <a:spLocks noChangeArrowheads="1"/>
          </p:cNvSpPr>
          <p:nvPr/>
        </p:nvSpPr>
        <p:spPr bwMode="auto">
          <a:xfrm>
            <a:off x="25400" y="476250"/>
            <a:ext cx="9093200" cy="436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向你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推荐一本书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“书籍是人类进步的街梯”这是高尔基说过的一句名言。是啊!开卷有益，读书能让我们增长知识，开阔视野,更能丰富课余生活。今天，我就向你们推荐一本好书，那就是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福尔摩斯探案集》。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《福尔摩斯探案集》中的福尔摩斯就是故事的主人公，他身高六英尺多，又十分瘦削，看起来格外修长;他目光锐利，鹰钩鼻细长，给人以机警果断的印象。他的穿着整齐、干净，可上面有许多的小洞，那些都是他在做实验时被酸碱烧烂的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extBox 4"/>
          <p:cNvSpPr txBox="1">
            <a:spLocks noChangeArrowheads="1"/>
          </p:cNvSpPr>
          <p:nvPr/>
        </p:nvSpPr>
        <p:spPr bwMode="auto">
          <a:xfrm>
            <a:off x="497582" y="803275"/>
            <a:ext cx="8322890" cy="3935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第一次接触他时，我就爱不释手。我酷爱侦探小说，内容惊险而又刺激，其中，最有趣的就要数福尔摩斯的推理过程了。他总是习惯地叼着一只烟斗，边吸边吐出烟雾，躺在安乐椅上说:“华生呀!等一会你就知道了。”没过一会儿，果然有一个中年男子手提一个黑包，一瘸一拐地进来，问道:“请问是福尔摩斯先生吗?”说着，拿出了一张纸，问道。“正是。”“我是侯波，维伯让我来转告你暗号是，九到七，七到五，我还有事，先告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文本框 1"/>
          <p:cNvSpPr txBox="1">
            <a:spLocks noChangeArrowheads="1"/>
          </p:cNvSpPr>
          <p:nvPr/>
        </p:nvSpPr>
        <p:spPr bwMode="auto">
          <a:xfrm>
            <a:off x="755576" y="1059582"/>
            <a:ext cx="7632848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辞了，晚上11点，山上不见不散。再见了!”“好，11点我一定准时到。”华生百思不得奇解，他又是怎么知道的呢?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好书启迪你的智慧，成就你的未来，让你终身受益!让我们多读书，读好书吧!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extBox 4"/>
          <p:cNvSpPr txBox="1">
            <a:spLocks noChangeArrowheads="1"/>
          </p:cNvSpPr>
          <p:nvPr/>
        </p:nvSpPr>
        <p:spPr bwMode="auto">
          <a:xfrm>
            <a:off x="188913" y="679450"/>
            <a:ext cx="8764587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向你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推荐一本书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我要推荐一本书名叫《爱德华的奇妙之旅》。这本书值得我们细细品尝。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《爱德华的奇妙之旅》是一个充满爱的书。里面主要讲了主人公爱德华被一个叫阿比林的小女孩所拥有，阿比林对爱德华关怀备至，崇敬有加。可是后来有一天爱德华失踪了，作者凯特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•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迪卡米洛带我们去了一趟非比寻常的旅程。到了最后，爱德华重新回到了阿比林的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文本框 1"/>
          <p:cNvSpPr txBox="1">
            <a:spLocks noChangeArrowheads="1"/>
          </p:cNvSpPr>
          <p:nvPr/>
        </p:nvSpPr>
        <p:spPr bwMode="auto">
          <a:xfrm>
            <a:off x="136525" y="730250"/>
            <a:ext cx="8693150" cy="2867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 b="1" dirty="0"/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怀抱，这个场面让爱德华明白了要懂得关心别人，去爱她。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这本书告诉我们珍惜父母对你们的关爱，珍惜眼前的时光。别人爱你，关心你，你也要懂得去爱别人，关心别人。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听了我的介绍，你是不是迫不及待地想看呀，那你就赶快去买呀!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67544" y="584199"/>
            <a:ext cx="403244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作文中应该注意的问题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67544" y="1250949"/>
            <a:ext cx="38195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+mn-ea"/>
                <a:ea typeface="+mn-ea"/>
                <a:sym typeface="+mn-ea"/>
              </a:rPr>
              <a:t>一、标点符号的使用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467544" y="2017713"/>
            <a:ext cx="8208912" cy="22447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点号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表示语言中的种种停顿。它主要包括顿号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、逗号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、冒号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(:)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、分号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；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、句号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、叹号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(!)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、问号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(?)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。在一句话结尾时，如果格子不够,逗号、句号、冒号、分号、问号、顿号、感叹号要紧跟句子书写，不能写在下一行的开头。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>
            <a:spLocks noChangeArrowheads="1"/>
          </p:cNvSpPr>
          <p:nvPr/>
        </p:nvSpPr>
        <p:spPr bwMode="auto">
          <a:xfrm>
            <a:off x="715963" y="411510"/>
            <a:ext cx="8820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鸵鸟可厉害了，能踢败猎狗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715963" y="1160463"/>
            <a:ext cx="6954837" cy="836612"/>
          </a:xfrm>
          <a:prstGeom prst="borderCallout1">
            <a:avLst>
              <a:gd name="adj1" fmla="val -21345"/>
              <a:gd name="adj2" fmla="val -2325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由鸵鸟笔引出有关鸵鸟的知识，突出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我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更加喜爱鸵鸟笔。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020950" y="3219822"/>
            <a:ext cx="6954837" cy="836612"/>
          </a:xfrm>
          <a:prstGeom prst="borderCallout1">
            <a:avLst>
              <a:gd name="adj1" fmla="val -54362"/>
              <a:gd name="adj2" fmla="val 5208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结尾利用疑问的方式，耐人思考和回味。同事照应了开头，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我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喜欢鸵鸟笔。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89594" y="2298700"/>
            <a:ext cx="433644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你喜欢我的鸵鸟笔吗?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" grpId="0" bldLvl="0" animBg="1"/>
      <p:bldP spid="4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0825" y="803275"/>
            <a:ext cx="8643938" cy="3508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2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标号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标明词语或句子的性质或作用的。它主要包括引号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(“”)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、破折号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(——)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、连接号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(-)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、括号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、书名号《》、省略号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……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(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大部分标点符号不能写在作文首格(双引号、书名号、括号除外) ;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(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双引号、书名号、括号不能拆开使用;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12750" y="815975"/>
            <a:ext cx="8318500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(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省略号、破折号要占两格，其余标点均占一格;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(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省略号要注意点数，不能多写也不能少写。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(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破折号、省略号、书名号、双引号、括号可以在一行的开头或者结尾书写，但不能上一行末尾写一半，下一行写另一半。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27584" y="393700"/>
            <a:ext cx="37369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二、修辞手法的使用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42875" y="1025525"/>
            <a:ext cx="8859838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b="1" dirty="0" smtClean="0">
                <a:latin typeface="+mn-ea"/>
                <a:ea typeface="+mn-ea"/>
              </a:rPr>
              <a:t>1</a:t>
            </a:r>
            <a:r>
              <a:rPr lang="en-US" altLang="zh-CN" sz="2800" b="1" dirty="0">
                <a:latin typeface="+mn-ea"/>
                <a:ea typeface="+mn-ea"/>
              </a:rPr>
              <a:t>.比喻</a:t>
            </a:r>
            <a:r>
              <a:rPr lang="zh-CN" altLang="en-US" sz="2800" b="1" dirty="0">
                <a:latin typeface="+mn-ea"/>
                <a:ea typeface="+mn-ea"/>
              </a:rPr>
              <a:t>作用</a:t>
            </a:r>
            <a:r>
              <a:rPr lang="en-US" altLang="zh-CN" sz="2800" b="1" dirty="0">
                <a:latin typeface="+mn-ea"/>
                <a:ea typeface="+mn-ea"/>
              </a:rPr>
              <a:t>:</a:t>
            </a:r>
            <a:r>
              <a:rPr lang="en-US" altLang="zh-CN" sz="2800" b="1" dirty="0" err="1">
                <a:latin typeface="+mn-ea"/>
                <a:ea typeface="+mn-ea"/>
              </a:rPr>
              <a:t>将表达的内容说得生动具体形象，给人以鲜明深刻的印象</a:t>
            </a:r>
            <a:r>
              <a:rPr lang="en-US" altLang="zh-CN" sz="2800" b="1" dirty="0">
                <a:latin typeface="+mn-ea"/>
                <a:ea typeface="+mn-ea"/>
              </a:rPr>
              <a:t>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57957" y="2087563"/>
            <a:ext cx="77311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它好肥，整个身子好像一个蓬松的球。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线形标注 1 3"/>
          <p:cNvSpPr/>
          <p:nvPr/>
        </p:nvSpPr>
        <p:spPr>
          <a:xfrm>
            <a:off x="827237" y="2733676"/>
            <a:ext cx="7077075" cy="1093787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把它的身子比作蓬松的球，突出了珍珠鸟的体型特点。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576" y="4011910"/>
            <a:ext cx="81534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狗熊的眼睛虽然很小，但像水晶球似的，很可爱。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ldLvl="0" animBg="1"/>
      <p:bldP spid="5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49225" y="571500"/>
            <a:ext cx="8847138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2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.拟人作用:把事物当成人写，使具体事物人格化，语言生动形象。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862012" y="1522413"/>
            <a:ext cx="66563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人们说它是在望哨，可它真是在望哨吗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线形标注 1 3"/>
          <p:cNvSpPr/>
          <p:nvPr/>
        </p:nvSpPr>
        <p:spPr>
          <a:xfrm>
            <a:off x="441325" y="2044700"/>
            <a:ext cx="7077075" cy="1093788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n-ea"/>
                <a:sym typeface="+mn-ea"/>
              </a:rPr>
              <a:t>把白鹭站着时的样子说成是望哨，形象地写出了白鹭站时的情景。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09550" y="3265488"/>
            <a:ext cx="8724900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小鸽子有时站在我的手上，像一位昂首挺胸的大将军；有时，它像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一个小精灵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一样欢快地叫着，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像在为我唱歌。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3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11139" y="558800"/>
            <a:ext cx="8537326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3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.夸张作用:提示事物本质，烘托气氛，加强渲染力，引起联想效果。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13446" y="1707654"/>
            <a:ext cx="8721725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杭州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有一处小山，全是桂花树，花开时那才是香飘十里。</a:t>
            </a:r>
            <a:endParaRPr lang="zh-CN" altLang="en-US" sz="2800" b="1" dirty="0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99592" y="3867894"/>
            <a:ext cx="767811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教室里安静极了，连一根针掉到地上都能听见。</a:t>
            </a:r>
            <a:endParaRPr lang="zh-CN" altLang="en-US" sz="2800" b="1" dirty="0"/>
          </a:p>
        </p:txBody>
      </p:sp>
      <p:sp>
        <p:nvSpPr>
          <p:cNvPr id="5" name="线形标注 1 4"/>
          <p:cNvSpPr/>
          <p:nvPr/>
        </p:nvSpPr>
        <p:spPr>
          <a:xfrm>
            <a:off x="899592" y="2989262"/>
            <a:ext cx="7605713" cy="714375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sym typeface="+mn-ea"/>
              </a:rPr>
              <a:t>香飘十里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sym typeface="+mn-ea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sym typeface="+mn-ea"/>
              </a:rPr>
              <a:t>是夸张写法，写出了桂花的芳香。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ldLvl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34938" y="406400"/>
            <a:ext cx="8875712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+mn-ea"/>
                <a:ea typeface="+mn-ea"/>
              </a:rPr>
              <a:t>4</a:t>
            </a:r>
            <a:r>
              <a:rPr lang="zh-CN" altLang="en-US" sz="2800" b="1" dirty="0">
                <a:latin typeface="+mn-ea"/>
                <a:ea typeface="+mn-ea"/>
              </a:rPr>
              <a:t>.排比作用:加强语势、语言气氛,使文章的节奏感加强，条理性更好，更利于表达强烈的感情(表达效果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)。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34938" y="1466850"/>
            <a:ext cx="8875712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大的、小的、花的、黑的，有的站在枝头叫，有的飞起来，有的在扑翅膀。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34938" y="3346450"/>
            <a:ext cx="8874125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河岸的柳树千姿百态，有的弯着腰，好像在欣赏自己水中倒影；有的身姿挺拔，像士兵一样守护着河流；有的侧着身，好像在做运动呢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619125" y="2525713"/>
            <a:ext cx="7605713" cy="714375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n-ea"/>
                <a:sym typeface="+mn-ea"/>
              </a:rPr>
              <a:t>三个“有的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sym typeface="+mn-ea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sym typeface="+mn-ea"/>
              </a:rPr>
              <a:t>是排比写法，写出了鸟类的多。</a:t>
            </a:r>
            <a:endParaRPr lang="zh-CN" altLang="en-US" sz="2400" b="1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ldLvl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30188" y="461963"/>
            <a:ext cx="9091612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+mn-ea"/>
                <a:ea typeface="+mn-ea"/>
              </a:rPr>
              <a:t>5</a:t>
            </a:r>
            <a:r>
              <a:rPr lang="zh-CN" altLang="en-US" sz="2800" b="1" dirty="0">
                <a:latin typeface="+mn-ea"/>
                <a:ea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设问作用:引起注意，启发读者思考;有助于层次分明，结构紧凑;可以更好地描写人物的思想活动。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30188" y="1704975"/>
            <a:ext cx="8875712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看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前面呼啸而过的东西是什么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跟它的速度一比，火箭好像静止了一样。那就是流星体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27584" y="3867894"/>
            <a:ext cx="604867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这瓶饮料谁买的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原来是妈妈买来的。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230188" y="2755900"/>
            <a:ext cx="7605712" cy="904875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n-ea"/>
                <a:sym typeface="+mn-ea"/>
              </a:rPr>
              <a:t>自然引出要说明的对象，比火箭速度快很多的流行体。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ldLvl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59941" y="476250"/>
            <a:ext cx="8874125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800" b="1" dirty="0" smtClean="0">
                <a:latin typeface="+mn-ea"/>
                <a:ea typeface="+mn-ea"/>
                <a:sym typeface="+mn-ea"/>
              </a:rPr>
              <a:t>6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.反问作用:加强语气，发人深思，激发读者感情，加深读者印象。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971601" y="1598612"/>
            <a:ext cx="403244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这么远，箭能射得到吗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1527" y="3507854"/>
            <a:ext cx="8590954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自拟题目写一篇作文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……</a:t>
            </a:r>
            <a:r>
              <a:rPr lang="zh-CN" altLang="en-US" sz="2800" b="1" dirty="0"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这王老师也真是的，没有题目让我们怎么写呀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1003251" y="2460625"/>
            <a:ext cx="7713663" cy="958850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强调了地球与太阳的距离很远，比直接用陈述句效果好。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ldLvl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115616" y="476250"/>
            <a:ext cx="26384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三、写作手法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95536" y="1131590"/>
            <a:ext cx="8208912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+mn-ea"/>
                <a:ea typeface="+mn-ea"/>
                <a:sym typeface="+mn-ea"/>
              </a:rPr>
              <a:t>    1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借物喻人:借某种事物的特点，来描写人物品格的方法</a:t>
            </a:r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。</a:t>
            </a:r>
            <a:r>
              <a:rPr lang="zh-CN" altLang="en-US" sz="2800" b="1" dirty="0" smtClean="0">
                <a:latin typeface="+mn-ea"/>
                <a:ea typeface="+mn-ea"/>
              </a:rPr>
              <a:t>作用</a:t>
            </a:r>
            <a:r>
              <a:rPr lang="zh-CN" altLang="en-US" sz="2800" b="1" dirty="0">
                <a:latin typeface="+mn-ea"/>
                <a:ea typeface="+mn-ea"/>
              </a:rPr>
              <a:t>:使文章立意更加深远，表情达意更加含蓄，增强文章的表现力和感染力。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34950" y="2817813"/>
            <a:ext cx="8602663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《落花生》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一文借落花生说明做人的道理，表明自己要像花生一样默默奉献，不计较名利。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61925" y="481013"/>
            <a:ext cx="8778875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+mn-ea"/>
                <a:ea typeface="+mn-ea"/>
                <a:sym typeface="+mn-ea"/>
              </a:rPr>
              <a:t>    2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寄情于事:把感情寄托在叙事之中的抒情方式。</a:t>
            </a:r>
            <a:endParaRPr lang="zh-CN" altLang="en-US" sz="2800" b="1" dirty="0">
              <a:latin typeface="+mn-ea"/>
              <a:ea typeface="+mn-ea"/>
            </a:endParaRPr>
          </a:p>
          <a:p>
            <a:r>
              <a:rPr lang="zh-CN" altLang="en-US" sz="2800" b="1" dirty="0">
                <a:latin typeface="+mn-ea"/>
                <a:ea typeface="+mn-ea"/>
              </a:rPr>
              <a:t>作用</a:t>
            </a:r>
            <a:r>
              <a:rPr lang="en-US" altLang="zh-CN" sz="2800" b="1" dirty="0">
                <a:latin typeface="+mn-ea"/>
                <a:ea typeface="+mn-ea"/>
              </a:rPr>
              <a:t>: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做到情景交融，使文章充满诗情画意。</a:t>
            </a:r>
            <a:endParaRPr lang="zh-CN" altLang="en-US" sz="2800" b="1" dirty="0">
              <a:latin typeface="+mn-ea"/>
              <a:ea typeface="+mn-ea"/>
              <a:sym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95536" y="1995686"/>
            <a:ext cx="8154491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《桂花雨》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一文把思想情怀寄托在作者对童年的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摇花乐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桂花雨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的回忆中，让人感到作者那种深深的思乡之情。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93700" y="492125"/>
            <a:ext cx="18303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小试身手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3700" y="1149350"/>
            <a:ext cx="533042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我们试着写写自己喜欢的事物。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17512" y="2050851"/>
            <a:ext cx="7682880" cy="1661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dirty="0">
                <a:sym typeface="+mn-ea"/>
              </a:rPr>
              <a:t>选择你最喜欢的事物作为写作对象。</a:t>
            </a:r>
            <a:endParaRPr lang="zh-CN" altLang="en-US" dirty="0"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ym typeface="+mn-ea"/>
              </a:rPr>
              <a:t>(文具、 玩具、生活用品，还可以是小动物哟</a:t>
            </a:r>
            <a:r>
              <a:rPr lang="en-US" altLang="zh-CN" dirty="0">
                <a:sym typeface="+mn-ea"/>
              </a:rPr>
              <a:t>!</a:t>
            </a:r>
            <a:r>
              <a:rPr lang="zh-CN" altLang="en-US" dirty="0">
                <a:sym typeface="+mn-ea"/>
              </a:rPr>
              <a:t>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49225" y="566738"/>
            <a:ext cx="8845550" cy="1814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800" b="1" dirty="0" smtClean="0">
                <a:latin typeface="+mn-ea"/>
                <a:ea typeface="+mn-ea"/>
                <a:sym typeface="+mn-ea"/>
              </a:rPr>
              <a:t>3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首尾呼应:在文章开头提到一次相应的内容，结尾时再次呼应一次。</a:t>
            </a:r>
            <a:endParaRPr lang="zh-CN" altLang="en-US" sz="2800" b="1" dirty="0">
              <a:latin typeface="+mn-ea"/>
              <a:ea typeface="+mn-ea"/>
              <a:sym typeface="+mn-ea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作用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使文章结构更加紧密，严谨，内容更加完整；强调主题，加深印象，引起共鸣。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49225" y="2582863"/>
            <a:ext cx="8656638" cy="137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《白鹭》一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文开头写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白鹭是一首精巧的诗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结尾又写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白鹭实在是一首诗，是一首韵在骨子里的散文诗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，首尾呼应。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91579" y="466726"/>
            <a:ext cx="7642944" cy="1382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+mn-ea"/>
                <a:ea typeface="+mn-ea"/>
                <a:sym typeface="+mn-ea"/>
              </a:rPr>
              <a:t>    4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以小见大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: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从平凡的小事发现美、表现美。</a:t>
            </a:r>
            <a:endParaRPr lang="zh-CN" altLang="en-US" sz="2800" b="1" dirty="0">
              <a:latin typeface="+mn-ea"/>
              <a:ea typeface="+mn-ea"/>
              <a:sym typeface="+mn-ea"/>
            </a:endParaRPr>
          </a:p>
          <a:p>
            <a:r>
              <a:rPr lang="zh-CN" altLang="en-US" sz="2800" b="1" dirty="0">
                <a:latin typeface="+mn-ea"/>
                <a:ea typeface="+mn-ea"/>
                <a:sym typeface="+mn-ea"/>
              </a:rPr>
              <a:t>作用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: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朴实自然，让人明白小事中也能发现大道理，得到启发。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23528" y="2283718"/>
            <a:ext cx="8438777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《搭石》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一文通过对搭石的一幕幕的描写，让我们感受到乡亲们无私奉献的精神和一心为他人着想的良好品质。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98450" y="746125"/>
            <a:ext cx="8875713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800" b="1" dirty="0" smtClean="0">
                <a:latin typeface="+mn-ea"/>
                <a:ea typeface="+mn-ea"/>
                <a:sym typeface="+mn-ea"/>
              </a:rPr>
              <a:t>5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映衬:利用客观事物之间相近或相反的关系，以次要形象映照、衬托主要形象的写作方法。</a:t>
            </a:r>
            <a:endParaRPr lang="zh-CN" altLang="en-US" sz="2800" b="1" dirty="0">
              <a:latin typeface="+mn-ea"/>
              <a:ea typeface="+mn-ea"/>
              <a:sym typeface="+mn-ea"/>
            </a:endParaRPr>
          </a:p>
          <a:p>
            <a:r>
              <a:rPr lang="zh-CN" altLang="en-US" sz="2800" b="1" dirty="0">
                <a:latin typeface="+mn-ea"/>
                <a:ea typeface="+mn-ea"/>
                <a:sym typeface="+mn-ea"/>
              </a:rPr>
              <a:t>作用:使表达更清晰，感情流露更自然。</a:t>
            </a:r>
            <a:endParaRPr lang="zh-CN" altLang="en-US" sz="2800" b="1" dirty="0">
              <a:latin typeface="+mn-ea"/>
              <a:ea typeface="+mn-ea"/>
              <a:sym typeface="+mn-ea"/>
            </a:endParaRPr>
          </a:p>
        </p:txBody>
      </p:sp>
      <p:sp>
        <p:nvSpPr>
          <p:cNvPr id="174082" name="文本框 3"/>
          <p:cNvSpPr txBox="1">
            <a:spLocks noChangeArrowheads="1"/>
          </p:cNvSpPr>
          <p:nvPr/>
        </p:nvSpPr>
        <p:spPr bwMode="auto">
          <a:xfrm>
            <a:off x="611559" y="3013075"/>
            <a:ext cx="7992889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《父爱之舟》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一文中吴冠中将</a:t>
            </a:r>
            <a:r>
              <a:rPr lang="zh-CN" altLang="en-US" sz="2800" b="1" dirty="0">
                <a:ea typeface="楷体" panose="02010609060101010101" pitchFamily="49" charset="-122"/>
                <a:sym typeface="+mn-ea"/>
              </a:rPr>
              <a:t>鲁迅的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乌篷船，与承载父爱的姑爹的小渔出互相映衬，表达父亲对“我”的关爱。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145" y="2311400"/>
            <a:ext cx="87788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+mn-ea"/>
                <a:ea typeface="+mn-ea"/>
                <a:sym typeface="+mn-ea"/>
              </a:rPr>
              <a:t>正衬,即映衬事物对照主要事物朝着相同的方向变化。</a:t>
            </a:r>
            <a:endParaRPr lang="zh-CN" altLang="en-US" sz="2800" b="1" dirty="0"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5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6700" y="1779588"/>
            <a:ext cx="887730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父爱之舟》一文中人山人海，卖小吃的挤得密密层层，各式各样的糖果点心、鸡鸭鱼肉都有，与父亲和“我”在偏僻地方吃粽子、后来又为“我”买豆腐脑，把父亲囊中羞涩而又不想委屈“我”淋漓尽致地表达了出来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09550" y="996950"/>
            <a:ext cx="87804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+mn-ea"/>
                <a:ea typeface="+mn-ea"/>
                <a:sym typeface="+mn-ea"/>
              </a:rPr>
              <a:t>反衬,即映衬事物对照主要事物朝着相反的方向变化。</a:t>
            </a:r>
            <a:endParaRPr lang="zh-CN" altLang="en-US" sz="2800" b="1" dirty="0"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31788" y="698500"/>
            <a:ext cx="26384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四、段落布局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31788" y="1409700"/>
            <a:ext cx="8548687" cy="2227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+mn-ea"/>
                <a:ea typeface="+mn-ea"/>
              </a:rPr>
              <a:t>(一) 开始段</a:t>
            </a:r>
            <a:endParaRPr lang="zh-CN" altLang="en-US" sz="2800" b="1" dirty="0">
              <a:latin typeface="+mn-ea"/>
              <a:ea typeface="+mn-ea"/>
            </a:endParaRPr>
          </a:p>
          <a:p>
            <a:r>
              <a:rPr lang="zh-CN" altLang="en-US" sz="2800" b="1" dirty="0">
                <a:latin typeface="+mn-ea"/>
                <a:ea typeface="+mn-ea"/>
              </a:rPr>
              <a:t>    </a:t>
            </a:r>
            <a:endParaRPr lang="zh-CN" altLang="en-US" sz="2800" b="1" dirty="0">
              <a:latin typeface="+mn-ea"/>
              <a:ea typeface="+mn-ea"/>
            </a:endParaRPr>
          </a:p>
          <a:p>
            <a:r>
              <a:rPr lang="zh-CN" altLang="en-US" sz="2800" b="1" dirty="0">
                <a:latin typeface="+mn-ea"/>
                <a:ea typeface="+mn-ea"/>
              </a:rPr>
              <a:t>    良好的开始是成功的一半。写好开始段很重要，它不仅要找准文章的切入点和发展方向，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要力求简明精练，直接进入主题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,</a:t>
            </a:r>
            <a:r>
              <a:rPr lang="zh-CN" altLang="en-US" sz="2800" b="1" dirty="0">
                <a:latin typeface="+mn-ea"/>
                <a:ea typeface="+mn-ea"/>
              </a:rPr>
              <a:t>还要写得有吸引力。</a:t>
            </a:r>
            <a:r>
              <a:rPr lang="en-US" altLang="zh-CN" sz="2800" b="1" dirty="0">
                <a:latin typeface="+mn-ea"/>
                <a:ea typeface="+mn-ea"/>
              </a:rPr>
              <a:t>(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即凤头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)</a:t>
            </a:r>
            <a:endParaRPr lang="en-US" altLang="zh-CN" sz="2800" b="1" dirty="0"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18281" y="549274"/>
            <a:ext cx="3993679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常用的开始段写作方法: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52425" y="1176338"/>
            <a:ext cx="8691563" cy="1382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1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.开门见山，阐明主题。把文章所要叙述的主要内容直截了当地交代出来，让读者一看就知道这篇文章描写的是什么。</a:t>
            </a:r>
            <a:endParaRPr lang="zh-CN" altLang="en-US" sz="2800" b="1" dirty="0">
              <a:latin typeface="+mn-ea"/>
              <a:ea typeface="+mn-ea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52425" y="2663825"/>
            <a:ext cx="754565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白鹭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一文开头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白鹭是一首精巧的诗。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1925638" y="3471863"/>
            <a:ext cx="5187950" cy="822325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n-ea"/>
                <a:sym typeface="+mn-ea"/>
              </a:rPr>
              <a:t>开篇点题，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吸引读者的注意力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sym typeface="+mn-ea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ldLvl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52425" y="549275"/>
            <a:ext cx="8468047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+mn-ea"/>
                <a:ea typeface="+mn-ea"/>
              </a:rPr>
              <a:t>    2</a:t>
            </a:r>
            <a:r>
              <a:rPr lang="en-US" altLang="zh-CN" sz="2800" b="1" dirty="0">
                <a:latin typeface="+mn-ea"/>
                <a:ea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</a:rPr>
              <a:t>故设悬念。形式新颖，予人新奇之感,故设悬念,先声夺人而又波澜起伏。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52425" y="1939925"/>
            <a:ext cx="8468047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    《月迹》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一文开头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: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我们这些孩子，干什么都觉得新鲜，又常常什么都觉得不满足。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2305050" y="3028950"/>
            <a:ext cx="5335588" cy="1311275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+mn-ea"/>
                <a:sym typeface="+mn-ea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sym typeface="+mn-ea"/>
              </a:rPr>
              <a:t>不满足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sym typeface="+mn-ea"/>
              </a:rPr>
              <a:t>”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sym typeface="+mn-ea"/>
              </a:rPr>
              <a:t>这一悬念，引起下文的找月亮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sym typeface="+mn-ea"/>
              </a:rPr>
              <a:t>,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sym typeface="+mn-ea"/>
              </a:rPr>
              <a:t>吸引读者继续读下去。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92100" y="576263"/>
            <a:ext cx="85598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+mn-ea"/>
                <a:ea typeface="+mn-ea"/>
              </a:rPr>
              <a:t>    3</a:t>
            </a:r>
            <a:r>
              <a:rPr lang="en-US" altLang="zh-CN" sz="2800" b="1" dirty="0">
                <a:latin typeface="+mn-ea"/>
                <a:ea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</a:rPr>
              <a:t>提示中心法。一开头就点明全文的中心，使读者对文章的中心思想有一个明确的了解。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92100" y="1911350"/>
            <a:ext cx="85598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    《松鼠》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一文开头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: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松鼠是一种漂亮的小动物，乖巧，驯良，很讨人喜欢</a:t>
            </a:r>
            <a:r>
              <a:rPr lang="zh-CN" altLang="en-US" sz="2800" b="1" dirty="0">
                <a:latin typeface="+mn-ea"/>
                <a:ea typeface="+mn-ea"/>
              </a:rPr>
              <a:t>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2267744" y="3435846"/>
            <a:ext cx="4956175" cy="944563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这是文章的中心句，我们一看就明白作者介绍的事物的特征。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93688" y="619125"/>
            <a:ext cx="8340725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+mn-ea"/>
                <a:ea typeface="+mn-ea"/>
              </a:rPr>
              <a:t>    4</a:t>
            </a:r>
            <a:r>
              <a:rPr lang="en-US" altLang="zh-CN" sz="2800" b="1" dirty="0">
                <a:latin typeface="+mn-ea"/>
                <a:ea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</a:rPr>
              <a:t>回忆联想法。由人、事、景、物等引起回忆、联想，引出下文，展开情节。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 rot="10800000" flipV="1">
            <a:off x="293688" y="1879600"/>
            <a:ext cx="7921625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精彩极了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槽糕透了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》一文开头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记得八九岁的时候，我写了第一首诗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。母亲一念完那首诗，眼睛亮亮的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……</a:t>
            </a:r>
            <a:endParaRPr lang="zh-CN" altLang="en-US" sz="2800" b="1" dirty="0"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2279650" y="3486150"/>
            <a:ext cx="4956175" cy="944563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利用这种方法开头，给人一种亲切、自然的感受。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82241" y="339502"/>
            <a:ext cx="7704856" cy="4515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ea"/>
                <a:ea typeface="+mn-ea"/>
                <a:sym typeface="+mn-ea"/>
              </a:rPr>
              <a:t>  5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描写引入法</a:t>
            </a:r>
            <a:endParaRPr lang="zh-CN" altLang="en-US" sz="28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en-US" sz="2800" b="1" dirty="0" smtClean="0">
                <a:ea typeface="楷体" panose="02010609060101010101" pitchFamily="49" charset="-122"/>
              </a:rPr>
              <a:t>    ①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描写人物开头，对人物的肖像、服饰、神态等进行描写，以达到人物在读者面前，树立一个鲜明形象的效果。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en-US" sz="2800" b="1" dirty="0" smtClean="0">
                <a:ea typeface="楷体" panose="02010609060101010101" pitchFamily="49" charset="-122"/>
              </a:rPr>
              <a:t>    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描写景物开头，对故事情节所处的自然环境或社会环境进行必要的描写，以起到交代背景、渲染气氛、突出中心的作用。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00013" y="339502"/>
            <a:ext cx="173568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范文展示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19075" y="1136650"/>
            <a:ext cx="8705850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我最喜欢的玩具飞机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我家里有赛车玩具，有恐龙玩具，有橡皮泥和拼图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可我最喜欢的是我的战斗机。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这个玩具是我和爸爸一起买的， 我可是好不容易才选出来的。我回家一试，它好像一只豹子，在地面上飞快地跑着，好像迫不及待地要飞起来似的。我觉得在我家的玩具中，哪件也比不上它。因为它的速度和样子让我喜欢上了它。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39552" y="665163"/>
            <a:ext cx="8064896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《鸟的天堂》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一文开头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我们吃过晚饭，热气已退。太阳落下了山坡，只留下一段灿烂的红霞在天边。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1763688" y="2571750"/>
            <a:ext cx="4956175" cy="944562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交代背景、渲染气氛、突出中心的作用。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44475" y="542925"/>
            <a:ext cx="72580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+mn-ea"/>
                <a:ea typeface="+mn-ea"/>
                <a:sym typeface="+mn-ea"/>
              </a:rPr>
              <a:t>6.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使用多种表达手法。 巧用修辞,语言增色 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44475" y="1377950"/>
            <a:ext cx="842645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长生果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》一文开头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书被人们称为人类的长生果。这个比喻，我觉得特别亲切。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1979612" y="2715766"/>
            <a:ext cx="4956175" cy="944563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运用比喻的修辞手法开头，说明书是人类的精神粮食。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412750" y="598488"/>
            <a:ext cx="8318500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+mn-ea"/>
                <a:ea typeface="+mn-ea"/>
              </a:rPr>
              <a:t>(二)主体段</a:t>
            </a:r>
            <a:endParaRPr lang="zh-CN" altLang="en-US" sz="2800" b="1" dirty="0">
              <a:latin typeface="+mn-ea"/>
              <a:ea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主体段是文章的正文，其作用是对文章主题进行解释和说明。主体段篇幅通常较开始段和结尾段长，有鲜明的主题句以及解释、定义、描写及说明的扩展句。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03648" y="592136"/>
            <a:ext cx="202847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  <a:ea typeface="+mn-ea"/>
              </a:rPr>
              <a:t>1.</a:t>
            </a:r>
            <a:r>
              <a:rPr lang="zh-CN" altLang="en-US" sz="2800" b="1" dirty="0">
                <a:latin typeface="+mn-ea"/>
                <a:ea typeface="+mn-ea"/>
              </a:rPr>
              <a:t>主题句。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11560" y="1231901"/>
            <a:ext cx="7791450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文章由段落组成，段落由句子组成，在众多句子中，主题句是其他句子的主宰，表达段落的主题。它用以概括段落大意，或表明作者的观点态度，或指出作者的写作意图，反映了一段文章的中心思想，是段落的核心。段落中的其他各句都与它紧密相连并围绕它来展开。因此，要想写好段落，首先就要写好主题句。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3568" y="1185863"/>
            <a:ext cx="7488832" cy="26089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是段落主题句的延伸和发展，起着辅助主题句、发展段落中心的作用，对主题句的中心思想或举例说明，或详细阐明，或据理论证。发展段落的过程一般需要几个或十几个意思连贯的一组句子。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547664" y="558800"/>
            <a:ext cx="198002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+mn-ea"/>
                <a:ea typeface="+mn-ea"/>
                <a:sym typeface="+mn-ea"/>
              </a:rPr>
              <a:t>2.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扩展句。</a:t>
            </a:r>
            <a:endParaRPr lang="zh-CN" altLang="en-US" sz="28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7000" y="733425"/>
            <a:ext cx="8888413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《四季之美》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一文中，春天最美是黎明。夏天最美是夜晚。秋天最美是黄昏。冬天最美是早晨。这些是每段的主题句，而每段的其他几句都是围绕主题句进行描写的，也就是扩展句。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1763688" y="2787774"/>
            <a:ext cx="6450013" cy="1298575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从主题句可看出文章的主题，四季什么时候美。而拓展句进行了延伸和发展，起着辅助主题句的作用。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412750" y="733425"/>
            <a:ext cx="8318500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(三)结尾段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+mn-ea"/>
                <a:ea typeface="+mn-ea"/>
              </a:rPr>
              <a:t>主体段是对全文内容进行总结归纳或提出总结性观点的环节，也是对文章主题做最后强调。</a:t>
            </a:r>
            <a:endParaRPr lang="zh-CN" altLang="en-US" sz="28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42889" y="1285875"/>
            <a:ext cx="8649592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+mn-ea"/>
                <a:ea typeface="+mn-ea"/>
                <a:sym typeface="+mn-ea"/>
              </a:rPr>
              <a:t>    1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自然式结尾。这是最简单的一种结尾方式。事情结束了,写完了就结尾了。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1584325" y="3856038"/>
            <a:ext cx="5349875" cy="579437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n-ea"/>
                <a:sym typeface="+mn-ea"/>
              </a:rPr>
              <a:t>事情结束了,写完了就结尾了。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42889" y="2506663"/>
            <a:ext cx="8649592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    《无名岛》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一文结尾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: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他向着太阳，向着那片绿色，也想着无名岛，行了一个标准的军礼。</a:t>
            </a:r>
            <a:endParaRPr lang="zh-CN" altLang="en-US" sz="2800" b="1" dirty="0">
              <a:latin typeface="+mn-ea"/>
              <a:ea typeface="+mn-ea"/>
              <a:sym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42888" y="495300"/>
            <a:ext cx="40528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主要有以下几种方式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ldLvl="0" animBg="1"/>
      <p:bldP spid="4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74625" y="857250"/>
            <a:ext cx="864552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800" b="1" dirty="0" smtClean="0">
                <a:latin typeface="+mn-ea"/>
                <a:ea typeface="+mn-ea"/>
                <a:sym typeface="+mn-ea"/>
              </a:rPr>
              <a:t>2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总结式结尾。总结式结尾，顾名思义，就是在最后对前文做一个总结性的阐述。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528" y="2085975"/>
            <a:ext cx="8141791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《白鹭》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一文结尾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白鹭实在是一首诗，一首韵在骨子里的散文诗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2195736" y="3507854"/>
            <a:ext cx="3841750" cy="581025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总结全文，照应开头。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ldLvl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92100" y="666750"/>
            <a:ext cx="886142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    3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.反问式结尾。反问式结尾即在最后以一个反问的形式结束,留给读者以回味和思考。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92100" y="1804988"/>
            <a:ext cx="8250238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ea typeface="楷体" panose="02010609060101010101" pitchFamily="49" charset="-122"/>
              </a:rPr>
              <a:t>    ①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我努力地在思考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怎样才能使母亲的手变得又细巧又干净呢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92100" y="2943225"/>
            <a:ext cx="82502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ea typeface="楷体" panose="02010609060101010101" pitchFamily="49" charset="-122"/>
              </a:rPr>
              <a:t>    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你是不是也很喜欢我的家乡呢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1855788" y="3656013"/>
            <a:ext cx="3951287" cy="579437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留给读者以回味和思考。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6"/>
          <p:cNvSpPr txBox="1">
            <a:spLocks noChangeArrowheads="1"/>
          </p:cNvSpPr>
          <p:nvPr/>
        </p:nvSpPr>
        <p:spPr bwMode="auto">
          <a:xfrm>
            <a:off x="395537" y="483518"/>
            <a:ext cx="8424936" cy="4247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我的战斗机非常帅，是橘黄色的，我叫它X-908。它有一个尖尖的机头，机头后面是驾驶舱，舱内有一个人，我想:“那个人以后一定是我。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它的机翼向后倾斜，上面装着枪，机翼末端还有两枚导弹。横着的尾翼要比机翼小很多，竖着的尾翼直直的。后面是一个喷射器，好像一点火就能起来似的。还有些地方的样子真是难以形容。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我玩它时，只要像玩拉力赛车一样往后拉，一松手它就跑起来了。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有时我托着它和另一架飞机打，X-908好像真的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90500" y="820738"/>
            <a:ext cx="8408988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+mn-ea"/>
                <a:ea typeface="+mn-ea"/>
              </a:rPr>
              <a:t>    4</a:t>
            </a:r>
            <a:r>
              <a:rPr lang="zh-CN" altLang="en-US" sz="2800" b="1" dirty="0">
                <a:latin typeface="+mn-ea"/>
                <a:ea typeface="+mn-ea"/>
              </a:rPr>
              <a:t>.启发式结尾。这种结尾是在最后的部分明白一种道理或受到某种启发,以此来明确中心,点明主题。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90500" y="1922463"/>
            <a:ext cx="80470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《珍珠鸟》一文结尾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信赖往往创造出美好的境界。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1816100" y="2592388"/>
            <a:ext cx="3949700" cy="579437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这是文章的中心句。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ldLvl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90500" y="820738"/>
            <a:ext cx="840898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+mn-ea"/>
                <a:ea typeface="+mn-ea"/>
              </a:rPr>
              <a:t>    </a:t>
            </a:r>
            <a:r>
              <a:rPr lang="zh-CN" altLang="en-US" sz="2800" b="1" dirty="0" smtClean="0">
                <a:latin typeface="+mn-ea"/>
                <a:ea typeface="+mn-ea"/>
              </a:rPr>
              <a:t>5</a:t>
            </a:r>
            <a:r>
              <a:rPr lang="zh-CN" altLang="en-US" sz="2800" b="1" dirty="0">
                <a:latin typeface="+mn-ea"/>
                <a:ea typeface="+mn-ea"/>
              </a:rPr>
              <a:t>.抒情式结尾。这是在结尾将自己内心的感情抒发出来的一种结尾方式。它的好处在于能有效地升华感情。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67544" y="2283718"/>
            <a:ext cx="85217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《搭石》一文结尾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一排排搭石，任人走任人踏，它们联结着故乡的小路，也联结着乡亲们美好的情感。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1691680" y="3622675"/>
            <a:ext cx="6315075" cy="1149350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这是文章的点睛之笔，赞扬了搭石无私奉献的精神。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ldLvl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82736" y="534988"/>
            <a:ext cx="16986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+mn-ea"/>
                <a:ea typeface="+mn-ea"/>
              </a:rPr>
              <a:t>描写方法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82736" y="1057275"/>
            <a:ext cx="26050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+mn-ea"/>
                <a:ea typeface="+mn-ea"/>
              </a:rPr>
              <a:t>一、心理描写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6675" y="1579563"/>
            <a:ext cx="901065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b="1" dirty="0" smtClean="0">
                <a:latin typeface="+mn-ea"/>
                <a:ea typeface="+mn-ea"/>
              </a:rPr>
              <a:t>1</a:t>
            </a:r>
            <a:r>
              <a:rPr lang="en-US" altLang="zh-CN" sz="2800" b="1" dirty="0">
                <a:latin typeface="+mn-ea"/>
                <a:ea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</a:rPr>
              <a:t>内心独白。自己对自己说话，人在不同的心情下说出的话是不一样的，不同的话反映出不同的心理状态。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22650" y="298450"/>
            <a:ext cx="27336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作文写作技巧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1600" y="2677889"/>
            <a:ext cx="894080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老师开始发试卷了，我的心脏已经跳到嗓子眼儿了。我忐忑不安:怎么办?怎么办? 这下我完了，肯定考砸了，老师会怎么骂我，妈妈会怎么唠叨，还有爸爸，对了爸爸出差了，但妈妈会不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天呢，我不敢再往下想了。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5048250" y="4368576"/>
            <a:ext cx="2185988" cy="579438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害怕考不好。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 bldLvl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20650" y="557213"/>
            <a:ext cx="8426450" cy="1814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+mn-ea"/>
                <a:ea typeface="+mn-ea"/>
                <a:sym typeface="+mn-ea"/>
              </a:rPr>
              <a:t>    2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用梦幻，巧妙地发出心灵的呼唤。幻境是反映人物心理的一种特殊而又新颖的表现方式。人在极度紧张的状态下，眼前或耳边会有虚幻的画面或声音，把这些详细地描绘下来。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36525" y="2540000"/>
            <a:ext cx="8870950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我好像看见满试卷鲜红的叉组成一张巨大的网向我卷来，使我不得动弹，不能呼吸。我又仿佛看到了老师满面的怒容，仿佛听到了父母悲伤的叹息声和旁人的嘲笑声。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3929063" y="3910013"/>
            <a:ext cx="4100512" cy="579437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担心考不好受批评。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ldLvl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7950" y="439738"/>
            <a:ext cx="87376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+mn-ea"/>
                <a:ea typeface="+mn-ea"/>
                <a:sym typeface="+mn-ea"/>
              </a:rPr>
              <a:t>    3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用神态、语言、动作反映内心的变化。一个人的思想的波动，往往能够从人物的言语、神态中表现出来，语言、行动是心理的外在表现形式。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35893" y="1969195"/>
            <a:ext cx="8450014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当我拿到试卷时，我双手挡住分数不敢看，我缓缓睁开双眼，左手慢慢移开，看到一个“1”，我心想:不会吧?才十几分啊，我完蛋了。右手往右边移了移,一个“0”出现了，我心想:才10分，这回我是真的完蛋了。我绝望地拿开右手，又是一个"0"，我揉了揉眼睛，卷子上写了三个鲜艳的红字，"哇，一百分!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4660900" y="4002088"/>
            <a:ext cx="4184650" cy="579437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由担心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sym typeface="+mn-ea"/>
              </a:rPr>
              <a:t>-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绝望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sym typeface="+mn-ea"/>
              </a:rPr>
              <a:t>-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高兴的变化。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 bldLvl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77676" y="2282359"/>
            <a:ext cx="8042796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天阴沉沉的，不时刮来阵阵冷风。风刮到我身上，我就不由自主地打颤。教室里静悄悄的，只听见”沙沙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的发试卷的声音，“哗啦!”我的心随之猛跳了一下，一个同学不小心把书碰到了地下。同桌的试卷已发下来了，72分，看着同桌哭丧的脸，我不由得心里直打鼓。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11559" y="488950"/>
            <a:ext cx="8408615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700" b="1" dirty="0" smtClean="0">
                <a:latin typeface="+mn-ea"/>
                <a:ea typeface="+mn-ea"/>
                <a:sym typeface="+mn-ea"/>
              </a:rPr>
              <a:t>    4</a:t>
            </a:r>
            <a:r>
              <a:rPr lang="en-US" altLang="zh-CN" sz="2700" b="1" dirty="0">
                <a:latin typeface="+mn-ea"/>
                <a:ea typeface="+mn-ea"/>
                <a:sym typeface="+mn-ea"/>
              </a:rPr>
              <a:t>.</a:t>
            </a:r>
            <a:r>
              <a:rPr lang="zh-CN" altLang="en-US" sz="2700" b="1" dirty="0">
                <a:latin typeface="+mn-ea"/>
                <a:ea typeface="+mn-ea"/>
                <a:sym typeface="+mn-ea"/>
              </a:rPr>
              <a:t>用景物自然地折射内心的感受。通过描写周围的环境而反映人物的心理。人与外界环境是相互作用、相互影响的，人在不同的心情时看相同的物，产生感受不同。</a:t>
            </a:r>
            <a:endParaRPr lang="zh-CN" altLang="en-US" sz="2700" b="1" dirty="0">
              <a:latin typeface="+mn-ea"/>
              <a:ea typeface="+mn-ea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4211960" y="4371950"/>
            <a:ext cx="2430462" cy="577850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担心考不好。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bldLvl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3568" y="339502"/>
            <a:ext cx="24733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二、场面描写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3200" y="996950"/>
            <a:ext cx="8777288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+mn-ea"/>
                <a:ea typeface="+mn-ea"/>
                <a:sym typeface="+mn-ea"/>
              </a:rPr>
              <a:t>    1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点面结合。描写中,不仅要注意写好“点”，还要注意“点面结合”。“面” 就是对整体情况的概括。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198659" name="TextBox 4"/>
          <p:cNvSpPr txBox="1">
            <a:spLocks noChangeArrowheads="1"/>
          </p:cNvSpPr>
          <p:nvPr/>
        </p:nvSpPr>
        <p:spPr bwMode="auto">
          <a:xfrm>
            <a:off x="203201" y="1951038"/>
            <a:ext cx="8777288" cy="2227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看足球比赛的时候，特别是球接近球门的那一时刻，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观众席上的人的表现就不一样。有的是屏住呼吸，一声不吭，眼睛直盯足球;有的则几个人一起大喊大叫，声势浩大；还有的呢，独自小声念叨:“稳住稳住!传球!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中国“加油加油!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3635375" y="3939902"/>
            <a:ext cx="5119688" cy="823913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这是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sym typeface="+mn-ea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点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sym typeface="+mn-ea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的描写，同时写出同一时刻不同人的状态。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8659" grpId="0"/>
      <p:bldP spid="8" grpId="0" bldLvl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01613" y="901700"/>
            <a:ext cx="8762875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观众席上响起了一片助威声，这是我们中国队与韩国队正在紧张地进行足球比赛。这时，观众席上又响起了阵阵喊声。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1160140" y="2787774"/>
            <a:ext cx="7156450" cy="1327150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n-ea"/>
                <a:sym typeface="+mn-ea"/>
              </a:rPr>
              <a:t>这是面的描写。有了这样的描写，足球比赛的场面就是显得更加热烈了。</a:t>
            </a:r>
            <a:endParaRPr lang="zh-CN" altLang="en-US" sz="2400" b="1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79375" y="542925"/>
            <a:ext cx="8969375" cy="2227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+mn-ea"/>
                <a:ea typeface="+mn-ea"/>
                <a:sym typeface="+mn-ea"/>
              </a:rPr>
              <a:t>    2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注意抓动态的场景来写。活动或比赛都是人来参加的，而且都是动态的，因此，场面描写就要重点描述人物的活动情况，通过人物的一言一行、一举一动，来反映“点”或“面”状态，从而使人了解整个活动或比赛情况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15900" y="2679700"/>
            <a:ext cx="8712200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除夕夜，我赶紧来到大街，放眼一看。老爷爷望着满天的火树银花，乐得合不拢嘴；老奶奶瞧着天空中银蛇飞舞，高兴得点头微笑；小朋友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看着金色的雨纷纷落下，兴奋得手舞足蹈。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5704433" y="4191000"/>
            <a:ext cx="2428875" cy="577850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人们十分高兴。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93663" y="514350"/>
            <a:ext cx="8710612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+mn-ea"/>
                <a:ea typeface="+mn-ea"/>
              </a:rPr>
              <a:t>    3</a:t>
            </a:r>
            <a:r>
              <a:rPr lang="en-US" altLang="zh-CN" sz="2800" b="1" dirty="0">
                <a:latin typeface="+mn-ea"/>
                <a:ea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</a:rPr>
              <a:t>画龙点睛。在场面描写中还要有点睛之笔，最有代表性、最能打动人、最能感动人、最能给人留下深刻印象的传神之笔。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1898650"/>
            <a:ext cx="8640960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拔河比赛激烈进行着，同学们都使出了浑身的力气，眼看我们就胜利了。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可是由于王明同学用力过度，伤到了膝盖，坐到了地上。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看到胜利属于了别人，同学们都像泄了气的皮球。这时，老师赶紧对我们说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虽然我们输了，但是我们却很团结啊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!”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听到这，我们都笑了。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2897188" y="4286587"/>
            <a:ext cx="5349875" cy="579438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这样写，能达到画龙点睛的目的。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6"/>
          <p:cNvSpPr txBox="1">
            <a:spLocks noChangeArrowheads="1"/>
          </p:cNvSpPr>
          <p:nvPr/>
        </p:nvSpPr>
        <p:spPr bwMode="auto">
          <a:xfrm>
            <a:off x="287338" y="587375"/>
            <a:ext cx="8732837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开枪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了，另一架飞机从我的手中滑落下去，掉在床上。当我觉得无聊时，就拿着它玩。它会让我快乐，所以我喜欢它。每次我做完作业时，也会拿着它玩个够。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当我做事很慢的时候，想到它那风驰电掣的速度，我就会加快速度;当我烦恼时，拿着它玩上一会儿，烦恼就会全部消散了;当我一个人在家，感到害怕时看一看它，我就有了勇气。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我把我的X-908放在我的玩具桶里，好好地保存起来，我对它无比珍爱。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39552" y="475457"/>
            <a:ext cx="24733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三、环境描写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560" y="1212056"/>
            <a:ext cx="73517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+mn-ea"/>
                <a:ea typeface="+mn-ea"/>
                <a:sym typeface="+mn-ea"/>
              </a:rPr>
              <a:t>1.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根据文章的重点写环境。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23528" y="2159000"/>
            <a:ext cx="8298507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《慈母情深》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一课的环境描写：空间非常低矮，低得使人感到压抑。不足二百米的厂房，四壁潮湿颓败。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1872309" y="3681412"/>
            <a:ext cx="6084887" cy="606425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突出母亲工作条件差，挣钱很不容易。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63563" y="603250"/>
            <a:ext cx="86153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+mn-ea"/>
                <a:ea typeface="+mn-ea"/>
                <a:sym typeface="+mn-ea"/>
              </a:rPr>
              <a:t>2.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根据文章表达的情感写环境。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63563" y="1377950"/>
            <a:ext cx="8520112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例如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《卖火柴的小女孩》一课中的环境描写：“天冷了，下雪了，又快黑了，这是一年的最后一天，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大年夜。</a:t>
            </a:r>
            <a:endParaRPr lang="zh-CN" altLang="en-US" sz="2800" b="1" dirty="0"/>
          </a:p>
        </p:txBody>
      </p:sp>
      <p:sp>
        <p:nvSpPr>
          <p:cNvPr id="5" name="线形标注 1 4"/>
          <p:cNvSpPr/>
          <p:nvPr/>
        </p:nvSpPr>
        <p:spPr>
          <a:xfrm>
            <a:off x="1314451" y="3147814"/>
            <a:ext cx="6857950" cy="1054100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渲染了一种凄惨气氛和哀伤的感情，这与文章表达的情感一致。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47700" y="590550"/>
            <a:ext cx="37512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+mn-ea"/>
                <a:ea typeface="+mn-ea"/>
                <a:sym typeface="+mn-ea"/>
              </a:rPr>
              <a:t>3.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抓住特点写环境。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47700" y="1473200"/>
            <a:ext cx="8231188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例如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《四季之美》一课中的环境描写：“东方一点一点泛着鱼肚色的天空，染上微微的红晕，飘着红紫红紫的彩云。”</a:t>
            </a:r>
            <a:endParaRPr lang="zh-CN" altLang="en-US" sz="2800" b="1" dirty="0"/>
          </a:p>
        </p:txBody>
      </p:sp>
      <p:sp>
        <p:nvSpPr>
          <p:cNvPr id="5" name="线形标注 1 4"/>
          <p:cNvSpPr/>
          <p:nvPr/>
        </p:nvSpPr>
        <p:spPr>
          <a:xfrm>
            <a:off x="838994" y="3217863"/>
            <a:ext cx="7848600" cy="973137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+mn-ea"/>
                <a:sym typeface="+mn-ea"/>
              </a:rPr>
              <a:t>这里的环境描写天空和云朵，抓住了天空和云朵的特点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sym typeface="+mn-ea"/>
              </a:rPr>
              <a:t>——</a:t>
            </a:r>
            <a:r>
              <a:rPr lang="zh-CN" altLang="en-US" sz="2400" b="1">
                <a:solidFill>
                  <a:srgbClr val="FF0000"/>
                </a:solidFill>
                <a:latin typeface="+mn-ea"/>
                <a:sym typeface="+mn-ea"/>
              </a:rPr>
              <a:t>颜色，写得生动具体。</a:t>
            </a:r>
            <a:endParaRPr lang="zh-CN" altLang="en-US" sz="2400" b="1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3525" y="588963"/>
            <a:ext cx="70135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+mn-ea"/>
                <a:ea typeface="+mn-ea"/>
                <a:sym typeface="+mn-ea"/>
              </a:rPr>
              <a:t>    4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要写出事情的发展给环境带来的变化。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63525" y="1263650"/>
            <a:ext cx="8723313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例如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《我的战友邱少云》一文中的环境：“前边六十多米的地方就是敌人的前哨阵地，不但可以看到地堡和火力点甚至连敌人讲话的声音都能听到，敌人居高临下，当然是更容易看见我们。”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1773237" y="3435350"/>
            <a:ext cx="5703888" cy="714375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通过环境描写，介绍事情的发展。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39552" y="483518"/>
            <a:ext cx="19319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39205" y="1491630"/>
            <a:ext cx="7704856" cy="2227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1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林儿等待着，林儿等待着，静静地等待着。然而他失望了，老师似乎把他给忘了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    请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在句尾加上一段环境描写,体现出林儿的“失落”。要求:运用比喻的修辞方法，使前后文情境一致，更能体现出林儿此时的心境。</a:t>
            </a:r>
            <a:endParaRPr lang="zh-CN" altLang="en-US" sz="28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77825" y="987425"/>
            <a:ext cx="8388350" cy="2244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窗外的风吹得叶子哗啦作响。林儿侧过头，看着窗外。在风中摇曳的那一片叶子最终敌不过凛冽的风，打着旋儿慢慢飘落。在灰色的天空中，那片叶子显得孤独又无力。林儿觉得自己就像不堪一击的脆弱枝丫，所有的勇气都要被风折断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33350" y="557213"/>
            <a:ext cx="8713788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+mn-ea"/>
                <a:ea typeface="+mn-ea"/>
              </a:rPr>
              <a:t>    2</a:t>
            </a:r>
            <a:r>
              <a:rPr lang="en-US" altLang="zh-CN" sz="2800" b="1" dirty="0">
                <a:latin typeface="+mn-ea"/>
                <a:ea typeface="+mn-ea"/>
              </a:rPr>
              <a:t>.“</a:t>
            </a:r>
            <a:r>
              <a:rPr lang="zh-CN" altLang="en-US" sz="2800" b="1" dirty="0">
                <a:latin typeface="+mn-ea"/>
                <a:ea typeface="+mn-ea"/>
              </a:rPr>
              <a:t>给我慢慢走着”加上环境描写，表现</a:t>
            </a:r>
            <a:r>
              <a:rPr lang="en-US" altLang="zh-CN" sz="2800" b="1" dirty="0">
                <a:latin typeface="+mn-ea"/>
                <a:ea typeface="+mn-ea"/>
              </a:rPr>
              <a:t>“</a:t>
            </a:r>
            <a:r>
              <a:rPr lang="zh-CN" altLang="en-US" sz="2800" b="1" dirty="0">
                <a:latin typeface="+mn-ea"/>
                <a:ea typeface="+mn-ea"/>
              </a:rPr>
              <a:t>我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”</a:t>
            </a:r>
            <a:r>
              <a:rPr lang="zh-CN" altLang="en-US" sz="2800" b="1" dirty="0">
                <a:latin typeface="+mn-ea"/>
                <a:ea typeface="+mn-ea"/>
              </a:rPr>
              <a:t>很孤独、害怕。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67543" y="1509713"/>
            <a:ext cx="8064897" cy="265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夜深了，四周安静极了，只有风刮过树林发出的呼呼声。一切都是黑漆漆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的，一条灰白的路静默着，连路灯也禁不住双手环抱，蜷缩在半空中，沉郁的眼光默默地注视着远方。我连自己的呼吸声都能听见，寂静得让我感到窒息，但是我又不敢出声，生怕惊扰了某些东西。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我在雨中慢慢走着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34938" y="1422400"/>
            <a:ext cx="8875712" cy="265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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写一段自己考试考差了，在担心和痛苦中回家的心理活动。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写一段自己受到表彰，第一次走上领奖台，心情激动的心理活动。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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忘记写作业，老师叫到办公室，在从教室到办公室的路上的心理活动。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39552" y="600075"/>
            <a:ext cx="34671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任选一题来完成。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3989" y="558800"/>
            <a:ext cx="8594476" cy="4401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走在回家的路上，抬头望望天空，一切本是美好的景色，在我眼中似乎变成了黑白画，我沉浸在那悲伤的氛围中不能自拔。又一次的考砸，又一次等待的被挨批。头快要炸了！眼前一片晴朗，但我心房淅淅沥沥地在下雨。胸被什么堵住似的，压得我喘不过气来，步伐沉重，晃晃悠悠地走着，步履轻飘飘的，落不下地，整个人像是浮在空中一般，显得万分迷茫。走到一条分岔的路上，两条路一眼望不到底，只是深得可怕，我的人生总有一天也会是如此吗？一片迷茫，不知所措……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5575" y="762000"/>
            <a:ext cx="8832850" cy="308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抬头望望天空，天是那么的蓝，云是那么的白，小鸟在枝头快乐地歌唱着。就连平时默默无闻的柳树，今天在微风的亲吻下，也扭动腰肢。再看看台下的同学和老师，都精神饱满，热情四射。现在我的心里乐开了花，简直无法用言语来表达。我自己暗下决心，不能骄傲，要继续努力，认真学习，争取下次还能领奖，不辜负老师和家长对我的期望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6"/>
          <p:cNvSpPr txBox="1">
            <a:spLocks noChangeArrowheads="1"/>
          </p:cNvSpPr>
          <p:nvPr/>
        </p:nvSpPr>
        <p:spPr bwMode="auto">
          <a:xfrm>
            <a:off x="323527" y="438150"/>
            <a:ext cx="8352929" cy="436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我家的两只“活宝”母鸡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小黄和嘎嘎，可不是人，更不是玩具，而是我家的另类活宝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两只会下蛋的母鸡!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小黄长着一身黄澄澄的羽毛，年龄稍小。红红的冠儿，无精打采地耷拉着。两只绿豆眼倒黑得发亮，还显出几分灵气。尖尖的喙，米黄色，啄起人来可还有些疼呢!柔顺光滑的羽毛，平整地贴在身上，摸起来毛绒绒的，可舒服了!尾巴上那几根浅棕色的羽毛还微微透着橙色，漂亮极了。两条短而有力的腿，是嫩嫩的浅黄色，让人忍不住想摸一摸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17091" y="828675"/>
            <a:ext cx="8559551" cy="308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走廊里阴森森的，见不到一点阳光 ，就连挂在墙上的标语也失去了往日的色彩。我怎么就忘了写作业呢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早知道老师会发现，我不如做完作业检查一遍。这可怎么办啊，万一老师通知家长，爸爸一定会惩罚我，妈妈一定会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……</a:t>
            </a:r>
            <a:r>
              <a:rPr lang="zh-CN" altLang="en-US" sz="2800" b="1" dirty="0"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我简直不敢往下想了。现在我真想找个地道钻进去，再也不见他们。不知何时，我已经来到了办公室的门前。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怎么办啊，怎么办啊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8638" y="1706563"/>
            <a:ext cx="4227512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6150" y="1706563"/>
            <a:ext cx="3757613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34938" y="644525"/>
            <a:ext cx="887571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+mn-ea"/>
                <a:ea typeface="+mn-ea"/>
                <a:sym typeface="+mn-ea"/>
              </a:rPr>
              <a:t>4.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选择选面的一张图片写一个场景。</a:t>
            </a:r>
            <a:endParaRPr lang="zh-CN" altLang="en-US" sz="28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34938" y="722313"/>
            <a:ext cx="8875712" cy="3970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太阳火辣辣地炙烤着大地，没有一丝风拂过，天气热得让人透不过气，树木不再左右摇摆，花儿不再随风起舞，一切都是寂静的。随着枪声响起，运动员像离弦的箭一样飞奔着，于是出现了这样一幅激动人心的画面:欢呼声、叫喊声混成片，运动员们你追我赶，只见豆大的汗珠从额头滑过，他们一定累坏了，但是奋勇向前的精神一直激励着他们，他们毫不畏惧、毫不退缩，向终点冲刺着，观众席上一片沸腾。掌声、欢呼声又一次随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着哨声响起。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625850" y="200025"/>
            <a:ext cx="18923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场景一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3988" y="912813"/>
            <a:ext cx="8564562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+mn-ea"/>
                <a:ea typeface="+mn-ea"/>
                <a:sym typeface="+mn-ea"/>
              </a:rPr>
              <a:t>    “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丁零零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……”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上课铃响了。同学们都静静地坐在教室里，等待老师的到来。教室里时而传来几声咳嗽声，时而传出班长的吼声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:“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不准说话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!”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呵，真威严!几声轻快的脚步声，“啪! ”班长回位了。当然，老师也走进了教室。“就要像这样嘛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!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”老师看了挺满意。的确，今天的课堂纪律非常好。“上课” 师生上课的见面话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——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互相打招呼，但很严肃。老师习惯地推了推眼镜，巡视了一会儿，脸上流露出满意的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67088" y="390525"/>
            <a:ext cx="19319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场景二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文本框 1"/>
          <p:cNvSpPr txBox="1">
            <a:spLocks noChangeArrowheads="1"/>
          </p:cNvSpPr>
          <p:nvPr/>
        </p:nvSpPr>
        <p:spPr bwMode="auto">
          <a:xfrm>
            <a:off x="755577" y="898525"/>
            <a:ext cx="7272808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微笑。不久，校园里传出了有规律的读书声，非常悦耳。现在，同学们正寻求着知识，老师们正传授着知识。上课就是这样: 轻松、愉快，但又是那么严肃。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文本框 1"/>
          <p:cNvSpPr txBox="1">
            <a:spLocks noChangeArrowheads="1"/>
          </p:cNvSpPr>
          <p:nvPr/>
        </p:nvSpPr>
        <p:spPr bwMode="auto">
          <a:xfrm>
            <a:off x="441325" y="552450"/>
            <a:ext cx="8502650" cy="3538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包饺子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看着电视里诱人食欲的水饺，动起了我的食欲，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又动起了我的兴趣。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我拜奶奶为师，刚才我奶正好买了饺子皮，我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高兴、兴奋得都跳了起来，我见奶奶包饺子。第一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8114" name="文本框 16"/>
          <p:cNvSpPr txBox="1">
            <a:spLocks noChangeArrowheads="1"/>
          </p:cNvSpPr>
          <p:nvPr/>
        </p:nvSpPr>
        <p:spPr bwMode="auto">
          <a:xfrm>
            <a:off x="441325" y="2760663"/>
            <a:ext cx="83312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/>
          <a:srcRect l="21429" r="7143" b="26530"/>
          <a:stretch>
            <a:fillRect/>
          </a:stretch>
        </p:blipFill>
        <p:spPr bwMode="auto">
          <a:xfrm>
            <a:off x="1038225" y="3282950"/>
            <a:ext cx="137477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16057" b="26512"/>
          <a:stretch>
            <a:fillRect/>
          </a:stretch>
        </p:blipFill>
        <p:spPr bwMode="auto">
          <a:xfrm>
            <a:off x="5618163" y="742950"/>
            <a:ext cx="8143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1720850"/>
            <a:ext cx="5349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781675" y="552450"/>
            <a:ext cx="4873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勾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3500" y="1295400"/>
            <a:ext cx="9060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同时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777875" y="1295400"/>
            <a:ext cx="4873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引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874838" y="1295400"/>
            <a:ext cx="162736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对包饺子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4038600" y="2155825"/>
            <a:ext cx="488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好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906963" y="2238375"/>
            <a:ext cx="4873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奶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 l="16057" b="26512"/>
          <a:stretch>
            <a:fillRect/>
          </a:stretch>
        </p:blipFill>
        <p:spPr bwMode="auto">
          <a:xfrm>
            <a:off x="700088" y="1606550"/>
            <a:ext cx="6921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7238" y="1660525"/>
            <a:ext cx="5349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 l="16057" b="26512"/>
          <a:stretch>
            <a:fillRect/>
          </a:stretch>
        </p:blipFill>
        <p:spPr bwMode="auto">
          <a:xfrm>
            <a:off x="3876675" y="2417763"/>
            <a:ext cx="8128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6963" y="2533650"/>
            <a:ext cx="4397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5441950" y="3111500"/>
            <a:ext cx="3052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迫不及待的想看看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5781675" y="4090988"/>
            <a:ext cx="13700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是如何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7564438" y="4090988"/>
            <a:ext cx="9667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首先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"/>
          <a:srcRect l="21429" r="7143" b="26530"/>
          <a:stretch>
            <a:fillRect/>
          </a:stretch>
        </p:blipFill>
        <p:spPr bwMode="auto">
          <a:xfrm>
            <a:off x="4608513" y="3351213"/>
            <a:ext cx="1009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4325" y="3413125"/>
            <a:ext cx="3397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/>
          <a:srcRect t="26512" r="16057"/>
          <a:stretch>
            <a:fillRect/>
          </a:stretch>
        </p:blipFill>
        <p:spPr bwMode="auto">
          <a:xfrm>
            <a:off x="7343775" y="3386138"/>
            <a:ext cx="14065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1713" y="3438525"/>
            <a:ext cx="3397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35" name="TextBox 4"/>
          <p:cNvSpPr txBox="1">
            <a:spLocks noChangeArrowheads="1"/>
          </p:cNvSpPr>
          <p:nvPr/>
        </p:nvSpPr>
        <p:spPr bwMode="auto">
          <a:xfrm>
            <a:off x="80963" y="444500"/>
            <a:ext cx="19319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例文改评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9" grpId="0"/>
      <p:bldP spid="21" grpId="0"/>
      <p:bldP spid="25" grpId="0"/>
      <p:bldP spid="27" grpId="0"/>
      <p:bldP spid="29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"/>
          <a:srcRect l="16057" b="26512"/>
          <a:stretch>
            <a:fillRect/>
          </a:stretch>
        </p:blipFill>
        <p:spPr bwMode="auto">
          <a:xfrm>
            <a:off x="42863" y="866775"/>
            <a:ext cx="8143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38" name="文本框 1"/>
          <p:cNvSpPr txBox="1">
            <a:spLocks noChangeArrowheads="1"/>
          </p:cNvSpPr>
          <p:nvPr/>
        </p:nvSpPr>
        <p:spPr bwMode="auto">
          <a:xfrm>
            <a:off x="215900" y="1139825"/>
            <a:ext cx="8372475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步把皮拿起来放在左手手中心，第二步奶奶拿起勺子，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盛过去，满满一勺，倒在皮中间，第三步先在周围涂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了一层水，合上，再捏中间，然后捏两边，第四步摆放在木板上。</a:t>
            </a:r>
            <a:endParaRPr lang="zh-CN" altLang="en-US" sz="2800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51075" y="619125"/>
            <a:ext cx="4873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endParaRPr lang="en-US" altLang="zh-CN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218113" y="619125"/>
            <a:ext cx="10588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然后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11200" y="1438275"/>
            <a:ext cx="6651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了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759450" y="1438275"/>
            <a:ext cx="10588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接着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806950" y="3641725"/>
            <a:ext cx="43322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然后把包好的饺子轻轻地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702175" y="2311400"/>
            <a:ext cx="6635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最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1538" y="1004888"/>
            <a:ext cx="43973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2863" y="619125"/>
            <a:ext cx="10715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奶奶</a:t>
            </a:r>
            <a:endParaRPr lang="en-US" altLang="zh-CN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"/>
          <a:srcRect l="16057" b="26512"/>
          <a:stretch>
            <a:fillRect/>
          </a:stretch>
        </p:blipFill>
        <p:spPr bwMode="auto">
          <a:xfrm>
            <a:off x="4702175" y="831850"/>
            <a:ext cx="199866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"/>
          <a:srcRect l="16057" b="26512"/>
          <a:stretch>
            <a:fillRect/>
          </a:stretch>
        </p:blipFill>
        <p:spPr bwMode="auto">
          <a:xfrm>
            <a:off x="215900" y="1730375"/>
            <a:ext cx="165576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"/>
          <a:srcRect l="16057" b="26512"/>
          <a:stretch>
            <a:fillRect/>
          </a:stretch>
        </p:blipFill>
        <p:spPr bwMode="auto">
          <a:xfrm>
            <a:off x="5099050" y="1730375"/>
            <a:ext cx="237966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"/>
          <a:srcRect l="16057" b="26512"/>
          <a:stretch>
            <a:fillRect/>
          </a:stretch>
        </p:blipFill>
        <p:spPr bwMode="auto">
          <a:xfrm>
            <a:off x="4595813" y="2582863"/>
            <a:ext cx="8763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/>
          <a:srcRect t="26512" r="16057"/>
          <a:stretch>
            <a:fillRect/>
          </a:stretch>
        </p:blipFill>
        <p:spPr bwMode="auto">
          <a:xfrm>
            <a:off x="6276975" y="2663825"/>
            <a:ext cx="23780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8" grpId="0"/>
      <p:bldP spid="10" grpId="0"/>
      <p:bldP spid="13" grpId="0"/>
      <p:bldP spid="14" grpId="0"/>
      <p:bldP spid="21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2709863" y="3405188"/>
            <a:ext cx="2062162" cy="473075"/>
          </a:xfrm>
          <a:custGeom>
            <a:avLst/>
            <a:gdLst>
              <a:gd name="connsiteX0" fmla="*/ 0 w 3026979"/>
              <a:gd name="connsiteY0" fmla="*/ 378372 h 472965"/>
              <a:gd name="connsiteX1" fmla="*/ 0 w 3026979"/>
              <a:gd name="connsiteY1" fmla="*/ 15765 h 472965"/>
              <a:gd name="connsiteX2" fmla="*/ 2096814 w 3026979"/>
              <a:gd name="connsiteY2" fmla="*/ 0 h 472965"/>
              <a:gd name="connsiteX3" fmla="*/ 2112579 w 3026979"/>
              <a:gd name="connsiteY3" fmla="*/ 441434 h 472965"/>
              <a:gd name="connsiteX4" fmla="*/ 3026979 w 3026979"/>
              <a:gd name="connsiteY4" fmla="*/ 472965 h 472965"/>
              <a:gd name="connsiteX5" fmla="*/ 3026979 w 3026979"/>
              <a:gd name="connsiteY5" fmla="*/ 0 h 472965"/>
              <a:gd name="connsiteX6" fmla="*/ 3026979 w 3026979"/>
              <a:gd name="connsiteY6" fmla="*/ 0 h 472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6979" h="472965">
                <a:moveTo>
                  <a:pt x="0" y="378372"/>
                </a:moveTo>
                <a:lnTo>
                  <a:pt x="0" y="15765"/>
                </a:lnTo>
                <a:lnTo>
                  <a:pt x="2096814" y="0"/>
                </a:lnTo>
                <a:lnTo>
                  <a:pt x="2112579" y="441434"/>
                </a:lnTo>
                <a:lnTo>
                  <a:pt x="3026979" y="472965"/>
                </a:lnTo>
                <a:lnTo>
                  <a:pt x="3026979" y="0"/>
                </a:lnTo>
                <a:lnTo>
                  <a:pt x="3026979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"/>
          <a:srcRect l="16057" b="26512"/>
          <a:stretch>
            <a:fillRect/>
          </a:stretch>
        </p:blipFill>
        <p:spPr bwMode="auto">
          <a:xfrm>
            <a:off x="2098675" y="1412875"/>
            <a:ext cx="8128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3" name="TextBox 4"/>
          <p:cNvSpPr txBox="1">
            <a:spLocks noChangeArrowheads="1"/>
          </p:cNvSpPr>
          <p:nvPr/>
        </p:nvSpPr>
        <p:spPr bwMode="auto">
          <a:xfrm>
            <a:off x="455613" y="771525"/>
            <a:ext cx="7881937" cy="3106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我随手拿了一张皮，用勺子盛满满一勺肉馅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放在饺子皮了。 我心里十分得意:嘿嘿，我真是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天才啊!正当我得意洋洋的时候，肉馅就像个不听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话的坏孩子，束手无策让我，我先把中间捏好，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113" y="688975"/>
            <a:ext cx="4397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384300" y="333375"/>
            <a:ext cx="4873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便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098675" y="1120775"/>
            <a:ext cx="10699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中间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0" y="1466850"/>
            <a:ext cx="4381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772025" y="1120775"/>
            <a:ext cx="39116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原来包饺子这么简单啊，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"/>
          <a:srcRect l="16057" b="26512"/>
          <a:stretch>
            <a:fillRect/>
          </a:stretch>
        </p:blipFill>
        <p:spPr bwMode="auto">
          <a:xfrm>
            <a:off x="4649788" y="3302000"/>
            <a:ext cx="5286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689475" y="2882900"/>
            <a:ext cx="488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8" grpId="0"/>
      <p:bldP spid="9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"/>
          <a:srcRect l="16057" b="26512"/>
          <a:stretch>
            <a:fillRect/>
          </a:stretch>
        </p:blipFill>
        <p:spPr bwMode="auto">
          <a:xfrm>
            <a:off x="1073150" y="842963"/>
            <a:ext cx="8128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6" name="TextBox 4"/>
          <p:cNvSpPr txBox="1">
            <a:spLocks noChangeArrowheads="1"/>
          </p:cNvSpPr>
          <p:nvPr/>
        </p:nvSpPr>
        <p:spPr bwMode="auto">
          <a:xfrm>
            <a:off x="501650" y="1017588"/>
            <a:ext cx="8140700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然后两把左边捏好，右边钻出来，等我捏好右边的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皮，肉馅从左边逃了出来。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后来，我干脆就把饺子皮放在手里，两边同时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一捏，捏好了，但它的“肚子”烂了，像一个泄气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235075" y="495300"/>
            <a:ext cx="488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再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014663" y="495300"/>
            <a:ext cx="17383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结果馅从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 flipH="1">
            <a:off x="1757363" y="1406525"/>
            <a:ext cx="4778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又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112963" y="2311400"/>
            <a:ext cx="233521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气急败坏地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5838" y="895350"/>
            <a:ext cx="4397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463" y="1708150"/>
            <a:ext cx="4397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4925" y="2519363"/>
            <a:ext cx="439738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"/>
          <a:srcRect l="16057" b="26512"/>
          <a:stretch>
            <a:fillRect/>
          </a:stretch>
        </p:blipFill>
        <p:spPr bwMode="auto">
          <a:xfrm>
            <a:off x="5314950" y="3330575"/>
            <a:ext cx="8763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510213" y="3160713"/>
            <a:ext cx="4873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漏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  <p:bldP spid="5" grpId="0"/>
      <p:bldP spid="14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文本框 2"/>
          <p:cNvSpPr txBox="1">
            <a:spLocks noChangeArrowheads="1"/>
          </p:cNvSpPr>
          <p:nvPr/>
        </p:nvSpPr>
        <p:spPr bwMode="auto">
          <a:xfrm>
            <a:off x="561975" y="939800"/>
            <a:ext cx="7810500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的皮球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我又找了一个饺子皮，然后重新包了一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遍，包得跟奶奶的比丑了点，可是，我感觉心里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美滋滋的。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我对奶奶说:“ 以后我再也不包饺子了。”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/>
          <a:srcRect l="21429" r="7143" b="26530"/>
          <a:stretch>
            <a:fillRect/>
          </a:stretch>
        </p:blipFill>
        <p:spPr bwMode="auto">
          <a:xfrm>
            <a:off x="5100638" y="654050"/>
            <a:ext cx="129381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1786" b="25414"/>
          <a:stretch>
            <a:fillRect/>
          </a:stretch>
        </p:blipFill>
        <p:spPr bwMode="auto">
          <a:xfrm>
            <a:off x="6934200" y="2989263"/>
            <a:ext cx="625475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 l="16057" b="26512"/>
          <a:stretch>
            <a:fillRect/>
          </a:stretch>
        </p:blipFill>
        <p:spPr bwMode="auto">
          <a:xfrm>
            <a:off x="4556125" y="3233738"/>
            <a:ext cx="183832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883025" y="2833688"/>
            <a:ext cx="343693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要试着自己给奶奶</a:t>
            </a:r>
            <a:endParaRPr lang="zh-CN" altLang="en-US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68288" y="530225"/>
            <a:ext cx="162095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状物作文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95536" y="2581277"/>
            <a:ext cx="8274124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sym typeface="+mn-ea"/>
              </a:rPr>
              <a:t>一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、对以物写物作文，应抓住物的形状、构造、功用、特点、抓住人对物的情感关系，进行细致的描写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着重表达出你喜爱的思想感情或物带给你的帮助。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8288" y="1328738"/>
            <a:ext cx="86106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状物作文一般是指对动植物和物品的描写。状物</a:t>
            </a:r>
            <a:r>
              <a:rPr lang="zh-CN" altLang="en-US" sz="2800" b="1" dirty="0" smtClean="0">
                <a:latin typeface="+mn-ea"/>
                <a:ea typeface="+mn-ea"/>
                <a:sym typeface="+mn-ea"/>
              </a:rPr>
              <a:t>作文分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以物写物、借物喻人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(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理）两种。</a:t>
            </a:r>
            <a:endParaRPr lang="zh-CN" altLang="en-US" sz="28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6"/>
          <p:cNvSpPr txBox="1">
            <a:spLocks noChangeArrowheads="1"/>
          </p:cNvSpPr>
          <p:nvPr/>
        </p:nvSpPr>
        <p:spPr bwMode="auto">
          <a:xfrm>
            <a:off x="100013" y="533400"/>
            <a:ext cx="8772525" cy="3935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嘎嘎粗脖子粗嗓子，讲起话来“嘎嘎嘎”。它的冠儿虽不如小黄那样红艳艳的，却比它挺拔。嘎嘎一身土黄色的羽毛，可能因为不讲卫生吧，全身弄得脏兮兮的。可尾羽依旧那么漂亮，漆一般黑，尾巴尖上还有耀眼的亮绿色。嘎嘎两条腿细细长长，是淡淡的肉色。和小黄比，它显得有些“鹤立鸡群”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两只母鸡吃食时可有趣了!每当把一把米粒、青菜撒在地上时，它们便会百米冲刺一般跑过来，争先恐后地去抢，像发射密集的机关枪子弹一样啄得头也不抬。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9875" y="661988"/>
            <a:ext cx="18923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点评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611560" y="1387475"/>
            <a:ext cx="7992888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+mn-ea"/>
                <a:ea typeface="+mn-ea"/>
              </a:rPr>
              <a:t>    </a:t>
            </a:r>
            <a:r>
              <a:rPr lang="zh-CN" altLang="en-US" sz="2800" b="1" dirty="0">
                <a:latin typeface="+mn-ea"/>
                <a:ea typeface="+mn-ea"/>
              </a:rPr>
              <a:t>这是一篇记事作文，以包饺子为主题。主要写了</a:t>
            </a:r>
            <a:r>
              <a:rPr lang="en-US" altLang="zh-CN" sz="2800" b="1" dirty="0">
                <a:latin typeface="+mn-ea"/>
                <a:ea typeface="+mn-ea"/>
              </a:rPr>
              <a:t>“</a:t>
            </a:r>
            <a:r>
              <a:rPr lang="zh-CN" altLang="en-US" sz="2800" b="1" dirty="0">
                <a:latin typeface="+mn-ea"/>
                <a:ea typeface="+mn-ea"/>
              </a:rPr>
              <a:t>我</a:t>
            </a:r>
            <a:r>
              <a:rPr lang="en-US" altLang="zh-CN" sz="2800" b="1" dirty="0">
                <a:latin typeface="+mn-ea"/>
                <a:ea typeface="+mn-ea"/>
                <a:sym typeface="+mn-ea"/>
              </a:rPr>
              <a:t>”</a:t>
            </a:r>
            <a:r>
              <a:rPr lang="zh-CN" altLang="en-US" sz="2800" b="1" dirty="0">
                <a:latin typeface="+mn-ea"/>
                <a:ea typeface="+mn-ea"/>
              </a:rPr>
              <a:t>怎样跟奶奶学包饺子的过程。引题自然恰当，过程写得还可以，但结尾欠佳，不能体现主题。再者遣词用语上有些不足，今后应加强这方面的练习。</a:t>
            </a:r>
            <a:endParaRPr lang="zh-CN" altLang="en-US" sz="28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6"/>
          <p:cNvSpPr txBox="1">
            <a:spLocks noChangeArrowheads="1"/>
          </p:cNvSpPr>
          <p:nvPr/>
        </p:nvSpPr>
        <p:spPr bwMode="auto">
          <a:xfrm>
            <a:off x="467545" y="371475"/>
            <a:ext cx="8352928" cy="4262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一次，外婆用碗盛了些吃剩的肉来，它们立刻围着团团转，仿佛在说:“快给我吃吧，我都等不及了!”外婆顺手扔了几块，可每次都被嘎嘎抢去了，这可把小黄急坏了。只见它就像热锅上的蚂蚁，在地上直打转。 猛然间，它看到外婆手里还有一片很大的肉，于是，便夹紧翅膀，伸长脖子，用力向上一跳，张开尖尖的喙，伸到外婆手里，使劲一啄</a:t>
            </a:r>
            <a:r>
              <a:rPr lang="zh-CN" altLang="en-US" sz="2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肉准确无误地被它叼了去。终于抢到了肉，小黄满意地吃完最后一点残渣，来回踱着方步，昂首挺胸，嘴里不时发出“咯咯”的叫声，完全是一副胜利者的姿态。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6"/>
          <p:cNvSpPr txBox="1">
            <a:spLocks noChangeArrowheads="1"/>
          </p:cNvSpPr>
          <p:nvPr/>
        </p:nvSpPr>
        <p:spPr bwMode="auto">
          <a:xfrm>
            <a:off x="611560" y="843558"/>
            <a:ext cx="7920880" cy="3108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嘎嘎下蛋时也很好玩，它伏在纸箱里，先伸长脖子叫几声，仿佛在告诉我们这个喜讯，然后便撅起屁股，摇摇晃晃地挤呀压呀，再慢慢用力一抖，一个白白的蛋宝宝就露面了，摸一摸，还热乎乎的呢!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你是不是也喜欢上了我家这两只可爱的母鸡呢?它们好有趣，我太喜欢它们了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98463" y="569913"/>
            <a:ext cx="19526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写人作文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043608" y="1563638"/>
            <a:ext cx="7416824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在记叙文中，写人作文占有重要地位。写人的目的，就是通过具体事例，主要表现人物的性格、精神、品质。写人作文的类型一般有一事写人、 几事写人两种。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67544" y="347661"/>
            <a:ext cx="3456384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写人作文的基本写法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67544" y="1244600"/>
            <a:ext cx="8136904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>
              <a:defRPr sz="2800" b="1">
                <a:solidFill>
                  <a:srgbClr val="FF0000"/>
                </a:solidFill>
                <a:latin typeface="+mn-ea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①介绍人物及人物外貌。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②直接描写人物外貌，带出要写的人物及其品质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按事情发展的顺序有详有略地写清人物在事情中的表现。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.①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总结全文，点明人物品质。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②照应开头，自我勉励。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(说明:开头、结尾的①与①相对应，②与②相对应。）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1"/>
          <p:cNvSpPr txBox="1">
            <a:spLocks noChangeArrowheads="1"/>
          </p:cNvSpPr>
          <p:nvPr/>
        </p:nvSpPr>
        <p:spPr bwMode="auto">
          <a:xfrm>
            <a:off x="871071" y="587177"/>
            <a:ext cx="7329845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我的老师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在教过我的老师中,我印象最深的是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数学老师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王老师。他有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着高高的个子,高高的鼻梁，还有大大的嗓门，大家都非常喜欢他。【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用了“高高的、大大的”叠词让人读起来，朗朗上口。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058576" y="3488532"/>
            <a:ext cx="6954837" cy="836612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开头点明印象最深的王老师，他突出的特点是“高”。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框 1"/>
          <p:cNvSpPr txBox="1">
            <a:spLocks noChangeArrowheads="1"/>
          </p:cNvSpPr>
          <p:nvPr/>
        </p:nvSpPr>
        <p:spPr bwMode="auto">
          <a:xfrm>
            <a:off x="66675" y="461963"/>
            <a:ext cx="9010650" cy="3538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讲笑话的王老师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王老师讲课讲得很生动，而且他在每一堂课必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定给我们讲一两个笑话。哦,忘了，我还要和你们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说一个王老师的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小秘密，这个秘密就是趁我们上课不注意的时候。突然来个地雷爆炸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给我们讲笑话，转移我们的注意力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，这样突如其来的爆炸差点把全班同学“炸”乱了，就像炒豆子一样呢!【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运用比喻的修辞手法，突出王老师的幽默。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395413" y="3632200"/>
            <a:ext cx="7240587" cy="836613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用一个事例具体他讲课的艺术，也暗“高”。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1"/>
          <p:cNvSpPr txBox="1">
            <a:spLocks noChangeArrowheads="1"/>
          </p:cNvSpPr>
          <p:nvPr/>
        </p:nvSpPr>
        <p:spPr bwMode="auto">
          <a:xfrm>
            <a:off x="467544" y="371475"/>
            <a:ext cx="8496944" cy="4247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生气的王老师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丁零零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上课铃响了，王老师板着铁青的脸走进教室，把教科书和学生的作业本重重地往讲台桌上一摔，说:“这次作业有很多同学的要订正，念到名字的马上给我站起来!”老师的狮吼，把全班同学震得大气都不敢出，生怕撞上枪口!【</a:t>
            </a:r>
            <a:r>
              <a:rPr lang="zh-CN" altLang="en-US" sz="27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运用比喻的修辞手法，说明老师真生气了。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】被老师念到名字的那些同学只好乖乖地站起来，接着就是一阵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河东狮吼”，教育了一番后才开始给我们上课。【</a:t>
            </a:r>
            <a:r>
              <a:rPr lang="zh-CN" altLang="en-US" sz="27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引用</a:t>
            </a:r>
            <a:r>
              <a:rPr lang="en-US" altLang="zh-CN" sz="27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“</a:t>
            </a:r>
            <a:r>
              <a:rPr lang="zh-CN" altLang="en-US" sz="27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河东狮吼”一词，印证了上面的比喻。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其实，我们知道他都是为了让我们每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1"/>
          <p:cNvSpPr txBox="1">
            <a:spLocks noChangeArrowheads="1"/>
          </p:cNvSpPr>
          <p:nvPr/>
        </p:nvSpPr>
        <p:spPr bwMode="auto">
          <a:xfrm>
            <a:off x="268288" y="530225"/>
            <a:ext cx="8653462" cy="2244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个同学能学习进步。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王老师在我们心中树立起了高大的形象，我们每个人都非常感谢他的辛勤付出。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117600" y="1038225"/>
            <a:ext cx="6289675" cy="714375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再用一个事例写老师对我们严格要求。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4" name="线形标注 1 3"/>
          <p:cNvSpPr/>
          <p:nvPr/>
        </p:nvSpPr>
        <p:spPr>
          <a:xfrm>
            <a:off x="1285875" y="2770188"/>
            <a:ext cx="4768850" cy="428625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照应开头，点明主题。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900113" y="3346450"/>
            <a:ext cx="7885112" cy="1025525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这篇习作文用小标题的形式，写出了王老师的个性特点，前后照应，结构谨严，人物个性鲜明。</a:t>
            </a:r>
            <a:endParaRPr lang="zh-CN" altLang="en-US" sz="2800" b="1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框 2"/>
          <p:cNvSpPr txBox="1">
            <a:spLocks noChangeArrowheads="1"/>
          </p:cNvSpPr>
          <p:nvPr/>
        </p:nvSpPr>
        <p:spPr bwMode="auto">
          <a:xfrm>
            <a:off x="398463" y="569913"/>
            <a:ext cx="8432800" cy="3935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坑人童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猜一猜坑人童是谁?对了，她就是我们那喜欢坑人的作文老师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童老师。【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运用设问的方式，点明主题。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童老师有着一双厚厚的泡泡眼，浓浓的柳叶眉，再加上一个大大的好吃痣，凑成了我们有趣的，整天笑嘻嘻的坑人童。【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用一系列叠词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厚厚的、浓浓的、大大的、笑嘻嘻、泡泡眼”，增强语感，表达丰富。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1870075" y="2092325"/>
            <a:ext cx="6003925" cy="468313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开头点明印象最深的老师---童老师。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06413" y="1347614"/>
            <a:ext cx="6873899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开门见山交代要写的事物。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比较详细描写事物的形状、特点或构造。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具体叙述人和物的关系。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总结全文，照应开头或抒情结尾。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06413" y="533400"/>
            <a:ext cx="494188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以物写物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作文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的基本写法: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框 2"/>
          <p:cNvSpPr txBox="1">
            <a:spLocks noChangeArrowheads="1"/>
          </p:cNvSpPr>
          <p:nvPr/>
        </p:nvSpPr>
        <p:spPr bwMode="auto">
          <a:xfrm>
            <a:off x="398463" y="569913"/>
            <a:ext cx="8691562" cy="3935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说到坑人童，我可不是胡说八道，那可是有故事的。周四的作文课又开始了，同学们早早地来到作文教室，说说笑笑，兴奋地等待童老师的到来。【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从“早早、说说笑笑、兴奋、等待”这些词可以看出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我们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对童老师的喜爱。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“大山，荷花，老师来也。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一阵清脆的声音传来，一个身穿绿袍的女子飘了进来，我们一齐喊道，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2563813" y="2640013"/>
            <a:ext cx="6221412" cy="836612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对童老师的外貌进行描写以及“我们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对他的喜爱。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2"/>
          <p:cNvSpPr txBox="1">
            <a:spLocks noChangeArrowheads="1"/>
          </p:cNvSpPr>
          <p:nvPr/>
        </p:nvSpPr>
        <p:spPr bwMode="auto">
          <a:xfrm>
            <a:off x="260350" y="587375"/>
            <a:ext cx="8623300" cy="3935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童老师好!只见童老师手里端着一杯咖啡色的液体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坏笑着对我们说:“孩子们，这是一杯怪味液，据说不一样的人可以尝出与众不同的味道。说完，童老师就伸出右手的一根手指插进杯子里，轻轻沾了沾怪味液，放在嘴里吮吸着。【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运用“伸、插、沾、放、吮吸”一系列的动词，形象地描写出老师的动作。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】童老师的脸笑成了一朵花，似乎尝到了天下美味。【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运用比喻的修辞手法，形象地写出老师快乐的表情，为下文同学们受骗做铺垫，进而体现老师是坑人童。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框 2"/>
          <p:cNvSpPr txBox="1">
            <a:spLocks noChangeArrowheads="1"/>
          </p:cNvSpPr>
          <p:nvPr/>
        </p:nvSpPr>
        <p:spPr bwMode="auto">
          <a:xfrm>
            <a:off x="246063" y="569913"/>
            <a:ext cx="8650287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我们像馋猫一样，盯着老师手里的美味，“别光顾看呀，你们也尝尝。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童老师慷慨地说。同学们听了这话高兴不已，一个个争先恐后地冲了上去，都想尝尝怪味液。【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“高兴不已、争先恐后、冲”这几个词体现出同学们迫不及待地想尝尝。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】终于到我了，我伸出右手的中指，在杯子里深深地蘸了一下，直接放入口中，等着美味的到来。哇，什么嘛，这么难吃。比中药还苦啊!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框 6"/>
          <p:cNvSpPr txBox="1">
            <a:spLocks noChangeArrowheads="1"/>
          </p:cNvSpPr>
          <p:nvPr/>
        </p:nvSpPr>
        <p:spPr bwMode="auto">
          <a:xfrm>
            <a:off x="63500" y="454025"/>
            <a:ext cx="9017000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这时童老师哈哈大笑，说:“你们中计了，仔细看好了。”说完，她把中指放入杯中，蘸了蘸，然后弯下中指，把食指放入口中。“啊!童老师，你个大骗子。”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原来老师这是治我们的不仔细观察病呀，真是哑巴吃黄连，有苦说不出。【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说明老师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坑人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的目的。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这就是我们班喜欢坑人的坑人童。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911225" y="1812925"/>
            <a:ext cx="7321550" cy="631825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用事例具体说他讲课的艺术，也暗“坑人”。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911225" y="3990975"/>
            <a:ext cx="5676900" cy="579438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简明扼要地点明主题。首尾呼应。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71600" y="411510"/>
            <a:ext cx="18303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小试身手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67545" y="1317625"/>
            <a:ext cx="8134399" cy="952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我们试着写写自己身边熟悉的人。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可以是老师、同学、朋友及家人。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8326" y="2643758"/>
            <a:ext cx="8433618" cy="1373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为了让人一目了然，你要介绍人物</a:t>
            </a:r>
            <a:r>
              <a:rPr lang="zh-CN" altLang="en-US" sz="2800" b="1" dirty="0">
                <a:ea typeface="楷体" panose="02010609060101010101" pitchFamily="49" charset="-122"/>
                <a:sym typeface="+mn-ea"/>
              </a:rPr>
              <a:t>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特点，要在题目上加上表示特点的形容词，如小书虫，小气鬼，家有虎妈，小淘气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……</a:t>
            </a:r>
            <a:endParaRPr lang="en-US" altLang="zh-CN" sz="2800" b="1" dirty="0">
              <a:ea typeface="楷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66688" y="246856"/>
            <a:ext cx="18843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范文展示：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6688" y="877888"/>
            <a:ext cx="8840787" cy="3935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我的“开心果”同桌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此人头大如斗，长着一双炯炯有神的大眼睛，一笑就会露出两个大大的酒窝，鼻孔还时不时喷出两条龙。此人是谁?就是我的同桌，人称“开心果”是也。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节是数学课，老师要求我们做思考题。大家一个个眉头紧锁，一副苦思冥想的样子。只有“开心果”仍旧不失其本色，带着一副常年挂在脸上的笑容东张西望，还时不时地向同学做鬼脸，可惜同学们只顾埋头与思考题作战，没一个理他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本框 1"/>
          <p:cNvSpPr txBox="1">
            <a:spLocks noChangeArrowheads="1"/>
          </p:cNvSpPr>
          <p:nvPr/>
        </p:nvSpPr>
        <p:spPr bwMode="auto">
          <a:xfrm>
            <a:off x="228352" y="471488"/>
            <a:ext cx="8535739" cy="4401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正在备感无聊之际，“许兵!”老师的声音犹如晴天霹雳，震得他一下子从凳子上蹿了起来。“什么事?什么事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……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由于心虚，他说话显得有点急，一个鼻涕泡不小心钻出了鼻孔。“ 哈哈哈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同学们见此情景，不由得爆发出一阵哄笑。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“许兵，请你上来给大家讲讲这道题的思路吧!”老师笑着说，“看你这副悠闲自在的样子，一定是胸有成竹了!”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“啊?”“开心果”脸上的笑容顿时跑得无影无踪。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文本框 6"/>
          <p:cNvSpPr txBox="1">
            <a:spLocks noChangeArrowheads="1"/>
          </p:cNvSpPr>
          <p:nvPr/>
        </p:nvSpPr>
        <p:spPr bwMode="auto">
          <a:xfrm>
            <a:off x="283915" y="536575"/>
            <a:ext cx="8640960" cy="3935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他拖着千斤重的步子缓缓走上了讲台，立定。那姿势有点像校园中的雕塑，又引起同学们一阵哄笑。可磨蹭了半晌，还是不见他开口，王老师鼓励他说:“别怕，怎么想，你就怎么讲好了!”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“我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好不容易，“ 开心果”嘴巴里才挤出一个字，同学们立刻收起笑容，洗耳恭听。他吸了下鼻涕，鼻孔里那两条龙“哧溜”一下回去了。“老师，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我是胸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毛竹!”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“哈哈哈！” 此言一出，个个伏在桌子上笑得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文本框 1"/>
          <p:cNvSpPr txBox="1">
            <a:spLocks noChangeArrowheads="1"/>
          </p:cNvSpPr>
          <p:nvPr/>
        </p:nvSpPr>
        <p:spPr bwMode="auto">
          <a:xfrm>
            <a:off x="323528" y="688975"/>
            <a:ext cx="8496944" cy="265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不能自已。老师也是哭笑不得，只好请他回座位。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他大大地松了一口气，笑容“刷”一下又回到了脸上，他迈着轻盈的步子，昂首回到了座位上，似乎刚才发生的一切与他无关。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这仅是我的“开心果”同桌的系列故事之一， 剩下的以后再给大家讲。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文本框 2"/>
          <p:cNvSpPr txBox="1">
            <a:spLocks noChangeArrowheads="1"/>
          </p:cNvSpPr>
          <p:nvPr/>
        </p:nvSpPr>
        <p:spPr bwMode="auto">
          <a:xfrm>
            <a:off x="125413" y="566738"/>
            <a:ext cx="9058275" cy="3935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绝活老师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中等个子，瓜子脸，弯弯的眉毛，戴着一副细框眼镜的她，看起来满腹经纶，总爱把头发轻轻地拢作一束系于脑后，她就是我们的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科学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老师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汪老师。或许，她简单而平凡的外表并不能给你留下太深刻的印象，但只要提起她的绝活，无人不拍手称好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汪老师的“绝活”之一就是上课从来不拿书，拿着实验用品就能讲。从不看书，却总和书上的一样，而且滔滔不绝，有声有色，一下就能把同学们吸引住。倘若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83568" y="975955"/>
            <a:ext cx="8028508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二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、对借物(一般是植物居多)喻人(理)的作文，应着重抓住物的生长环境、生长特点等进行具体描写，并从中联想到人，物所蕴含的道理。在状物的过程中，我们可</a:t>
            </a:r>
            <a:r>
              <a:rPr lang="en-US" altLang="zh-CN" sz="28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以进行一定的合理想象，增强文章的生动性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8434" name="文本框 3"/>
          <p:cNvSpPr txBox="1">
            <a:spLocks noChangeArrowheads="1"/>
          </p:cNvSpPr>
          <p:nvPr/>
        </p:nvSpPr>
        <p:spPr bwMode="auto">
          <a:xfrm>
            <a:off x="2763838" y="3806825"/>
            <a:ext cx="2540000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文本框 2"/>
          <p:cNvSpPr txBox="1">
            <a:spLocks noChangeArrowheads="1"/>
          </p:cNvSpPr>
          <p:nvPr/>
        </p:nvSpPr>
        <p:spPr bwMode="auto">
          <a:xfrm>
            <a:off x="125413" y="566738"/>
            <a:ext cx="8855075" cy="396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讲到某重要概念，需要我们背时，她甚至能毫无差错地告诉你这个概念在书上的第几页第几行，而且从未出过错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汪老师的“绝活”之二就是画圆不用圆规。每当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需要画圆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时，汪老师总是不慌不忙地捏起一支粉笔，手臂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抡，一个标准的圆立即出现在你的眼前，而且要大可大，要小可小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最绝的就是汪老师画的实验图。她从来不看书，当大家还在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科学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书里找得稀里糊涂时，一幅整洁标准的实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文本框 1"/>
          <p:cNvSpPr txBox="1">
            <a:spLocks noChangeArrowheads="1"/>
          </p:cNvSpPr>
          <p:nvPr/>
        </p:nvSpPr>
        <p:spPr bwMode="auto">
          <a:xfrm>
            <a:off x="68263" y="684213"/>
            <a:ext cx="9007475" cy="2246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验图已展现在我们的面前，大到地球上各个国家的名字，小到哪个自然现象发生的位置。这需要多么惊人的记忆力和日积月累的经验呀!那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曲、一点一横又包含着汪老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师多少年的心血啊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好一位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绝活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老师！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5535" y="1233488"/>
            <a:ext cx="8352929" cy="22447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缩写，就是在中心思想和主要内容不变的情况下，按照一定要求，把篇幅较长的文章压缩、提炼成较短文章的一种写作训练。缩写既是培养写作能力的一种训练形式，同时也是培养阅读能力、分析能力、概括能力的好方法。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01625" y="566738"/>
            <a:ext cx="16271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缩写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文本框 1"/>
          <p:cNvSpPr txBox="1">
            <a:spLocks noChangeArrowheads="1"/>
          </p:cNvSpPr>
          <p:nvPr/>
        </p:nvSpPr>
        <p:spPr bwMode="auto">
          <a:xfrm>
            <a:off x="284163" y="493713"/>
            <a:ext cx="8575675" cy="3081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缩写《牛郎织女》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古时候，有个放牛娃，人称牛郎。爹娘都过世了,跟哥嫂过日子，哥嫂待他很不好，把他赶出了家。牛郎与牛相依为伴，他十分疼爱那头老牛，挑嫩草喂它吃，给它饮干净的水，夏天给它赶牛虻，把牛棚打扫得干干净净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……【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干干净净”是叠词，能够增强表达效果。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279525" y="3732213"/>
            <a:ext cx="6586538" cy="579437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简要介绍牛郎身世，以及他对牛的疼爱。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文本框 1"/>
          <p:cNvSpPr txBox="1">
            <a:spLocks noChangeArrowheads="1"/>
          </p:cNvSpPr>
          <p:nvPr/>
        </p:nvSpPr>
        <p:spPr bwMode="auto">
          <a:xfrm>
            <a:off x="192088" y="701675"/>
            <a:ext cx="8555037" cy="396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一天晚上，牛郎听到老牛说:“明天黄昏的时候，你翻过右边的那座山，会有仙女在湖里洗澡。你要捡起那件粉红色的纱衣，跑到树林里等着，去跟你要衣裳的那个仙女就是你的妻子。”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第二天黄昏,牛郎来到了湖边，果然有许多仙女在洗澡。牛郎照老牛说的做了，果然有一个仙女来找衣裳。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这个仙女原来叫织女，王母娘娘每天让织女织许多的布，不让她出去玩。织女十分羡慕人间。终于有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文本框 1"/>
          <p:cNvSpPr txBox="1">
            <a:spLocks noChangeArrowheads="1"/>
          </p:cNvSpPr>
          <p:nvPr/>
        </p:nvSpPr>
        <p:spPr bwMode="auto">
          <a:xfrm>
            <a:off x="223838" y="638175"/>
            <a:ext cx="8696325" cy="2246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一天，王母娘娘酒喝多了打瞌睡，织女和几个仙女就一起来到人间。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织女和牛郎情投意合，于是结为了夫妻，过着幸福的生活。有一天，牛郎去喂牛，牛又说:“我死后你把我的皮剥下来留着，以后有急用，就把皮披上。”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线形标注 1 3"/>
          <p:cNvSpPr/>
          <p:nvPr/>
        </p:nvSpPr>
        <p:spPr>
          <a:xfrm>
            <a:off x="1357313" y="2909888"/>
            <a:ext cx="6003925" cy="849312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用简洁话介绍牛郎与织女在老牛的指点下，与织女相认。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文本框 1"/>
          <p:cNvSpPr txBox="1">
            <a:spLocks noChangeArrowheads="1"/>
          </p:cNvSpPr>
          <p:nvPr/>
        </p:nvSpPr>
        <p:spPr bwMode="auto">
          <a:xfrm>
            <a:off x="268288" y="530225"/>
            <a:ext cx="8574087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仙女下凡的事情终究被王母娘娘知道了，她大发雷霆。织女被王母娘娘抓走。牛郎想起老牛临死前的话，挑起两个孩子，披上牛皮，刚出门就飞起来了。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眼看就要追上了，王母娘娘用玉簪在牛郎前面划出了一道天河，牛郎飞不过去了。最后，在织女的不懈抗争下，王母娘娘才终于允许他们每年七月初七相会一次。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516063" y="3516313"/>
            <a:ext cx="6615112" cy="958850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织女被王母娘娘抓上天庭，牛郎挑着孩子去追赶，结果王母娘娘划出天河分开两人。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文本框 1"/>
          <p:cNvSpPr txBox="1">
            <a:spLocks noChangeArrowheads="1"/>
          </p:cNvSpPr>
          <p:nvPr/>
        </p:nvSpPr>
        <p:spPr bwMode="auto">
          <a:xfrm>
            <a:off x="166688" y="498475"/>
            <a:ext cx="8758237" cy="3935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缩写《猎人海力布》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从前，有个猎人叫海力布。他热心助人，经常将捕到的事物分给大家，因此，他很受尊敬。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一天，海力布在打猎时从鹰爪下救了一条小白蛇。小白蛇竟是龙王的女儿，为了报答海力布的救命之恩，将他请入龙宫。听从小白蛇的嘱咐，面对那么多的珍珠宝石，海力布只要了龙王嘴里含着的能听懂所有动物语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700088" y="1939925"/>
            <a:ext cx="6642100" cy="577850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简明扼要地介绍海力布为什么受尊敬。</a:t>
            </a:r>
            <a:endParaRPr lang="zh-CN" altLang="en-US" sz="2800" b="1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文本框 1"/>
          <p:cNvSpPr txBox="1">
            <a:spLocks noChangeArrowheads="1"/>
          </p:cNvSpPr>
          <p:nvPr/>
        </p:nvSpPr>
        <p:spPr bwMode="auto">
          <a:xfrm>
            <a:off x="193675" y="552450"/>
            <a:ext cx="8623300" cy="396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言的宝石。小白蛇叮嘱他，不能将听到的一切告诉别人，否则会化成一块石头。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这样，海力布打猎更方便了。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一天，他听到一个可怕的消息:明天附近的大山都要崩裂，涌出的洪水泛滥遍野，要淹死许多人和野兽。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于是，海力布赶紧让大家迁移，大家都不相信。但灾难就要来临，他只好将事情的来龙去脉告诉了大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120775" y="1600200"/>
            <a:ext cx="3667125" cy="579438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交代得宝石的经过。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文本框 1"/>
          <p:cNvSpPr txBox="1">
            <a:spLocks noChangeArrowheads="1"/>
          </p:cNvSpPr>
          <p:nvPr/>
        </p:nvSpPr>
        <p:spPr bwMode="auto">
          <a:xfrm>
            <a:off x="85725" y="525463"/>
            <a:ext cx="8610600" cy="1814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家。说完，海力布变成了一块石头。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sym typeface="+mn-ea"/>
            </a:endParaRPr>
          </a:p>
          <a:p>
            <a:endParaRPr lang="zh-CN" altLang="en-US" sz="2800" b="1" dirty="0"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为了纪念海力布，人们把石头搁在了山顶上。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000125" y="1096963"/>
            <a:ext cx="5676900" cy="579437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叙述海力布变为石头的经过。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4" name="线形标注 1 3"/>
          <p:cNvSpPr/>
          <p:nvPr/>
        </p:nvSpPr>
        <p:spPr>
          <a:xfrm>
            <a:off x="1000125" y="2568575"/>
            <a:ext cx="5676900" cy="579438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乡亲们对海力布的感激与思念。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47688" y="587375"/>
            <a:ext cx="71024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借物喻人(理)作文的基本写法: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47688" y="1349375"/>
            <a:ext cx="769672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开门见山交代要写的事物。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比较详细描写事物的形状、生长环境和特点。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①总结全文，点明道理。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②联想到具有这种品质的人，抒情结尾。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文本框 1"/>
          <p:cNvSpPr txBox="1">
            <a:spLocks noChangeArrowheads="1"/>
          </p:cNvSpPr>
          <p:nvPr/>
        </p:nvSpPr>
        <p:spPr bwMode="auto">
          <a:xfrm>
            <a:off x="190500" y="457200"/>
            <a:ext cx="8599488" cy="736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65115" y="564356"/>
            <a:ext cx="18303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小试身手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42989" y="2113757"/>
            <a:ext cx="7933704" cy="952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可以是民间的故事，也可以是课文中学过的其他故事，还可以是你看过的重要书籍中的故事。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42989" y="1451769"/>
            <a:ext cx="1773942" cy="52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缩写故事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92088" y="687388"/>
            <a:ext cx="8759825" cy="3935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缩写《将相和》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战国时期，秦国总是欺负别的国家。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赵王得到了和氏璧，秦王知道后，就想以十五座城为借口来骗走和氏璧。就在大家无能为力的时候，有人说可以派蔺相如解决难题。蔺相如来到秦国，献上和氏璧，秦王捧着璧，绝口不提十五座城的事。蔺相如看后，就以璧有瑕疵为由，机智勇敢拿回了璧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过了几年，赵王和秦王在渑池会见。秦王让赵王鼓瑟，赵王不好推辞，鼓了一段，秦王就让人记下来。蔺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1520" y="176214"/>
            <a:ext cx="18303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范文展示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文本框 1"/>
          <p:cNvSpPr txBox="1">
            <a:spLocks noChangeArrowheads="1"/>
          </p:cNvSpPr>
          <p:nvPr/>
        </p:nvSpPr>
        <p:spPr bwMode="auto">
          <a:xfrm>
            <a:off x="285750" y="684213"/>
            <a:ext cx="8572500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相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如让秦王为赵王击缶，廉颇已经作好了准备。秦王不得不击缶，蔺相如也叫人记下来。为奖励蔺相如的汗马之功，赵王封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相如为丞相。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老将廉颇居功自傲对此不服，而且几次肆意挑拨， 蔺相如以国家大事为重，始终忍让。后廉颇终于醒悟，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向蔺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相如负荆请罪。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从此，将相和好，他们成了好朋友，共同辅佐赵国，国家平安无恙。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文本框 1"/>
          <p:cNvSpPr txBox="1">
            <a:spLocks noChangeArrowheads="1"/>
          </p:cNvSpPr>
          <p:nvPr/>
        </p:nvSpPr>
        <p:spPr bwMode="auto">
          <a:xfrm>
            <a:off x="192088" y="803275"/>
            <a:ext cx="8475662" cy="3536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缩写《草船借箭》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周瑜十分妒忌诸葛亮的才干。一天周瑜在商议军事时，提出让诸葛亮赶制10万枝箭，并说不要推却。诸葛亮说，都督委托，理应照办，并答应三天造好，立下了军令状。诸葛亮事后请鲁肃帮他借船、军士和草把子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第三天，诸葛亮请鲁肃一起去取箭。这天，大雾漫天，对面看不清人。天还不亮，诸葛亮下令开船，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文本框 6"/>
          <p:cNvSpPr txBox="1">
            <a:spLocks noChangeArrowheads="1"/>
          </p:cNvSpPr>
          <p:nvPr/>
        </p:nvSpPr>
        <p:spPr bwMode="auto">
          <a:xfrm>
            <a:off x="388938" y="809625"/>
            <a:ext cx="8364537" cy="265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并让士兵擂鼓呐喊。曹操下令说，雾大，看不清虚实，不要轻易出动，只叫弓弩手朝来船射箭。太阳出来了，雾还没散。船两边都插满了箭。诸葛亮下令回师，这时曹操想追也来不及了。10万枝箭“借”到了手。周瑜得知诸葛亮借箭的经过，哀叹道，我真不如诸葛亮！！!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06388" y="487363"/>
            <a:ext cx="18415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想象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06388" y="1012825"/>
            <a:ext cx="8593137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+mn-ea"/>
                <a:ea typeface="+mn-ea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想象作文是我们在现实生活的基础上超越时间、空间和生活常规的限制，所产生的奇思异想，并将其通过语言、文字描述出的文章。</a:t>
            </a:r>
            <a:endParaRPr lang="en-US" altLang="zh-CN" sz="28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06388" y="2401888"/>
            <a:ext cx="3960812" cy="522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写作应遵循以下几点</a:t>
            </a:r>
            <a:r>
              <a:rPr lang="en-US" altLang="zh-CN" sz="2800" b="1" dirty="0">
                <a:latin typeface="+mn-ea"/>
                <a:sym typeface="+mn-ea"/>
              </a:rPr>
              <a:t>: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06388" y="2927350"/>
            <a:ext cx="7016750" cy="1816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2800" b="1">
                <a:latin typeface="+mn-ea"/>
                <a:sym typeface="+mn-ea"/>
              </a:rPr>
              <a:t>1.</a:t>
            </a:r>
            <a:r>
              <a:rPr lang="zh-CN" altLang="en-US" sz="2800" b="1">
                <a:latin typeface="+mn-ea"/>
                <a:sym typeface="+mn-ea"/>
              </a:rPr>
              <a:t>大胆构思设想美好未来和美好事物。</a:t>
            </a:r>
            <a:endParaRPr lang="zh-CN" altLang="en-US" sz="2800" b="1">
              <a:latin typeface="+mn-ea"/>
              <a:sym typeface="+mn-ea"/>
            </a:endParaRPr>
          </a:p>
          <a:p>
            <a:r>
              <a:rPr lang="en-US" altLang="zh-CN" sz="2800" b="1">
                <a:latin typeface="+mn-ea"/>
                <a:sym typeface="+mn-ea"/>
              </a:rPr>
              <a:t>2.</a:t>
            </a:r>
            <a:r>
              <a:rPr lang="zh-CN" altLang="en-US" sz="2800" b="1">
                <a:latin typeface="+mn-ea"/>
                <a:sym typeface="+mn-ea"/>
              </a:rPr>
              <a:t>必须掌握丰富的文史和科普知识。</a:t>
            </a:r>
            <a:endParaRPr lang="zh-CN" altLang="en-US" sz="2800" b="1">
              <a:latin typeface="+mn-ea"/>
              <a:sym typeface="+mn-ea"/>
            </a:endParaRPr>
          </a:p>
          <a:p>
            <a:r>
              <a:rPr lang="en-US" altLang="zh-CN" sz="2800" b="1">
                <a:latin typeface="+mn-ea"/>
                <a:sym typeface="+mn-ea"/>
              </a:rPr>
              <a:t>3.</a:t>
            </a:r>
            <a:r>
              <a:rPr lang="zh-CN" altLang="en-US" sz="2800" b="1">
                <a:latin typeface="+mn-ea"/>
                <a:sym typeface="+mn-ea"/>
              </a:rPr>
              <a:t>往往借助联想，创造出新形象。</a:t>
            </a:r>
            <a:endParaRPr lang="zh-CN" altLang="en-US" sz="2800" b="1">
              <a:latin typeface="+mn-ea"/>
              <a:sym typeface="+mn-ea"/>
            </a:endParaRPr>
          </a:p>
          <a:p>
            <a:r>
              <a:rPr lang="en-US" altLang="zh-CN" sz="2800" b="1">
                <a:latin typeface="+mn-ea"/>
                <a:sym typeface="+mn-ea"/>
              </a:rPr>
              <a:t>3.</a:t>
            </a:r>
            <a:r>
              <a:rPr lang="zh-CN" altLang="en-US" sz="2800" b="1">
                <a:latin typeface="+mn-ea"/>
                <a:sym typeface="+mn-ea"/>
              </a:rPr>
              <a:t>要注入作者的全部情感。</a:t>
            </a:r>
            <a:endParaRPr lang="zh-CN" altLang="en-US" sz="2800" b="1"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文本框 2"/>
          <p:cNvSpPr txBox="1">
            <a:spLocks noChangeArrowheads="1"/>
          </p:cNvSpPr>
          <p:nvPr/>
        </p:nvSpPr>
        <p:spPr bwMode="auto">
          <a:xfrm>
            <a:off x="155575" y="306388"/>
            <a:ext cx="8909050" cy="4355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二十年后的家乡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我从国外学成归来，踏上回故乡的路，心里既激动又忐忑。现在，我要把自己学到的知识全部奉献给生我养我的家乡，可不知家乡变成什么样子,真是好奇。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“啊!”我简直不敢相信自己的眼睛，“太神奇，太美了!”各种样式的高楼大厦鳞次栉比，一条条长龙般的高科技道路穿梭其间。【</a:t>
            </a:r>
            <a:r>
              <a:rPr lang="zh-CN" altLang="en-US" sz="2700" b="1" dirty="0">
                <a:solidFill>
                  <a:srgbClr val="FF0000"/>
                </a:solidFill>
                <a:latin typeface="+mn-ea"/>
                <a:ea typeface="+mn-ea"/>
              </a:rPr>
              <a:t>运用比喻修辞手法，写出家乡变化大。“鳞次栉比”用得极妙，写出了高楼大厦多。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公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2222500" y="2065338"/>
            <a:ext cx="4451350" cy="642937"/>
          </a:xfrm>
          <a:prstGeom prst="borderCallout1">
            <a:avLst>
              <a:gd name="adj1" fmla="val 56832"/>
              <a:gd name="adj2" fmla="val 1235"/>
              <a:gd name="adj3" fmla="val -25000"/>
              <a:gd name="adj4" fmla="val -164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 直抒胸臆，点明主题。 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文本框 2"/>
          <p:cNvSpPr txBox="1">
            <a:spLocks noChangeArrowheads="1"/>
          </p:cNvSpPr>
          <p:nvPr/>
        </p:nvSpPr>
        <p:spPr bwMode="auto">
          <a:xfrm>
            <a:off x="249238" y="550863"/>
            <a:ext cx="8583612" cy="3935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交车顶上装着形状各异的机器,这是用来吸收二氧化碳并转换为能源、释放氧气的装置。昔日发出恶臭的河流如今变得清澈见底，水中鱼虾快活地游来游去。岸边绿树成荫，动物们自由自在地在树底下栖息、玩耍。            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不仅家乡的面貌发生了翻天覆地的变化，人们的生活也进入了高科技时代。家家户户都住进了新型节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2400300" y="2466975"/>
            <a:ext cx="5102225" cy="996950"/>
          </a:xfrm>
          <a:prstGeom prst="borderCallout1">
            <a:avLst>
              <a:gd name="adj1" fmla="val 56832"/>
              <a:gd name="adj2" fmla="val 1235"/>
              <a:gd name="adj3" fmla="val -25000"/>
              <a:gd name="adj4" fmla="val -164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运用比喻、对比等手法，描述了家乡翻天覆地的变化。 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矩形 9"/>
          <p:cNvSpPr>
            <a:spLocks noChangeArrowheads="1"/>
          </p:cNvSpPr>
          <p:nvPr/>
        </p:nvSpPr>
        <p:spPr bwMode="auto">
          <a:xfrm>
            <a:off x="109538" y="514350"/>
            <a:ext cx="8890000" cy="436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能房屋，屋里都是全自动化的电器、家具。5D高清电视，让你仿佛身临其境。家乡已经用上了5G高速网络，打开智能手机。5D电影就会立刻出现在手机屏幕上，一点也不卡顿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……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“天边飘过故乡的云，它不停地向我召唤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阵悦耳的音乐打断了我的思绪，原来是小区里的爷爷奶奶们在排练节目。王奶奶告诉我，现在小区里自发组织了舞蹈队和秧歌队，吹拉弹唱自娱自乐，小区里洋溢着他们的欢声笑语。看见老人们现在幸福的生活，我禁不住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Box 4"/>
          <p:cNvSpPr txBox="1">
            <a:spLocks noChangeArrowheads="1"/>
          </p:cNvSpPr>
          <p:nvPr/>
        </p:nvSpPr>
        <p:spPr bwMode="auto">
          <a:xfrm>
            <a:off x="155575" y="488950"/>
            <a:ext cx="8832850" cy="3538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想起了二十年前的老人，他们总是为家事和儿女们担忧，那一张张衰老的脸上带着愁苦的表情。现在的生活多好啊!老人们可以安心愉快地度过晚年了。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家乡的变化是我无法用言语来形容的，它的变化远远超出了我的想象。我坚信，在不久的将来,家乡会变得更加美好!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1641475" y="1787525"/>
            <a:ext cx="5861050" cy="727075"/>
          </a:xfrm>
          <a:prstGeom prst="borderCallout1">
            <a:avLst>
              <a:gd name="adj1" fmla="val 60576"/>
              <a:gd name="adj2" fmla="val 1234"/>
              <a:gd name="adj3" fmla="val -25000"/>
              <a:gd name="adj4" fmla="val -164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寥寥数语介绍人们生活方式的变化。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2255838" y="3844925"/>
            <a:ext cx="5862637" cy="727075"/>
          </a:xfrm>
          <a:prstGeom prst="borderCallout1">
            <a:avLst>
              <a:gd name="adj1" fmla="val 60576"/>
              <a:gd name="adj2" fmla="val 1234"/>
              <a:gd name="adj3" fmla="val -25000"/>
              <a:gd name="adj4" fmla="val -164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篇末表达对家乡的祝福，深化主题。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"/>
          <p:cNvSpPr txBox="1">
            <a:spLocks noChangeArrowheads="1"/>
          </p:cNvSpPr>
          <p:nvPr/>
        </p:nvSpPr>
        <p:spPr bwMode="auto">
          <a:xfrm>
            <a:off x="263525" y="803275"/>
            <a:ext cx="8616950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我的心爱之物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人人都说自己有心爱之物，我也有。就是我的小闹钟。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小闹钟像一部电话机，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电话机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里有十二个数字,代表十二个时。【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运用比喻的修辞手法，写出小闹钟的重要。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它还有三个兄弟，老大叫时针，它长得又矮又胖，跑得又慢；老二叫分针，它比老大高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一点，</a:t>
            </a:r>
            <a:endParaRPr lang="zh-CN" altLang="en-US" sz="28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1619672" y="1776413"/>
            <a:ext cx="6750050" cy="577850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开门见山，点明自己的心爱之物是什么。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矩形 9"/>
          <p:cNvSpPr>
            <a:spLocks noChangeArrowheads="1"/>
          </p:cNvSpPr>
          <p:nvPr/>
        </p:nvSpPr>
        <p:spPr bwMode="auto">
          <a:xfrm>
            <a:off x="209550" y="514350"/>
            <a:ext cx="8724900" cy="3935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二十年后的家乡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光阴似箭，日月如梭，转眼间我们已经进入了20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年。【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运用比喻的修辞手法，说明时间过得快。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】现在，我已经是一名作家，因为工作繁忙，所以没时间回家看看。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用了一个表因果关系的句子，写明很久不回家的原因 。</a:t>
            </a:r>
            <a:r>
              <a:rPr lang="zh-CN" altLang="en-US" sz="2800" b="1" dirty="0">
                <a:latin typeface="+mn-ea"/>
                <a:ea typeface="+mn-ea"/>
                <a:sym typeface="+mn-ea"/>
              </a:rPr>
              <a:t>】</a:t>
            </a:r>
            <a:endParaRPr lang="zh-CN" altLang="en-US" sz="2800" b="1" dirty="0">
              <a:latin typeface="+mn-ea"/>
              <a:ea typeface="+mn-ea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早上，我吃过“植物素”早餐，乘着私人的飞机去我的家乡。没过多久就到了。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3491880" y="2787774"/>
            <a:ext cx="5112568" cy="583059"/>
          </a:xfrm>
          <a:prstGeom prst="borderCallout1">
            <a:avLst>
              <a:gd name="adj1" fmla="val 60576"/>
              <a:gd name="adj2" fmla="val 1234"/>
              <a:gd name="adj3" fmla="val -234518"/>
              <a:gd name="adj4" fmla="val 937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开篇点明时间，及作者的变化。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文本框 3"/>
          <p:cNvSpPr txBox="1">
            <a:spLocks noChangeArrowheads="1"/>
          </p:cNvSpPr>
          <p:nvPr/>
        </p:nvSpPr>
        <p:spPr bwMode="auto">
          <a:xfrm>
            <a:off x="220663" y="487363"/>
            <a:ext cx="8729662" cy="3935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首先，我要去医院看望我的奶奶，奶奶今年85多岁了，而且还患上了重病。在去医院的路上，公路发生很大的变化，路上一座座蜿蜒盘旋、纵横交错的立交桥，绵延无尽，似长龙，如玉带，隔离带的花朵苍翠鲜艳，街道两旁的树木青翠欲滴，好像让人走进一幅美丽的画卷之中。 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运用比喻的修辞手法，写明家乡变化大，从心中不禁产生了喜爱之情。运用很多四字词语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蜿蜒盘旋、纵横交错、苍翠鲜艳、青翠欲滴，增加了文章的色彩。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矩形 9"/>
          <p:cNvSpPr>
            <a:spLocks noChangeArrowheads="1"/>
          </p:cNvSpPr>
          <p:nvPr/>
        </p:nvSpPr>
        <p:spPr bwMode="auto">
          <a:xfrm>
            <a:off x="92075" y="542925"/>
            <a:ext cx="8859838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到了医院，可是看到的情形却让我们大吃一惊，奶奶精神抖擞，正在练太极拳呢。我正纳闷，奶奶告诉我说:“现在治重病就像治感冒那么简单。” “哦!原来如此!”我点点</a:t>
            </a:r>
            <a:r>
              <a:rPr lang="zh-CN" altLang="en-US" sz="2800" b="1" dirty="0">
                <a:sym typeface="+mn-ea"/>
              </a:rPr>
              <a:t>头。</a:t>
            </a:r>
            <a:endParaRPr lang="zh-CN" altLang="en-US" sz="2800" b="1" dirty="0">
              <a:sym typeface="+mn-ea"/>
            </a:endParaRPr>
          </a:p>
          <a:p>
            <a:r>
              <a:rPr lang="zh-CN" altLang="en-US" sz="2800" b="1" dirty="0"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我要去我的母校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实验小学看看，教室焕然一新，黑板换成了一个大屏幕，讲台上有一台电脑，老师讲课的内容都刻在光盘上，同学们的桌子上也有一台电脑。所有的课本部刻在光盘上。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1654175" y="3948113"/>
            <a:ext cx="6950075" cy="603250"/>
          </a:xfrm>
          <a:prstGeom prst="borderCallout1">
            <a:avLst>
              <a:gd name="adj1" fmla="val 60576"/>
              <a:gd name="adj2" fmla="val 1234"/>
              <a:gd name="adj3" fmla="val -25000"/>
              <a:gd name="adj4" fmla="val -164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介绍家乡道路、医院、学校的变化。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文本框 1"/>
          <p:cNvSpPr txBox="1">
            <a:spLocks noChangeArrowheads="1"/>
          </p:cNvSpPr>
          <p:nvPr/>
        </p:nvSpPr>
        <p:spPr bwMode="auto">
          <a:xfrm>
            <a:off x="449262" y="773113"/>
            <a:ext cx="8448675" cy="3081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一天过去了，我回到家中对妈妈说：“家乡发生了翻天覆地的变化，公路上的车辆并然有序，街道两旁绿树成荫。”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我一定要告诉大家， 我的家乡也是一个风景如画的好地方!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2266950" y="1963738"/>
            <a:ext cx="2941638" cy="727075"/>
          </a:xfrm>
          <a:prstGeom prst="borderCallout1">
            <a:avLst>
              <a:gd name="adj1" fmla="val 60576"/>
              <a:gd name="adj2" fmla="val 1234"/>
              <a:gd name="adj3" fmla="val -118531"/>
              <a:gd name="adj4" fmla="val -50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总结家乡的变化。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4" name="线形标注 1 3"/>
          <p:cNvSpPr/>
          <p:nvPr/>
        </p:nvSpPr>
        <p:spPr>
          <a:xfrm>
            <a:off x="2878138" y="3636963"/>
            <a:ext cx="2547937" cy="725487"/>
          </a:xfrm>
          <a:prstGeom prst="borderCallout1">
            <a:avLst>
              <a:gd name="adj1" fmla="val 60576"/>
              <a:gd name="adj2" fmla="val 1234"/>
              <a:gd name="adj3" fmla="val -118531"/>
              <a:gd name="adj4" fmla="val -50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感情的升华。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20663" y="487363"/>
            <a:ext cx="201771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小试身手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11560" y="1347614"/>
            <a:ext cx="7776864" cy="25766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我们仿照刚刚写的二十年后的家乡，来写一篇想象作文。这里可以写成童话故事类型，奇思妙想类型，也可以写科幻梦想。请大家尽管张开自己想象的翅膀，看谁飞得更高更远。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87325" y="195486"/>
            <a:ext cx="19081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范文展示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67544" y="1059582"/>
            <a:ext cx="7776864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假如我是“小偷”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“小偷”对于每个人来说都是肮脏的字眼，可对于我来说，它却是个美好的职业。大家听了，一定难以置信，别急，请听我为大家一一道来。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假如我是小偷，我要偷走黑暗。因为黑暗会给人们的生活带来许多不便，还会吞噬人们的心灵。很多违法犯罪的事都出现在夜晚，黑暗为罪犯提供了天然的屏障，使他们为所欲为，还有很多的人在黑暗里迷失了方向。所以我要做一个正义的小偷，让光明更多一些，人们的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文本框 3"/>
          <p:cNvSpPr txBox="1">
            <a:spLocks noChangeArrowheads="1"/>
          </p:cNvSpPr>
          <p:nvPr/>
        </p:nvSpPr>
        <p:spPr bwMode="auto">
          <a:xfrm>
            <a:off x="106363" y="587375"/>
            <a:ext cx="8931275" cy="396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心灵更纯净些。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假如我是小偷，我要偷走地球上所有的垃圾。地球妈妈在遭受越来严重的危害，废水、废气、各色各样的有害物质都在不同程度地伤害我们的地球妈妈。大家看一看吧，地球妈妈以往的意气风发到哪去了?在我们眼前的她满身创伤!她哭了，她累了，难道非要等到她伤痕累累的时候人类才会觉醒吗?我要做一个环保的小偷，让地球重新找回以往的风采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假如我是小偷，我要偷走那些无法医治、害人不浅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文本框 3"/>
          <p:cNvSpPr txBox="1">
            <a:spLocks noChangeArrowheads="1"/>
          </p:cNvSpPr>
          <p:nvPr/>
        </p:nvSpPr>
        <p:spPr bwMode="auto">
          <a:xfrm>
            <a:off x="104775" y="487363"/>
            <a:ext cx="8932863" cy="4398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的疾病。当人类疾病折磨得呻吟不止，被无情的病魔夺去生命时，悲伤笼罩着我们。这时候，我要做一个铲除病魔的小偷，让人类的眼泪更少，欢乐更多。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假如我是小偷，我要偷走爸爸妈妈两鬓花白的头发，这样他们就会年轻，更漂亮，更加神采飞扬。这时候我是一个孝顺的小偷，让父母开心，健康。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假如我是小偷，我要偷走世界上所有不利于人类的东西，偷走所有人不快乐的因素，把它们远远地抛向黑洞，永远不再回来。我想，我这样的“小偷”，大家都会喜欢吧!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文本框 3"/>
          <p:cNvSpPr txBox="1">
            <a:spLocks noChangeArrowheads="1"/>
          </p:cNvSpPr>
          <p:nvPr/>
        </p:nvSpPr>
        <p:spPr bwMode="auto">
          <a:xfrm>
            <a:off x="241300" y="433388"/>
            <a:ext cx="8661400" cy="436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橡皮和铅笔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明明的铅笔盒里有一支木头铅笔和一块漂亮的蓝橡皮。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一天晚上，皎洁的月光照得屋里亮堂堂的。文具盒里突然热闹起来，怎么回事呀? 哦，原来是铅笔和橡皮在对话呢。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“嗨!铅笔，你好英俊啊!”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“不，你才漂亮呢。身上蓝蓝的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……”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两个小家伙越说越起劲儿。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“我们结拜为兄弟吧。”橡皮热情地说。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文本框 3"/>
          <p:cNvSpPr txBox="1">
            <a:spLocks noChangeArrowheads="1"/>
          </p:cNvSpPr>
          <p:nvPr/>
        </p:nvSpPr>
        <p:spPr bwMode="auto">
          <a:xfrm>
            <a:off x="220663" y="487363"/>
            <a:ext cx="8634412" cy="396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“好啊!你当哥哥，我当弟弟。”铅笔高兴极了。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“不，你当哥哥，我当弟弟，你高我矮呀!”橡皮很谦虚。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“好吧，就这样吧。”铅笔答应道。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接下来的日子，铅笔和橡皮相亲相爱，互帮互助，真的成了好兄弟。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可好景不长，不知怎么搞的，有一段时间， 明明特别宠爱奶油味的蓝橡皮，还常常在朋友面前夸奖橡皮，却忽视了铅笔的存在。铅笔心里很不是滋味，他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6"/>
          <p:cNvSpPr txBox="1">
            <a:spLocks noChangeArrowheads="1"/>
          </p:cNvSpPr>
          <p:nvPr/>
        </p:nvSpPr>
        <p:spPr bwMode="auto">
          <a:xfrm>
            <a:off x="269180" y="669925"/>
            <a:ext cx="8623300" cy="2244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瘦一点，跑得快一点。你可别小瞧老三，它长得又高又瘦，一分钟能跑一圈哩!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运用了四字词语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又矮又胖、又矮又瘦，分别描述时针和秒针，形象且生动。运用拟人的修辞手法，写出小闹钟的可爱。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 它们只有十二点才能相遇，还是只能停留一秒钟，真可怜啊!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1071563" y="3175000"/>
            <a:ext cx="5804693" cy="577850"/>
          </a:xfrm>
          <a:prstGeom prst="borderCallout1">
            <a:avLst>
              <a:gd name="adj1" fmla="val -39205"/>
              <a:gd name="adj2" fmla="val 13670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介绍小闹钟的样子，语句形象生动。</a:t>
            </a:r>
            <a:endParaRPr lang="en-US" altLang="zh-CN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文本框 1"/>
          <p:cNvSpPr txBox="1">
            <a:spLocks noChangeArrowheads="1"/>
          </p:cNvSpPr>
          <p:nvPr/>
        </p:nvSpPr>
        <p:spPr bwMode="auto">
          <a:xfrm>
            <a:off x="88900" y="447675"/>
            <a:ext cx="8966200" cy="436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觉得一定是橡皮搞的鬼，于是决定报复橡皮。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接下来的一段日子，不管是在学校还是在家里，铅笔总是故意写错字，想让小主人多用用橡皮，使橡皮变瘦、变小，直至消失，而他就可以得到小主人的疼爱了。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又是一个宁静的夜晚，铅笔看着橡皮那瘦弱的样子，心里甭提有多高兴了。他假装同情地对橡皮说:“橡皮老弟，几天不见，你怎么变样啦?”“是吗?"橡皮虚弱地说。“是啊，不信，我们去照照镜子吧!”铅笔说完就先朝镜子走去，橡皮只好拖着疲倦的步子跟看铅笔走到镜子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文本框 1"/>
          <p:cNvSpPr txBox="1">
            <a:spLocks noChangeArrowheads="1"/>
          </p:cNvSpPr>
          <p:nvPr/>
        </p:nvSpPr>
        <p:spPr bwMode="auto">
          <a:xfrm>
            <a:off x="109538" y="587375"/>
            <a:ext cx="8924925" cy="436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铅笔假装有礼貌地请橡皮先照。橡皮走到镜子前，瞧了瞧，长叹了口气，说:“唉!我老了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然后默默地退到了一边。“老弟，可要注意保养啊!”铅笔边说边走到镜子前，“瞧我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话才刚出口，只听他大叫起来:“呀!这镜子里的矮家伙是谁呀?”橡皮笑着说:“不就是你吗? 你该不会连自己也不认识了吧?”“可我什么时候变得这么矮了呢?”铅笔摸着脑门说。“你还不明白吗?当你在削弱我的同时也在削弱你自己啊!”橡皮语重心长地说。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“啊!”铅笔这才恍然大悟，他耷拉着脑袋，若有所思。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20663" y="487363"/>
            <a:ext cx="12969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说明文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9090" name="文本框 2"/>
          <p:cNvSpPr txBox="1">
            <a:spLocks noChangeArrowheads="1"/>
          </p:cNvSpPr>
          <p:nvPr/>
        </p:nvSpPr>
        <p:spPr bwMode="auto">
          <a:xfrm>
            <a:off x="220663" y="1009650"/>
            <a:ext cx="874395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说明文是客观地说明事物的一种文体，以解说或介绍事物。说明文以说明为主要的表达方式，兼有记叙、描写、议论。与议论文、记叙文相比更强调客观、准确。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23528" y="2856389"/>
            <a:ext cx="4760912" cy="52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写说明文注意以下几点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23528" y="3430811"/>
            <a:ext cx="8312472" cy="1373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抓住事物的主要特征。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合理安排说明顺序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。包括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时间顺序、空间顺序、逻辑顺序。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5" grpId="0" animBg="1"/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52400" y="587375"/>
            <a:ext cx="8839200" cy="39354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dk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/>
              <a:t>    </a:t>
            </a:r>
            <a:r>
              <a:rPr lang="en-US" altLang="zh-CN" dirty="0">
                <a:sym typeface="+mn-ea"/>
              </a:rPr>
              <a:t>3.</a:t>
            </a:r>
            <a:r>
              <a:rPr lang="zh-CN" altLang="en-US" dirty="0">
                <a:sym typeface="+mn-ea"/>
              </a:rPr>
              <a:t>恰当采用说明方法。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    包括举例子、分类别、列数据、作比较、下定义等。</a:t>
            </a:r>
            <a:endParaRPr lang="zh-CN" altLang="en-US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   </a:t>
            </a:r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   4.</a:t>
            </a:r>
            <a:r>
              <a:rPr lang="zh-CN" altLang="en-US" dirty="0">
                <a:sym typeface="+mn-ea"/>
              </a:rPr>
              <a:t>语言准确、简洁、通俗。</a:t>
            </a:r>
            <a:endParaRPr lang="zh-CN" altLang="en-US" dirty="0">
              <a:sym typeface="+mn-ea"/>
            </a:endParaRPr>
          </a:p>
          <a:p>
            <a:r>
              <a:rPr lang="en-US" altLang="zh-CN" dirty="0">
                <a:sym typeface="+mn-ea"/>
              </a:rPr>
              <a:t>   </a:t>
            </a:r>
            <a:r>
              <a:rPr lang="zh-CN" altLang="en-US" dirty="0">
                <a:sym typeface="+mn-ea"/>
              </a:rPr>
              <a:t>在语言准确的前提下，并非一定用确数，也可用约数大约、左右、估计这样的词，更能体现说明文语言的准确性。还可以运用比喻、拟人、对话、自述、讲故事等说明方法增强文章的生动性。</a:t>
            </a:r>
            <a:endParaRPr lang="zh-CN" altLang="en-US" dirty="0"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文本框 1"/>
          <p:cNvSpPr txBox="1">
            <a:spLocks noChangeArrowheads="1"/>
          </p:cNvSpPr>
          <p:nvPr/>
        </p:nvSpPr>
        <p:spPr bwMode="auto">
          <a:xfrm>
            <a:off x="150813" y="447675"/>
            <a:ext cx="8599487" cy="1814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袋鼠的自述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大家好，我叫袋鼠，生活在澳大利亚大草原，我刚生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出来大约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厘米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，出生后我就藏在妈妈的育儿袋里，喝妈妈的奶水，慢慢地长大。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358900" y="2692400"/>
            <a:ext cx="6426200" cy="1528763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开头紧扣“自述”，用第一人称进行自我介绍。用列数字的说明方法写出了刚出生的袋鼠大小。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Box 4"/>
          <p:cNvSpPr txBox="1">
            <a:spLocks noChangeArrowheads="1"/>
          </p:cNvSpPr>
          <p:nvPr/>
        </p:nvSpPr>
        <p:spPr bwMode="auto">
          <a:xfrm>
            <a:off x="25400" y="476250"/>
            <a:ext cx="9093200" cy="4398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我们身体虽然很小，但是我们很擅长跳。我们不仅跳得高，而且还跳得远，可以一下跳过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米高的障碍物，可以一小时跳20多千米的路程。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野狗、狐理等动物都是我们的敌人，只要它们一出现我们就会扑腾扑腾地逃走。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327150" y="1863725"/>
            <a:ext cx="6491288" cy="920750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运用列数字的说明方法说明了袋鼠跳得高和远。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4521200" y="3795886"/>
            <a:ext cx="3795216" cy="908050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用举例子的说明方法，介绍了袋鼠的天敌。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文本框 1"/>
          <p:cNvSpPr txBox="1">
            <a:spLocks noChangeArrowheads="1"/>
          </p:cNvSpPr>
          <p:nvPr/>
        </p:nvSpPr>
        <p:spPr bwMode="auto">
          <a:xfrm>
            <a:off x="266700" y="541338"/>
            <a:ext cx="8610600" cy="3081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我是一只可爱的小袋鼠!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长大后，我会全身变成金黄色，上肢变短，下肢变得强健有力，屁股上长出了一条被称为“第五条腿”的长尾巴，粗壮地垂在地面上，交撑着我的身体，我的胸口没有袋子，因为我是一只公袋鼠。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我轻轻一跳，就跳出了三米远!我可以轻易地跳到两层楼那么高，跳跃奔跑的感觉真是棒极了!</a:t>
            </a:r>
            <a:endParaRPr lang="zh-CN" altLang="en-US" sz="2800" b="1" dirty="0"/>
          </a:p>
        </p:txBody>
      </p:sp>
      <p:sp>
        <p:nvSpPr>
          <p:cNvPr id="3" name="线形标注 1 2"/>
          <p:cNvSpPr/>
          <p:nvPr/>
        </p:nvSpPr>
        <p:spPr>
          <a:xfrm>
            <a:off x="971550" y="3649663"/>
            <a:ext cx="6656388" cy="906462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介绍了公袋鼠的特点</a:t>
            </a:r>
            <a:r>
              <a:rPr lang="en-US" altLang="zh-CN" sz="2800" b="1">
                <a:solidFill>
                  <a:srgbClr val="FF0000"/>
                </a:solidFill>
                <a:latin typeface="+mn-ea"/>
                <a:sym typeface="+mn-ea"/>
              </a:rPr>
              <a:t>:</a:t>
            </a: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没袋子，跳得更高。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文本框 1"/>
          <p:cNvSpPr txBox="1">
            <a:spLocks noChangeArrowheads="1"/>
          </p:cNvSpPr>
          <p:nvPr/>
        </p:nvSpPr>
        <p:spPr bwMode="auto">
          <a:xfrm>
            <a:off x="68263" y="484188"/>
            <a:ext cx="8829675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小毛的自述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大家好，我就是集万千宠爱于身，世上最帅的小土狗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小毛。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说起我那帅气的样子，可是“无与伦比”，那一身黄色的毛、矫健的四肢、黑珍珠一般的眼睛， 十分帅气。【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运用比喻的修辞手法，写出小狗可爱。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】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线形标注 1 3"/>
          <p:cNvSpPr/>
          <p:nvPr/>
        </p:nvSpPr>
        <p:spPr>
          <a:xfrm>
            <a:off x="2120900" y="1630363"/>
            <a:ext cx="6615113" cy="782637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开篇紧扣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自述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，用第一人称自我介绍。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201738" y="4022725"/>
            <a:ext cx="2198687" cy="473075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外表介绍。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文本框 1"/>
          <p:cNvSpPr txBox="1">
            <a:spLocks noChangeArrowheads="1"/>
          </p:cNvSpPr>
          <p:nvPr/>
        </p:nvSpPr>
        <p:spPr bwMode="auto">
          <a:xfrm>
            <a:off x="147638" y="584200"/>
            <a:ext cx="8904287" cy="44012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我很贪吃，每当我饿的时候便可以“吞天食地”。有一次，小主人的爸爸妈妈出去办事，我的心中是暗暗大喜，我的妈呀!终于，为所欲为的时候到了。【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运用吞天食地、暗暗大喜、为所欲为等词语，给文章增添色彩的同时，吸引读者继续读下去。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今天想吃多少吃多少。小主人买饭回来了，午饭时间正式开始，我趴在“粮盆”前，大口大口地吃着狗粮，不一会儿，饭就见底了。可是我的肚子还没饱呢!便使出撒娇的本领，我跑到小主人跟前去。两只前脚紧紧的抱住小主人的腿，后脚挡住粮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文本框 6"/>
          <p:cNvSpPr txBox="1">
            <a:spLocks noChangeArrowheads="1"/>
          </p:cNvSpPr>
          <p:nvPr/>
        </p:nvSpPr>
        <p:spPr bwMode="auto">
          <a:xfrm>
            <a:off x="139700" y="587375"/>
            <a:ext cx="8747125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盆“汪汪”叫着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小主人我还没吃饱呢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再给我来一点嘛！再来一点。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小主人却无情地说道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不能吃这么多，一会儿就胖死了。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汪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汪汪汪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我在大声抗议。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622425" y="2147888"/>
            <a:ext cx="6818313" cy="1233487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利用对话的方式，形象地写出了当时的场景。读者读了之后，就能真实地感受到这一画面。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"/>
          <p:cNvSpPr txBox="1">
            <a:spLocks noChangeArrowheads="1"/>
          </p:cNvSpPr>
          <p:nvPr/>
        </p:nvSpPr>
        <p:spPr bwMode="auto">
          <a:xfrm>
            <a:off x="109538" y="581025"/>
            <a:ext cx="8924925" cy="308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每天早上七点钟，小闹钟就“嘟嘟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嘟嘟”地响 ，把我从梦中唤醒。假如我没醒来，它的叫声就越来越大，直到我醒来为止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。【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运用了拟人的修辞手法，介绍闹钟的作用。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这个闹钟是妈妈送给我的九岁生日礼物，她说:“希望这个闹钟能让你知道时间，不虚度一分一秒，让你知道一寸光阴一寸金，寸金难买寸光阴的道理。”  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1475656" y="3867894"/>
            <a:ext cx="6861175" cy="862013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交代小闹钟的来历，引用名言，暗示小闹钟的意义。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文本框 6"/>
          <p:cNvSpPr txBox="1">
            <a:spLocks noChangeArrowheads="1"/>
          </p:cNvSpPr>
          <p:nvPr/>
        </p:nvSpPr>
        <p:spPr bwMode="auto">
          <a:xfrm>
            <a:off x="184150" y="546100"/>
            <a:ext cx="8774113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我有时也很顽皮，就和小主人调皮打闹，结果每次都被训一顿。但我仍然玩得很开心。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我是小主人的伙伴，也给小主人带来了很多快乐。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1431925" y="1700213"/>
            <a:ext cx="6899275" cy="865187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简写了“我”的另一面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调皮，与上面的详写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贪吃相对照，可谓详略得当。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2279824" y="3545258"/>
            <a:ext cx="3863975" cy="645269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总领全文，升华主题。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文本框 1"/>
          <p:cNvSpPr txBox="1">
            <a:spLocks noChangeArrowheads="1"/>
          </p:cNvSpPr>
          <p:nvPr/>
        </p:nvSpPr>
        <p:spPr bwMode="auto">
          <a:xfrm>
            <a:off x="190500" y="457200"/>
            <a:ext cx="8599488" cy="736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23528" y="273050"/>
            <a:ext cx="18303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小试身手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6688" y="1814513"/>
            <a:ext cx="8732837" cy="1800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今天我们要写一篇说明文，内容不限。同学们选择自己熟悉的事物介绍给别人。可以是动物，也可以是植物，还可以是事物，如学校、公园、博物馆等。只要是你熟悉的事物，拿来写都可以，但要写明白哟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Box 4"/>
          <p:cNvSpPr txBox="1">
            <a:spLocks noChangeArrowheads="1"/>
          </p:cNvSpPr>
          <p:nvPr/>
        </p:nvSpPr>
        <p:spPr bwMode="auto">
          <a:xfrm>
            <a:off x="373063" y="587375"/>
            <a:ext cx="8662987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我的学校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我的学校是一个美丽的地方，环境十分优美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一进大门，映入眼帘的便是美丽的少年宫，少年宫的旁边种着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片地草皮和一棵棵美丽的树。旁边的操场有一个足球场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条跑道，一个篮球场和一个羽毛球场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，在足球场的旁边矗立着一面威武的五星红旗。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在少年宫的后面就是我们的教学楼，教学楼由两栋房子组成，中间有一条长长的走廊，走廊的旁边种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Box 4"/>
          <p:cNvSpPr txBox="1">
            <a:spLocks noChangeArrowheads="1"/>
          </p:cNvSpPr>
          <p:nvPr/>
        </p:nvSpPr>
        <p:spPr bwMode="auto">
          <a:xfrm>
            <a:off x="236538" y="665163"/>
            <a:ext cx="8672512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着娇嫩的小草，娇媚的大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菊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花。在教学楼的墙壁上刻着“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严谨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”“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博学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 “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勒奋”几个大字，这些字似乎在提醒我们:现在要努力学习，以后才能报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效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祖国，做一个对社会有用的人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在教学楼下面是乒乓球场地，有很多乒乓球台，在球台旁边每个柱子都有一块木牌，上面刻着“三字经”。上面的字时刻在提醒我们，读书不能松懈，上课要认真，学习不要三心二意。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Box 4"/>
          <p:cNvSpPr txBox="1">
            <a:spLocks noChangeArrowheads="1"/>
          </p:cNvSpPr>
          <p:nvPr/>
        </p:nvSpPr>
        <p:spPr bwMode="auto">
          <a:xfrm>
            <a:off x="161925" y="638175"/>
            <a:ext cx="8820150" cy="1814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校园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的树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木，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时不时散发出淡淡的清香，让我们在紧张的学习之余放松心情，减轻压力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sym typeface="+mn-ea"/>
              </a:rPr>
              <a:t>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我们的学校绿树成荫，不仅是我们的乐园，也是小鸟和昆虫的乐园。校园真美啊!我爱我的学校!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Box 4"/>
          <p:cNvSpPr txBox="1">
            <a:spLocks noChangeArrowheads="1"/>
          </p:cNvSpPr>
          <p:nvPr/>
        </p:nvSpPr>
        <p:spPr bwMode="auto">
          <a:xfrm>
            <a:off x="209550" y="354013"/>
            <a:ext cx="8724900" cy="436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我的文具盒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的文具盒功能齐全，可引人注自了，我特别喜欢它。它穿着一件蓝色的衣服，衣服是由铁做成的，长方形，不大也不小。正面有一只米老鼠在跳，反面什么都没有。不过，它有一个很特别的地方，就是面子上有一块能变色的图案，非常漂亮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打开文具盒，它有两个“房间”里面放着铅笔、 橡皮、 钢笔等， 铅笔长得细细的、长长的；橡皮是方方正正的；钢笔是金光闪内的。我的文具盒里钢笔是干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净的、橡皮最脏、铅笔最土气、尺子最洋气。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Box 4"/>
          <p:cNvSpPr txBox="1">
            <a:spLocks noChangeArrowheads="1"/>
          </p:cNvSpPr>
          <p:nvPr/>
        </p:nvSpPr>
        <p:spPr bwMode="auto">
          <a:xfrm>
            <a:off x="242888" y="508000"/>
            <a:ext cx="8658225" cy="4362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我的文具盒趣事也有很多呢，说来给你们听听啊!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有一次，我迷迷糊糊地睡看了，突然听到书包里传来了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砰砰”的声音，我急忙起床跑到书房一看，原来是书包掉在了地上，文具盒也被摔得站了起来，铅笔也滚出来了，只有橡皮安安稳稳地在里面躺着呢。我听到橡皮对铅笔说：“兄弟，你快进来呀!外面冷!”铅笔一听，急忙往里面跑，可是刚走了一半，不小心又摔了个大跟头。橡皮这时大笑了起来，在我的帮助下，可怜的铅笔还是回到了文具盒里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文本框 1"/>
          <p:cNvSpPr txBox="1">
            <a:spLocks noChangeArrowheads="1"/>
          </p:cNvSpPr>
          <p:nvPr/>
        </p:nvSpPr>
        <p:spPr bwMode="auto">
          <a:xfrm>
            <a:off x="107950" y="704850"/>
            <a:ext cx="8683625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文具盒是我的伙伴，它给我带来了知识，带来了快乐，我很喜欢它。以后， 我要好好地保护它，做它的主人!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4475" y="1233488"/>
            <a:ext cx="8640763" cy="26543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事作文与写人作文一样，一般是通过具体描述的事情，表现事情的教育意义或蕴含的思想感情。交代清楚事情发生的时间、地点、人物、事情的起因、经过、结果，着重描述事情的具体过程，注意事情发展中人物的外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和心理描写，从中揭示事情的教育意义。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44475" y="550863"/>
            <a:ext cx="18732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记事作文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20675" y="596900"/>
            <a:ext cx="41211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记事作文的基本写法: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20675" y="1425575"/>
            <a:ext cx="8067749" cy="3108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1.①交代事情发生的时间、地点及人物。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②</a:t>
            </a:r>
            <a:r>
              <a:rPr lang="en-US" altLang="zh-CN"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抓住作文要求，开门见山点明要写的事情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2.重点具体叙述事情的经过，注意对人物的描写。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3.①交代事情的结局。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②</a:t>
            </a:r>
            <a:r>
              <a:rPr lang="en-US" altLang="zh-CN" sz="28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照应开头或揭示中心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6"/>
          <p:cNvSpPr txBox="1">
            <a:spLocks noChangeArrowheads="1"/>
          </p:cNvSpPr>
          <p:nvPr/>
        </p:nvSpPr>
        <p:spPr bwMode="auto">
          <a:xfrm>
            <a:off x="171450" y="450850"/>
            <a:ext cx="8799513" cy="3935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有一次，妈妈生病，爸爸又不在家，我只需按时给妈妈吃药就行了。我怕忘了，就给小闹钟上好发条，每天到了吃药时间，它便“嘟嘟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嘟嘟”地响起来，我一听到闹钟响，就给妈妈吃药。一日,我没有听见小闹钟响，就把给妈妈吃药的这件事忘到九霄云外去了。于是,小闹钟越来越响，我听到了闹钟在响,急忙跑回家，给妈妈吃了药。【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九霄云外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 的意思在九重天的外面。比喻非常遥远的地方或远得无影无踪。在这说明“我”把给妈妈吃药，完全忘记。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3172619" y="4334669"/>
            <a:ext cx="5513387" cy="604838"/>
          </a:xfrm>
          <a:prstGeom prst="borderCallout1">
            <a:avLst>
              <a:gd name="adj1" fmla="val -29315"/>
              <a:gd name="adj2" fmla="val -5201"/>
              <a:gd name="adj3" fmla="val 51828"/>
              <a:gd name="adj4" fmla="val -32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用具体事件讲述小闹钟的作用。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文本框 1"/>
          <p:cNvSpPr txBox="1">
            <a:spLocks noChangeArrowheads="1"/>
          </p:cNvSpPr>
          <p:nvPr/>
        </p:nvSpPr>
        <p:spPr bwMode="auto">
          <a:xfrm>
            <a:off x="190500" y="503238"/>
            <a:ext cx="8599488" cy="4398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妈妈，我想对您说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妈妈，您知道吗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每当我心里难受的时候，我总会想起儿时那段快乐的时光。那时，天是那么的蓝，水是那么的绿，花儿是那么的艳，就连家里的小狗都爱跟我说悄悄话。【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运用排比的修辞手法，说明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我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当时的快乐心情。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妈妈，您还记得吗?小时候，每年春天您都会带我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b="1" dirty="0"/>
          </a:p>
          <a:p>
            <a:endParaRPr lang="zh-CN" altLang="en-US" b="1" dirty="0"/>
          </a:p>
        </p:txBody>
      </p:sp>
      <p:sp>
        <p:nvSpPr>
          <p:cNvPr id="12" name="线形标注 1 11"/>
          <p:cNvSpPr/>
          <p:nvPr/>
        </p:nvSpPr>
        <p:spPr>
          <a:xfrm>
            <a:off x="3479800" y="2967038"/>
            <a:ext cx="4749800" cy="842962"/>
          </a:xfrm>
          <a:prstGeom prst="borderCallout1">
            <a:avLst>
              <a:gd name="adj1" fmla="val 56832"/>
              <a:gd name="adj2" fmla="val 1235"/>
              <a:gd name="adj3" fmla="val -25000"/>
              <a:gd name="adj4" fmla="val -1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直接点明自己想要说的内容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儿时那段快乐的时光。 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文本框 6"/>
          <p:cNvSpPr txBox="1">
            <a:spLocks noChangeArrowheads="1"/>
          </p:cNvSpPr>
          <p:nvPr/>
        </p:nvSpPr>
        <p:spPr bwMode="auto">
          <a:xfrm>
            <a:off x="96838" y="465138"/>
            <a:ext cx="8950325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去公园放风筝，您总是教我怎样把风筝放得高高的，可我总也学不会。每次我刚把风筝放出去，不一会儿，它就像泄了气的气球一样掉下来。【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运用比喻的修辞手法，写出风筝落下的状态。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】还记得那次，我在您的帮助下再次举起风筝 ，奋力向前奔跑。也许那天是风儿帮忙，我竟然也能把风筝放得高高的。我兴奋地叫着，看到您那欣感、自豪的笑容，我的心里比吃了蜜还甜。【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甜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字写出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我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当时很高兴。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5110163" y="3722688"/>
            <a:ext cx="3568700" cy="842962"/>
          </a:xfrm>
          <a:prstGeom prst="borderCallout1">
            <a:avLst>
              <a:gd name="adj1" fmla="val 56832"/>
              <a:gd name="adj2" fmla="val 1235"/>
              <a:gd name="adj3" fmla="val -25000"/>
              <a:gd name="adj4" fmla="val -1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具体地写儿时快乐时光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sym typeface="+mn-ea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放风筝。 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文本框 1"/>
          <p:cNvSpPr txBox="1">
            <a:spLocks noChangeArrowheads="1"/>
          </p:cNvSpPr>
          <p:nvPr/>
        </p:nvSpPr>
        <p:spPr bwMode="auto">
          <a:xfrm>
            <a:off x="55563" y="622300"/>
            <a:ext cx="9032875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 dirty="0">
                <a:sym typeface="+mn-ea"/>
              </a:rPr>
              <a:t>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可是自从我背上书包跨进校门，这一切便被尘封在记忆里，可望而不可及了。每天，堆得像小山似的课外作业压得我喘不过气来。【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运用比喻的修辞手法，说明作业之多，没时间玩，不快乐。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】即使在周末，我也要去上补习班。每次考试前，您总是帮我复习，考试后还帮我总结。我知道，您很辛苦，可是您一直这么坚持着。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1809750" y="3509963"/>
            <a:ext cx="5524500" cy="693737"/>
          </a:xfrm>
          <a:prstGeom prst="borderCallout1">
            <a:avLst>
              <a:gd name="adj1" fmla="val 56832"/>
              <a:gd name="adj2" fmla="val 1235"/>
              <a:gd name="adj3" fmla="val -25000"/>
              <a:gd name="adj4" fmla="val -1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述说上学后的不快及妈妈的辛苦。 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文本框 1"/>
          <p:cNvSpPr txBox="1">
            <a:spLocks noChangeArrowheads="1"/>
          </p:cNvSpPr>
          <p:nvPr/>
        </p:nvSpPr>
        <p:spPr bwMode="auto">
          <a:xfrm>
            <a:off x="165100" y="603250"/>
            <a:ext cx="8502650" cy="265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现在，我的成绩在班里名列前茅，但我却一点儿也不开心。您知道这是为什么吗?因为我没有了空余的时间，没有了放风等时的快乐。我希望有一些放松的时间，可以做一些学习之外的事情，我想应该更有利于我的学习吧。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运用设问的方式，说明不快乐的原因，更容易让人相信。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2720975" y="3346450"/>
            <a:ext cx="3702050" cy="693738"/>
          </a:xfrm>
          <a:prstGeom prst="borderCallout1">
            <a:avLst>
              <a:gd name="adj1" fmla="val 56832"/>
              <a:gd name="adj2" fmla="val 1235"/>
              <a:gd name="adj3" fmla="val -25000"/>
              <a:gd name="adj4" fmla="val -1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简述不快乐的原因。 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文本框 6"/>
          <p:cNvSpPr txBox="1">
            <a:spLocks noChangeArrowheads="1"/>
          </p:cNvSpPr>
          <p:nvPr/>
        </p:nvSpPr>
        <p:spPr bwMode="auto">
          <a:xfrm>
            <a:off x="398463" y="655638"/>
            <a:ext cx="8513762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昨晚我做了一个梦，梦中，天还是那么的蓝，水还是那么的绿，您又和我在公园里放风筝，风筝飞上了天。您笑了，您的笑容一如从前，那么温暖、灿烂。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妈妈，你说我的这个梦可以实现吗?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1631950" y="2184400"/>
            <a:ext cx="5820370" cy="963414"/>
          </a:xfrm>
          <a:prstGeom prst="borderCallout1">
            <a:avLst>
              <a:gd name="adj1" fmla="val 56832"/>
              <a:gd name="adj2" fmla="val 1235"/>
              <a:gd name="adj3" fmla="val -25000"/>
              <a:gd name="adj4" fmla="val -1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与文章开头情景相对应，反映出梦中的快乐。 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2089150" y="3763963"/>
            <a:ext cx="4667250" cy="862012"/>
          </a:xfrm>
          <a:prstGeom prst="borderCallout1">
            <a:avLst>
              <a:gd name="adj1" fmla="val 56832"/>
              <a:gd name="adj2" fmla="val 1235"/>
              <a:gd name="adj3" fmla="val -25000"/>
              <a:gd name="adj4" fmla="val -1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最后利用疑问的方式，说出自己的心愿。 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" grpId="0" bldLvl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文本框 6"/>
          <p:cNvSpPr txBox="1">
            <a:spLocks noChangeArrowheads="1"/>
          </p:cNvSpPr>
          <p:nvPr/>
        </p:nvSpPr>
        <p:spPr bwMode="auto">
          <a:xfrm>
            <a:off x="100013" y="587375"/>
            <a:ext cx="8936037" cy="396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爸爸,我想对您说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亲爱的爸爸: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您好!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爸爸，我知道您很爱我，也很爱我们的家。可是，您哪里都好，就是爱抽烟。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爸爸，我想对您说，为了让我们的家更幸福，请您戒烟吧。【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直接点明自己想要说的。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】每当您坐在沙发上悠然自得地吸烟时，我恨不得自己变成一场雨熄灭那火光，变成一阵风吹散那烟雾，让清新的空气回到我们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文本框 6"/>
          <p:cNvSpPr txBox="1">
            <a:spLocks noChangeArrowheads="1"/>
          </p:cNvSpPr>
          <p:nvPr/>
        </p:nvSpPr>
        <p:spPr bwMode="auto">
          <a:xfrm>
            <a:off x="152400" y="519113"/>
            <a:ext cx="8839200" cy="2227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的小屋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让妈妈那紧皱的眉舒展开来。【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运用比喻的修辞手法，写出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我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迫切地希望爸爸戒烟。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】爸爸，难道您忘了妈妈苦口婆心地给您讲吸烟的危害吗?爸爸，难道您忘了我省下零用钱给您买戒烟糖吗?【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运用反问的修辞手法，写出妈妈和“我”都希望爸爸戒烟。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1163638" y="2855913"/>
            <a:ext cx="7180262" cy="1052512"/>
          </a:xfrm>
          <a:prstGeom prst="borderCallout1">
            <a:avLst>
              <a:gd name="adj1" fmla="val 56832"/>
              <a:gd name="adj2" fmla="val 1235"/>
              <a:gd name="adj3" fmla="val -44384"/>
              <a:gd name="adj4" fmla="val -7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运用比喻、反问的修辞手法，使语言生动形象，自然流畅地表达出了作者的想法。 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863" y="409575"/>
            <a:ext cx="9058275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也许您觉得对男人来说吸烟是一件很正常的事，也许您觉得，一天吸几根烟不会对您的身体造成什么危害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爸爸，不管因为什么，吸烟是百害而无一益的。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爸爸，您可知道，一根烟可以使寿命减短5秒钟，12根就减短一分钟。吸烟不就等于慢性自杀吗?爸爸，您可知道，吸烟者患肺癌的危险性是不吸烟者的13倍，吸烟者发生中风的危险是不吸烟者的2</a:t>
            </a:r>
            <a:r>
              <a:rPr lang="zh-CN" altLang="en-US" sz="2800" b="1" dirty="0"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~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3.5倍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……【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运用列数字的说明方法，说明吸烟的危害。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4087813" y="3860800"/>
            <a:ext cx="4667250" cy="860425"/>
          </a:xfrm>
          <a:prstGeom prst="borderCallout1">
            <a:avLst>
              <a:gd name="adj1" fmla="val 56832"/>
              <a:gd name="adj2" fmla="val 1235"/>
              <a:gd name="adj3" fmla="val -25000"/>
              <a:gd name="adj4" fmla="val -1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简述吸烟的危害，有理有据，说服力强。 </a:t>
            </a:r>
            <a:endParaRPr lang="zh-CN" altLang="en-US" sz="28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文本框 6"/>
          <p:cNvSpPr txBox="1">
            <a:spLocks noChangeArrowheads="1"/>
          </p:cNvSpPr>
          <p:nvPr/>
        </p:nvSpPr>
        <p:spPr bwMode="auto">
          <a:xfrm>
            <a:off x="127000" y="587375"/>
            <a:ext cx="8799513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爸爸,为了我,为了妈妈，为了我们这个幸福美满的家庭，请您不要再吸烟了!【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运用了排比的修辞手法，说明戒烟的重要性。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此致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祝爸爸身体健康!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            您的儿子小军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                10月25日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4111625" y="1709738"/>
            <a:ext cx="3024188" cy="862012"/>
          </a:xfrm>
          <a:prstGeom prst="borderCallout1">
            <a:avLst>
              <a:gd name="adj1" fmla="val 56832"/>
              <a:gd name="adj2" fmla="val 1235"/>
              <a:gd name="adj3" fmla="val -25000"/>
              <a:gd name="adj4" fmla="val -16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+mn-ea"/>
                <a:sym typeface="+mn-ea"/>
              </a:rPr>
              <a:t>真诚地说出希望。 </a:t>
            </a:r>
            <a:endParaRPr lang="zh-CN" altLang="en-US" sz="2800" b="1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1313" y="612775"/>
            <a:ext cx="16621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小试身手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11560" y="1352550"/>
            <a:ext cx="7975103" cy="25766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写一篇发生在你身边的一件有意的事，注意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交代事情发生的时间、地点及人物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；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重点具体叙述事情的经过，注意对人物的描写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；结尾</a:t>
            </a:r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照应开头或揭示中心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29032</Words>
  <Application>WPS 演示</Application>
  <PresentationFormat>全屏显示(16:9)</PresentationFormat>
  <Paragraphs>1169</Paragraphs>
  <Slides>200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200</vt:i4>
      </vt:variant>
    </vt:vector>
  </HeadingPairs>
  <TitlesOfParts>
    <vt:vector size="211" baseType="lpstr">
      <vt:lpstr>Arial</vt:lpstr>
      <vt:lpstr>宋体</vt:lpstr>
      <vt:lpstr>Wingdings</vt:lpstr>
      <vt:lpstr>黑体</vt:lpstr>
      <vt:lpstr>楷体</vt:lpstr>
      <vt:lpstr>微软雅黑</vt:lpstr>
      <vt:lpstr>Arial Unicode MS</vt:lpstr>
      <vt:lpstr>Calibri</vt:lpstr>
      <vt:lpstr>Xingkai SC</vt:lpstr>
      <vt:lpstr>Segoe Print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秋日宁静</cp:lastModifiedBy>
  <cp:revision>569</cp:revision>
  <dcterms:created xsi:type="dcterms:W3CDTF">2017-03-17T02:28:00Z</dcterms:created>
  <dcterms:modified xsi:type="dcterms:W3CDTF">2020-06-08T12:26:27Z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