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0" r:id="rId4"/>
    <p:sldId id="257" r:id="rId5"/>
    <p:sldId id="259" r:id="rId6"/>
    <p:sldId id="258" r:id="rId7"/>
    <p:sldId id="262" r:id="rId8"/>
    <p:sldId id="268" r:id="rId9"/>
    <p:sldId id="267" r:id="rId10"/>
    <p:sldId id="264" r:id="rId11"/>
    <p:sldId id="265" r:id="rId12"/>
    <p:sldId id="266" r:id="rId13"/>
    <p:sldId id="263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           </a:t>
            </a:r>
            <a:r>
              <a:rPr lang="zh-CN" altLang="en-US" i="0" dirty="0" smtClean="0">
                <a:solidFill>
                  <a:srgbClr val="FF0000"/>
                </a:solidFill>
              </a:rPr>
              <a:t>第</a:t>
            </a:r>
            <a:r>
              <a:rPr lang="zh-CN" altLang="en-US" i="0" dirty="0">
                <a:solidFill>
                  <a:srgbClr val="FF0000"/>
                </a:solidFill>
              </a:rPr>
              <a:t>一课时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endParaRPr lang="en-US" altLang="zh-CN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4000" b="1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zh-CN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病句修改</a:t>
            </a:r>
            <a:endParaRPr lang="zh-CN" alt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语段中的病句修改</a:t>
            </a:r>
            <a:endParaRPr lang="zh-CN" altLang="en-US" sz="3600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21744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000" dirty="0" smtClean="0">
                <a:latin typeface="宋体" pitchFamily="2" charset="-122"/>
                <a:ea typeface="宋体" pitchFamily="2" charset="-122"/>
              </a:rPr>
              <a:t>（一）</a:t>
            </a:r>
            <a:r>
              <a:rPr lang="zh-CN" altLang="zh-CN" sz="3000" dirty="0" smtClean="0">
                <a:latin typeface="宋体" pitchFamily="2" charset="-122"/>
                <a:ea typeface="宋体" pitchFamily="2" charset="-122"/>
              </a:rPr>
              <a:t>人的一生就是花的一生。然而，“有人尽心绽放，布施美丽与清香；有人半开半合，在智慧的黎明时分，似梦似醒；有人浑然未觉，不知开启内在的绝世之美，忍心让生命成为早夭的白莲”。</a:t>
            </a:r>
            <a:r>
              <a:rPr lang="zh-CN" altLang="zh-CN" sz="3000" u="sng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禅家对人生阐释得可谓栩栩如生。</a:t>
            </a:r>
            <a:r>
              <a:rPr lang="zh-CN" altLang="zh-CN" sz="3000" dirty="0" smtClean="0">
                <a:latin typeface="宋体" pitchFamily="2" charset="-122"/>
                <a:ea typeface="宋体" pitchFamily="2" charset="-122"/>
              </a:rPr>
              <a:t>那么，人生又为何应如白莲呢？</a:t>
            </a:r>
          </a:p>
          <a:p>
            <a:r>
              <a:rPr lang="en-US" altLang="zh-CN" sz="3000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zh-CN" sz="3000" dirty="0" smtClean="0">
                <a:latin typeface="宋体" pitchFamily="2" charset="-122"/>
                <a:ea typeface="宋体" pitchFamily="2" charset="-122"/>
              </a:rPr>
              <a:t>答案不言自喻。生命的每一时刻都应像莲花徐徐开启，向世界播放美与清香。人生的每一阶段都应像莲花灼灼绽放，不悔错过的阳光，不惧即到的风霜，尽心尽力地直到最后。最后即便萼残瓣落，却有莲子如“舍利”一样，光华烨烨，流芳不凋。这才是无愧人生！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en-US" altLang="zh-CN" b="1" dirty="0" smtClean="0"/>
          </a:p>
          <a:p>
            <a:r>
              <a:rPr lang="zh-CN" altLang="zh-CN" dirty="0" smtClean="0">
                <a:solidFill>
                  <a:srgbClr val="FF0000"/>
                </a:solidFill>
              </a:rPr>
              <a:t>禅家对人生阐释得可谓入木三分。</a:t>
            </a:r>
            <a:r>
              <a:rPr lang="zh-CN" altLang="en-US" dirty="0" smtClean="0">
                <a:solidFill>
                  <a:srgbClr val="FF0000"/>
                </a:solidFill>
              </a:rPr>
              <a:t>（用词不当）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（二）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杜甫是家家户户都知道的诗圣，近日来却有两百余幅关于他的涂鸦图片在微博上疯传。在这些对语文课本插图的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“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再创作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中，杜甫时而手扛机枪，时而身骑白马，时而脚踏摩托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……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不过，恶搞应该是有底线的。</a:t>
            </a:r>
            <a:r>
              <a:rPr lang="zh-CN" altLang="zh-CN" sz="2800" u="sng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印度人不会不恶搞泰戈尔，希腊人不会不恶搞柏拉图，而杜甫却没有得到国人应有的尊重。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“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杜甫很忙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zh-CN" sz="2800" dirty="0" smtClean="0">
                <a:latin typeface="宋体" pitchFamily="2" charset="-122"/>
                <a:ea typeface="宋体" pitchFamily="2" charset="-122"/>
              </a:rPr>
              <a:t>的现象应该引起我们的思考和反省。</a:t>
            </a:r>
            <a:endParaRPr lang="en-US" altLang="zh-CN" sz="28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zh-CN" sz="2800" dirty="0" smtClean="0">
                <a:solidFill>
                  <a:srgbClr val="FF0000"/>
                </a:solidFill>
              </a:rPr>
              <a:t>印度人不会恶搞泰戈尔，希腊人不会恶搞柏拉图，而杜甫却没有得到国人应有的尊重。</a:t>
            </a:r>
            <a:r>
              <a:rPr lang="zh-CN" altLang="en-US" sz="2800" dirty="0" smtClean="0">
                <a:solidFill>
                  <a:srgbClr val="FF0000"/>
                </a:solidFill>
              </a:rPr>
              <a:t>（否定不当）</a:t>
            </a:r>
            <a:endParaRPr lang="zh-CN" altLang="zh-CN" sz="2800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endParaRPr lang="en-US" altLang="zh-CN" sz="33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3300" dirty="0" smtClean="0">
                <a:latin typeface="宋体" pitchFamily="2" charset="-122"/>
                <a:ea typeface="宋体" pitchFamily="2" charset="-122"/>
              </a:rPr>
              <a:t>（三）</a:t>
            </a:r>
            <a:r>
              <a:rPr lang="zh-CN" altLang="zh-CN" sz="3300" dirty="0" smtClean="0">
                <a:latin typeface="宋体" pitchFamily="2" charset="-122"/>
                <a:ea typeface="宋体" pitchFamily="2" charset="-122"/>
              </a:rPr>
              <a:t>“给我一个支撑点，我会把地球支起。”从古希腊哲人的名言中，读出生活的几分狂妄，几分自信。这是生活的魄力。</a:t>
            </a:r>
          </a:p>
          <a:p>
            <a:r>
              <a:rPr lang="zh-CN" altLang="zh-CN" sz="3300" dirty="0" smtClean="0">
                <a:latin typeface="宋体" pitchFamily="2" charset="-122"/>
                <a:ea typeface="宋体" pitchFamily="2" charset="-122"/>
              </a:rPr>
              <a:t>　　</a:t>
            </a:r>
            <a:r>
              <a:rPr lang="zh-CN" altLang="zh-CN" sz="3300" u="sng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泰戈尔说，错过太阳时，你在哭泣，那么你就不会错过星星。</a:t>
            </a:r>
            <a:r>
              <a:rPr lang="zh-CN" altLang="zh-CN" sz="3300" dirty="0" smtClean="0">
                <a:latin typeface="宋体" pitchFamily="2" charset="-122"/>
                <a:ea typeface="宋体" pitchFamily="2" charset="-122"/>
              </a:rPr>
              <a:t>在生活中抗争后，哪怕满身疮痍，也该把无奈沉入心底。这是生活的哲理。</a:t>
            </a:r>
          </a:p>
          <a:p>
            <a:r>
              <a:rPr lang="zh-CN" altLang="zh-CN" sz="3300" dirty="0" smtClean="0">
                <a:latin typeface="宋体" pitchFamily="2" charset="-122"/>
                <a:ea typeface="宋体" pitchFamily="2" charset="-122"/>
              </a:rPr>
              <a:t>　　不能舍弃别人都有的，便得不到别人都没有的。会生活的人失去的多，得到的更多。这是生活的固执。</a:t>
            </a:r>
          </a:p>
          <a:p>
            <a:r>
              <a:rPr lang="zh-CN" altLang="zh-CN" sz="3300" dirty="0" smtClean="0">
                <a:latin typeface="宋体" pitchFamily="2" charset="-122"/>
                <a:ea typeface="宋体" pitchFamily="2" charset="-122"/>
              </a:rPr>
              <a:t>　　能把心割碎分赠给他人，你会赢得更多的朋友，多一个朋友多一个世界。蓦然回首，你已不再是孤寂的独行人，这是生活的艺术。</a:t>
            </a:r>
            <a:endParaRPr lang="en-US" altLang="zh-CN" sz="3300" dirty="0" smtClean="0">
              <a:latin typeface="宋体" pitchFamily="2" charset="-122"/>
              <a:ea typeface="宋体" pitchFamily="2" charset="-122"/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zh-CN" dirty="0" smtClean="0">
                <a:solidFill>
                  <a:srgbClr val="FF0000"/>
                </a:solidFill>
              </a:rPr>
              <a:t>泰戈尔说，错过太阳时，你在哭泣，那么你也会错过星星。</a:t>
            </a:r>
            <a:r>
              <a:rPr lang="zh-CN" altLang="en-US" dirty="0" smtClean="0">
                <a:solidFill>
                  <a:srgbClr val="FF0000"/>
                </a:solidFill>
              </a:rPr>
              <a:t>（不合逻辑）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endParaRPr lang="zh-CN" altLang="zh-CN" sz="3300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今日作业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134672" cy="4492724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默写本课上积累 的哲理诗句，要求：准确、规范、美观。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预习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社戏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smtClean="0"/>
              <a:t>上传用红笔修改过的本课讲义。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65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积累：哲理诗</a:t>
            </a:r>
            <a:r>
              <a:rPr lang="zh-CN" altLang="en-US" i="0" dirty="0" smtClean="0">
                <a:solidFill>
                  <a:srgbClr val="FF0000"/>
                </a:solidFill>
              </a:rPr>
              <a:t>句</a:t>
            </a:r>
            <a:endParaRPr lang="zh-CN" altLang="en-US" i="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1.</a:t>
            </a:r>
            <a:r>
              <a:rPr lang="zh-CN" altLang="en-US" sz="2800" dirty="0" smtClean="0">
                <a:solidFill>
                  <a:srgbClr val="FF0000"/>
                </a:solidFill>
              </a:rPr>
              <a:t>海日生残夜，江春入旧年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  <a:r>
              <a:rPr lang="zh-CN" altLang="en-US" sz="2800" dirty="0" smtClean="0">
                <a:solidFill>
                  <a:srgbClr val="FF0000"/>
                </a:solidFill>
              </a:rPr>
              <a:t>（王湾</a:t>
            </a:r>
            <a:r>
              <a:rPr lang="en-US" altLang="zh-CN" sz="2800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dirty="0" smtClean="0">
                <a:solidFill>
                  <a:srgbClr val="FF0000"/>
                </a:solidFill>
              </a:rPr>
              <a:t>次北固山下</a:t>
            </a:r>
            <a:r>
              <a:rPr lang="en-US" altLang="zh-CN" sz="2800" dirty="0" smtClean="0">
                <a:solidFill>
                  <a:srgbClr val="FF0000"/>
                </a:solidFill>
              </a:rPr>
              <a:t>》</a:t>
            </a:r>
            <a:r>
              <a:rPr lang="zh-CN" altLang="en-US" sz="2800" dirty="0" smtClean="0">
                <a:solidFill>
                  <a:srgbClr val="FF0000"/>
                </a:solidFill>
              </a:rPr>
              <a:t>）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</a:rPr>
              <a:t>哲</a:t>
            </a:r>
            <a:r>
              <a:rPr lang="zh-CN" altLang="en-US" sz="2800" dirty="0" smtClean="0">
                <a:solidFill>
                  <a:schemeClr val="bg2">
                    <a:lumMod val="50000"/>
                  </a:schemeClr>
                </a:solidFill>
              </a:rPr>
              <a:t>理：时序交替的自然理趣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zh-CN" altLang="en-US" sz="2800" dirty="0" smtClean="0">
                <a:solidFill>
                  <a:schemeClr val="bg2">
                    <a:lumMod val="50000"/>
                  </a:schemeClr>
                </a:solidFill>
              </a:rPr>
              <a:t>旧事物中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</a:rPr>
              <a:t>孕育</a:t>
            </a:r>
            <a:r>
              <a:rPr lang="zh-CN" altLang="en-US" sz="2800" dirty="0" smtClean="0">
                <a:solidFill>
                  <a:schemeClr val="bg2">
                    <a:lumMod val="50000"/>
                  </a:schemeClr>
                </a:solidFill>
              </a:rPr>
              <a:t>着新事物，新事物必将取代旧事物。</a:t>
            </a:r>
            <a:endParaRPr lang="en-US" altLang="zh-CN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2.</a:t>
            </a:r>
            <a:r>
              <a:rPr lang="zh-CN" altLang="en-US" sz="2800" dirty="0" smtClean="0">
                <a:solidFill>
                  <a:srgbClr val="FF0000"/>
                </a:solidFill>
              </a:rPr>
              <a:t>会当凌绝顶，一览众山小。（杜甫</a:t>
            </a:r>
            <a:r>
              <a:rPr lang="en-US" altLang="zh-CN" sz="2800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dirty="0" smtClean="0">
                <a:solidFill>
                  <a:srgbClr val="FF0000"/>
                </a:solidFill>
              </a:rPr>
              <a:t>望岳</a:t>
            </a:r>
            <a:r>
              <a:rPr lang="en-US" altLang="zh-CN" sz="2800" dirty="0" smtClean="0">
                <a:solidFill>
                  <a:srgbClr val="FF0000"/>
                </a:solidFill>
              </a:rPr>
              <a:t>》</a:t>
            </a:r>
            <a:r>
              <a:rPr lang="zh-CN" altLang="en-US" sz="2800" dirty="0" smtClean="0">
                <a:solidFill>
                  <a:srgbClr val="FF0000"/>
                </a:solidFill>
              </a:rPr>
              <a:t>）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哲理：只有不畏艰险的去攀登绝顶，才能达到俯视一切的境界。</a:t>
            </a:r>
            <a:endParaRPr lang="en-US" altLang="zh-CN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3.</a:t>
            </a:r>
            <a:r>
              <a:rPr lang="zh-CN" altLang="en-US" sz="2800" dirty="0" smtClean="0">
                <a:solidFill>
                  <a:srgbClr val="FF0000"/>
                </a:solidFill>
              </a:rPr>
              <a:t>不畏浮云遮望眼，自缘身在最高层。（王安石</a:t>
            </a:r>
            <a:r>
              <a:rPr lang="en-US" altLang="zh-CN" sz="2800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dirty="0" smtClean="0">
                <a:solidFill>
                  <a:srgbClr val="FF0000"/>
                </a:solidFill>
              </a:rPr>
              <a:t>登飞来峰</a:t>
            </a:r>
            <a:r>
              <a:rPr lang="en-US" altLang="zh-CN" sz="2800" dirty="0" smtClean="0">
                <a:solidFill>
                  <a:srgbClr val="FF0000"/>
                </a:solidFill>
              </a:rPr>
              <a:t>》</a:t>
            </a:r>
            <a:r>
              <a:rPr lang="zh-CN" altLang="en-US" sz="2800" dirty="0" smtClean="0">
                <a:solidFill>
                  <a:srgbClr val="FF0000"/>
                </a:solidFill>
              </a:rPr>
              <a:t>）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哲理：只有站得高，看得远，才能不怕阻挠，不被眼前的困难吓倒。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65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积累：哲理诗</a:t>
            </a:r>
            <a:r>
              <a:rPr lang="zh-CN" altLang="en-US" i="0" dirty="0" smtClean="0">
                <a:solidFill>
                  <a:srgbClr val="FF0000"/>
                </a:solidFill>
              </a:rPr>
              <a:t>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/>
          <a:lstStyle/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4.</a:t>
            </a:r>
            <a:r>
              <a:rPr lang="zh-CN" altLang="en-US" sz="2400" dirty="0" smtClean="0">
                <a:solidFill>
                  <a:srgbClr val="FF0000"/>
                </a:solidFill>
              </a:rPr>
              <a:t>山重水复疑无路，柳暗花明又一村。（陆游</a:t>
            </a: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游山西村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>
                <a:solidFill>
                  <a:srgbClr val="FF0000"/>
                </a:solidFill>
              </a:rPr>
              <a:t>）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哲理：不放弃希望，经过努力，一定会有新的出路，进入新的天地。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5.</a:t>
            </a:r>
            <a:r>
              <a:rPr lang="zh-CN" altLang="en-US" sz="2400" dirty="0" smtClean="0">
                <a:solidFill>
                  <a:srgbClr val="FF0000"/>
                </a:solidFill>
              </a:rPr>
              <a:t>东风不与周郎便，铜雀春深锁二乔。（杜牧</a:t>
            </a: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赤壁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>
                <a:solidFill>
                  <a:srgbClr val="FF0000"/>
                </a:solidFill>
              </a:rPr>
              <a:t>）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哲理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机遇造就人才，只要有机遇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相信自己必有所作为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6.</a:t>
            </a:r>
            <a:r>
              <a:rPr lang="zh-CN" altLang="en-US" sz="2400" dirty="0" smtClean="0">
                <a:solidFill>
                  <a:srgbClr val="FF0000"/>
                </a:solidFill>
              </a:rPr>
              <a:t>沉舟侧畔千帆过，病树前头万木春。（刘禹锡</a:t>
            </a: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酬乐天扬州初逢席上见赠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>
                <a:solidFill>
                  <a:srgbClr val="FF0000"/>
                </a:solidFill>
              </a:rPr>
              <a:t>）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哲理：在社会发展中，新事物必将取代旧事物，社会总是向前发展的。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7.</a:t>
            </a:r>
            <a:r>
              <a:rPr lang="zh-CN" altLang="en-US" sz="2400" dirty="0" smtClean="0">
                <a:solidFill>
                  <a:srgbClr val="FF0000"/>
                </a:solidFill>
              </a:rPr>
              <a:t>落红不是无情物，化作春泥更护花。（龚自珍</a:t>
            </a: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己亥杂诗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>
                <a:solidFill>
                  <a:srgbClr val="FF0000"/>
                </a:solidFill>
              </a:rPr>
              <a:t>）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哲理：“有用”和“无用”是相对的，蕴含了为了追求美好事物而勇于献身的哲理。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52736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今日主题：病句类型辨识与修改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400600"/>
          </a:xfrm>
        </p:spPr>
        <p:txBody>
          <a:bodyPr/>
          <a:lstStyle/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   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语意重复  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2.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语序不当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3.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缺少主语（成分残缺）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4.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缺少宾语（成分残缺）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5.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搭配不当（用词不当）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6.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单双项不一致（一面和两面搭配不当）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7.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表意相反（否定不当）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8.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关联词运用不当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9.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关联词位置不当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10.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不合逻辑（表述不当）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11.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句式杂糅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           12.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指代不明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实战演练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760640"/>
          </a:xfrm>
        </p:spPr>
        <p:txBody>
          <a:bodyPr/>
          <a:lstStyle/>
          <a:p>
            <a:pPr fontAlgn="ctr">
              <a:buNone/>
            </a:pP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1.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【答案】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A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 </a:t>
            </a:r>
            <a:endParaRPr lang="zh-CN" altLang="zh-CN" sz="2000" dirty="0">
              <a:solidFill>
                <a:schemeClr val="bg1">
                  <a:lumMod val="50000"/>
                </a:schemeClr>
              </a:solidFill>
              <a:latin typeface="+mn-ea"/>
              <a:cs typeface="+mn-cs"/>
            </a:endParaRPr>
          </a:p>
          <a:p>
            <a:pPr fontAlgn="ctr">
              <a:buNone/>
            </a:pP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【详解】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B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成分残缺，在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读经典，读名著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后边加上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的习惯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。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C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两面对一面，在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通过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前边加上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能否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。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D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搭配不当，刻文不能成为场所，改为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历代不少石碑为名家撰写，因此石碑成了书法大家真迹的集中场所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。</a:t>
            </a:r>
          </a:p>
          <a:p>
            <a:pPr fontAlgn="ctr"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2.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【答案】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A </a:t>
            </a:r>
            <a:endParaRPr lang="zh-CN" altLang="zh-CN" sz="2000" dirty="0">
              <a:solidFill>
                <a:srgbClr val="FF0000"/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【详解】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A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．没有语病。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B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．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以免不受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不合逻辑，可删去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不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C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．语序不当，应调整为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生根、开花、结果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D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．不合逻辑，两面对一面，可把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能否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改为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能够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。</a:t>
            </a:r>
          </a:p>
          <a:p>
            <a:pPr fontAlgn="ctr">
              <a:buNone/>
            </a:pP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3.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【答案】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C </a:t>
            </a:r>
            <a:endParaRPr lang="zh-CN" altLang="zh-CN" sz="2000" dirty="0">
              <a:solidFill>
                <a:schemeClr val="bg1">
                  <a:lumMod val="50000"/>
                </a:schemeClr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【详解】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C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句子有语病。主语和宾语不搭配。在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是名副其实的智慧化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后加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场馆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bg1">
                    <a:lumMod val="50000"/>
                  </a:schemeClr>
                </a:solidFill>
                <a:latin typeface="+mn-ea"/>
                <a:cs typeface="+mn-cs"/>
              </a:rPr>
              <a:t>即可。</a:t>
            </a:r>
          </a:p>
          <a:p>
            <a:pPr fontAlgn="ctr"/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【点睛】做好本题，要从以下三个方面入手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：</a:t>
            </a:r>
            <a:endParaRPr lang="en-US" altLang="zh-CN" sz="2000" dirty="0" smtClean="0">
              <a:solidFill>
                <a:srgbClr val="FF0000"/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1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）解句意：选项要表达什么意思，这是我们正确判断的前提和基础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2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）理主干：在理解语意的基础上，利用语法知识，分析句子成分，找到搭配不当、成分残缺等错误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cs typeface="+mn-cs"/>
              </a:rPr>
              <a:t>3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cs typeface="+mn-cs"/>
              </a:rPr>
              <a:t>）析关系：要分析句间关系。找到逻辑混乱和语序不当等错误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endParaRPr lang="zh-CN" altLang="zh-CN" sz="2000" dirty="0">
              <a:solidFill>
                <a:srgbClr val="FF0000"/>
              </a:solidFill>
              <a:latin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0466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5976664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4. 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【答案】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A </a:t>
            </a:r>
            <a:endParaRPr lang="zh-CN" altLang="zh-CN" sz="2000" dirty="0" smtClean="0">
              <a:solidFill>
                <a:srgbClr val="FF0000"/>
              </a:solidFill>
              <a:latin typeface="+mn-ea"/>
              <a:cs typeface="+mn-cs"/>
            </a:endParaRPr>
          </a:p>
          <a:p>
            <a:pPr fontAlgn="ctr"/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【详解】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A 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句子没有语病。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B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项：句式杂糅，删掉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因为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或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的缘故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C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项：缺少主语，删掉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使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”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。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D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项：语序不当。不能构成递进关系，改为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“</a:t>
            </a:r>
            <a:r>
              <a:rPr lang="zh-CN" altLang="zh-CN" sz="2000" dirty="0" smtClean="0">
                <a:solidFill>
                  <a:srgbClr val="FF0000"/>
                </a:solidFill>
                <a:latin typeface="+mn-ea"/>
                <a:cs typeface="+mn-cs"/>
              </a:rPr>
              <a:t>不仅有利于中美两国经济稳定发展，而且有利于世界经济稳步回升。</a:t>
            </a:r>
          </a:p>
          <a:p>
            <a:pPr fontAlgn="ctr"/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【答案】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【详解】试题分析：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．语句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通过三年的不懈努力，使我终于考上了理想的高中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缺少主语，去掉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通过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三年的不懈努力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成为句子的主语。所以，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项说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是主语是错误的。</a:t>
            </a:r>
          </a:p>
          <a:p>
            <a:pPr fontAlgn="ctr"/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【答案】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 </a:t>
            </a:r>
            <a:endParaRPr lang="zh-CN" altLang="zh-CN" sz="2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试题分析：此题考查学生对常见的</a:t>
            </a:r>
            <a:r>
              <a:rPr lang="zh-CN" altLang="zh-CN" sz="20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语病类型的分析，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常见的</a:t>
            </a:r>
            <a:r>
              <a:rPr lang="zh-CN" altLang="zh-CN" sz="20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语病类型有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语序不当、搭配不当、成分残缺、成分赘余、结构混乱、语意不明、不合逻辑。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项句式杂糅，应为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恐怕某种程度上与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路权不平等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、与数不清的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中国式国情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有关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，或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恐怕某种程度上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路权不平等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、数不清的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中国式国情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也难脱干系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en-US" altLang="zh-CN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搭配不当，把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否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去掉</a:t>
            </a:r>
            <a:r>
              <a:rPr lang="zh-CN" altLang="zh-CN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en-US" altLang="zh-CN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主干：中国的工业和农业成为国家。这是不对的。 应改为：中国终会成为工业和农业发达的国家。要求学生多读课文，养成熟练地语感。识记常见的语病类型。</a:t>
            </a:r>
          </a:p>
          <a:p>
            <a:pPr fontAlgn="ctr"/>
            <a:r>
              <a:rPr lang="en-US" altLang="zh-CN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zh-CN" altLang="zh-CN" sz="2000" dirty="0" smtClean="0">
              <a:solidFill>
                <a:schemeClr val="bg1">
                  <a:lumMod val="50000"/>
                </a:schemeClr>
              </a:solidFill>
              <a:latin typeface="+mn-ea"/>
              <a:cs typeface="+mn-cs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9269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/>
          <a:lstStyle/>
          <a:p>
            <a:pPr fontAlgn="ctr"/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7. 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【答案】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 </a:t>
            </a:r>
            <a:endParaRPr lang="zh-CN" altLang="zh-CN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【详解】此题考查病句的辨析的能力。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否定不当。三个否定相当于一个否定，句意成了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网络技术没有为生活带来方便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，与事实不符。去掉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没有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即可。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残缺宾语。句末应加上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的行为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。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分句间的语序不当。按照正常的逻辑顺序，应先班级，再学校。</a:t>
            </a:r>
          </a:p>
          <a:p>
            <a:pPr fontAlgn="ctr"/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8. 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【答案】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 </a:t>
            </a:r>
            <a:endParaRPr lang="zh-CN" altLang="zh-CN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试题分析：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值得可歌可泣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有误。删去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值得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。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残缺主语。删去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中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使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。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教育工作者和班主任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有误。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教育工作者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包括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班主任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fontAlgn="ctr"/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9. 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【答案】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 </a:t>
            </a:r>
            <a:endParaRPr lang="zh-CN" altLang="zh-CN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fontAlgn="ctr"/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【详解】此题考查的是病句的辨析。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项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平台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授课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搭配不当，可在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平台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后加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讲师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项缺少主语，去掉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由于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或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使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项前后不照应，应在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心理水平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后加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是否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。故选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</a:t>
            </a:r>
            <a:r>
              <a:rPr lang="zh-CN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知识链接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2019</a:t>
            </a:r>
            <a:r>
              <a:rPr lang="zh-CN" altLang="en-US" dirty="0" smtClean="0"/>
              <a:t>年十大流行语：</a:t>
            </a:r>
            <a:endParaRPr lang="en-US" altLang="zh-CN" dirty="0" smtClean="0"/>
          </a:p>
          <a:p>
            <a:r>
              <a:rPr lang="zh-CN" altLang="en-US" dirty="0" smtClean="0"/>
              <a:t>文明互鉴、硬核、第一条、融梗、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柠檬、      霸凌、     </a:t>
            </a:r>
            <a:r>
              <a:rPr lang="en-US" altLang="zh-CN" dirty="0" smtClean="0"/>
              <a:t>996</a:t>
            </a:r>
            <a:r>
              <a:rPr lang="zh-CN" altLang="en-US" dirty="0" smtClean="0"/>
              <a:t>、    区块链、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太难了、   我不要你觉得，我要我觉得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总结归纳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zh-CN" altLang="en-US" dirty="0" smtClean="0"/>
              <a:t>病句修改的原则：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不改变愿意。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修改后句子表达通顺。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一般只改一处。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结合语境。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98</TotalTime>
  <Words>2327</Words>
  <Application>Microsoft Office PowerPoint</Application>
  <PresentationFormat>全屏显示(4:3)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龙腾四海</vt:lpstr>
      <vt:lpstr>           第一课时</vt:lpstr>
      <vt:lpstr>积累：哲理诗句</vt:lpstr>
      <vt:lpstr>积累：哲理诗句</vt:lpstr>
      <vt:lpstr>今日主题：病句类型辨识与修改</vt:lpstr>
      <vt:lpstr>实战演练</vt:lpstr>
      <vt:lpstr>幻灯片 6</vt:lpstr>
      <vt:lpstr>幻灯片 7</vt:lpstr>
      <vt:lpstr>知识链接</vt:lpstr>
      <vt:lpstr>总结归纳</vt:lpstr>
      <vt:lpstr>语段中的病句修改</vt:lpstr>
      <vt:lpstr>幻灯片 11</vt:lpstr>
      <vt:lpstr>幻灯片 12</vt:lpstr>
      <vt:lpstr>今日作业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第一课时</dc:title>
  <cp:lastModifiedBy>Administrator</cp:lastModifiedBy>
  <cp:revision>51</cp:revision>
  <dcterms:modified xsi:type="dcterms:W3CDTF">2020-03-16T07:18:41Z</dcterms:modified>
</cp:coreProperties>
</file>