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5" r:id="rId3"/>
    <p:sldId id="266" r:id="rId5"/>
    <p:sldId id="278" r:id="rId6"/>
    <p:sldId id="319" r:id="rId7"/>
    <p:sldId id="320" r:id="rId8"/>
    <p:sldId id="321" r:id="rId9"/>
    <p:sldId id="322" r:id="rId10"/>
    <p:sldId id="323" r:id="rId11"/>
    <p:sldId id="324" r:id="rId12"/>
    <p:sldId id="296" r:id="rId13"/>
    <p:sldId id="282" r:id="rId14"/>
    <p:sldId id="283" r:id="rId15"/>
    <p:sldId id="284" r:id="rId16"/>
    <p:sldId id="315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16" r:id="rId26"/>
    <p:sldId id="317" r:id="rId27"/>
    <p:sldId id="318" r:id="rId2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3300"/>
    <a:srgbClr val="FF6600"/>
    <a:srgbClr val="FFFFFF"/>
    <a:srgbClr val="FFFFCC"/>
    <a:srgbClr val="99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384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2" cy="36002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9875671-8989-4748-80E4-B081B69C892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2CADE6B-55F2-4C92-82FF-CA9947BDA633}" type="slidenum">
              <a:rPr lang="zh-CN" altLang="en-US" sz="1800">
                <a:solidFill>
                  <a:srgbClr val="000000"/>
                </a:solidFill>
              </a:rPr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5671-8989-4748-80E4-B081B69C89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3" Type="http://schemas.openxmlformats.org/officeDocument/2006/relationships/theme" Target="../theme/theme1.xml"/><Relationship Id="rId42" Type="http://schemas.openxmlformats.org/officeDocument/2006/relationships/tags" Target="../tags/tag62.xml"/><Relationship Id="rId41" Type="http://schemas.openxmlformats.org/officeDocument/2006/relationships/tags" Target="../tags/tag61.xml"/><Relationship Id="rId40" Type="http://schemas.openxmlformats.org/officeDocument/2006/relationships/tags" Target="../tags/tag60.xml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59.xml"/><Relationship Id="rId38" Type="http://schemas.openxmlformats.org/officeDocument/2006/relationships/tags" Target="../tags/tag58.xml"/><Relationship Id="rId37" Type="http://schemas.openxmlformats.org/officeDocument/2006/relationships/tags" Target="../tags/tag5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7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8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9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0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1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4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22.pn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23.pn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24.png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25.png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26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27.png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28.png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29.png"/><Relationship Id="rId1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30.png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31.png"/><Relationship Id="rId1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image" Target="../media/image32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8"/>
          <p:cNvGrpSpPr/>
          <p:nvPr/>
        </p:nvGrpSpPr>
        <p:grpSpPr bwMode="auto">
          <a:xfrm>
            <a:off x="1009650" y="1490663"/>
            <a:ext cx="4133850" cy="1035050"/>
            <a:chOff x="304608" y="2105678"/>
            <a:chExt cx="5509333" cy="1380992"/>
          </a:xfrm>
        </p:grpSpPr>
        <p:sp>
          <p:nvSpPr>
            <p:cNvPr id="3075" name="矩形 24"/>
            <p:cNvSpPr>
              <a:spLocks noChangeArrowheads="1"/>
            </p:cNvSpPr>
            <p:nvPr/>
          </p:nvSpPr>
          <p:spPr bwMode="auto">
            <a:xfrm>
              <a:off x="1703862" y="2105678"/>
              <a:ext cx="2497137" cy="58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5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第八单元 </a:t>
              </a:r>
              <a:r>
                <a:rPr lang="en-US" altLang="zh-CN" sz="15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· </a:t>
              </a:r>
              <a:r>
                <a:rPr lang="zh-CN" altLang="en-US" sz="15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课文</a:t>
              </a:r>
              <a:endParaRPr lang="zh-CN" altLang="en-US" sz="15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304608" y="2624608"/>
              <a:ext cx="5509333" cy="862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600" b="1" spc="225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乌鸦喝水</a:t>
              </a:r>
              <a:endParaRPr lang="zh-CN" altLang="en-US" sz="3600" b="1" spc="225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77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861050" y="525463"/>
            <a:ext cx="30353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 bwMode="auto">
          <a:xfrm>
            <a:off x="2281238" y="1368425"/>
            <a:ext cx="1887537" cy="1960563"/>
            <a:chOff x="317986" y="1674097"/>
            <a:chExt cx="1887537" cy="1961621"/>
          </a:xfrm>
        </p:grpSpPr>
        <p:pic>
          <p:nvPicPr>
            <p:cNvPr id="13314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5" name="TextBox 4"/>
            <p:cNvSpPr txBox="1">
              <a:spLocks noChangeArrowheads="1"/>
            </p:cNvSpPr>
            <p:nvPr/>
          </p:nvSpPr>
          <p:spPr bwMode="auto">
            <a:xfrm>
              <a:off x="326683" y="1674097"/>
              <a:ext cx="1838325" cy="193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只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667000" y="604838"/>
            <a:ext cx="1117600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3333FF"/>
                </a:solidFill>
                <a:latin typeface="+mn-ea"/>
                <a:ea typeface="+mn-ea"/>
              </a:rPr>
              <a:t>zhī</a:t>
            </a:r>
            <a:endParaRPr lang="zh-CN" altLang="en-US" sz="4800" b="1" dirty="0">
              <a:solidFill>
                <a:srgbClr val="3333FF"/>
              </a:solidFill>
              <a:latin typeface="+mn-ea"/>
              <a:ea typeface="+mn-ea"/>
            </a:endParaRPr>
          </a:p>
        </p:txBody>
      </p:sp>
      <p:pic>
        <p:nvPicPr>
          <p:cNvPr id="11280" name="Picture 16" descr="E:\孙巧灵\2016秋上\上课课件\制作\R一语上\人一语大课堂（正文）\一只鸟8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8850" y="1149350"/>
            <a:ext cx="31083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1200150" y="3611563"/>
            <a:ext cx="3627438" cy="358775"/>
            <a:chOff x="1200182" y="3145271"/>
            <a:chExt cx="3627019" cy="357909"/>
          </a:xfrm>
        </p:grpSpPr>
        <p:pic>
          <p:nvPicPr>
            <p:cNvPr id="13319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00182" y="3145271"/>
              <a:ext cx="794397" cy="35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7" descr="E:\孙巧灵\2016秋上\上课课件\制作\R一语上\人一语大课堂（正文）\只a.t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076664" y="3181398"/>
              <a:ext cx="2750537" cy="304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00150" y="4130675"/>
            <a:ext cx="593883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486025" y="525463"/>
            <a:ext cx="1117600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3333FF"/>
                </a:solidFill>
                <a:latin typeface="+mn-ea"/>
                <a:ea typeface="+mn-ea"/>
              </a:rPr>
              <a:t>shí</a:t>
            </a:r>
            <a:endParaRPr lang="zh-CN" altLang="en-US" sz="4800" b="1" dirty="0">
              <a:solidFill>
                <a:srgbClr val="3333FF"/>
              </a:solidFill>
              <a:latin typeface="+mn-ea"/>
              <a:ea typeface="+mn-ea"/>
            </a:endParaRPr>
          </a:p>
        </p:txBody>
      </p:sp>
      <p:grpSp>
        <p:nvGrpSpPr>
          <p:cNvPr id="2" name="组合 2"/>
          <p:cNvGrpSpPr/>
          <p:nvPr/>
        </p:nvGrpSpPr>
        <p:grpSpPr bwMode="auto">
          <a:xfrm>
            <a:off x="2116138" y="1212850"/>
            <a:ext cx="1887537" cy="1960563"/>
            <a:chOff x="317986" y="1674097"/>
            <a:chExt cx="1887537" cy="1961621"/>
          </a:xfrm>
        </p:grpSpPr>
        <p:pic>
          <p:nvPicPr>
            <p:cNvPr id="14339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0" name="TextBox 4"/>
            <p:cNvSpPr txBox="1">
              <a:spLocks noChangeArrowheads="1"/>
            </p:cNvSpPr>
            <p:nvPr/>
          </p:nvSpPr>
          <p:spPr bwMode="auto">
            <a:xfrm>
              <a:off x="326683" y="1674097"/>
              <a:ext cx="1838325" cy="193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石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2300" name="Picture 12" descr="E:\孙巧灵\2016秋上\上课课件\制作\R一语上\人一语大课堂（正文）\石头8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8688" y="977900"/>
            <a:ext cx="2824162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"/>
          <p:cNvGrpSpPr/>
          <p:nvPr/>
        </p:nvGrpSpPr>
        <p:grpSpPr bwMode="auto">
          <a:xfrm>
            <a:off x="1160463" y="3536950"/>
            <a:ext cx="4221162" cy="393700"/>
            <a:chOff x="1160463" y="2984500"/>
            <a:chExt cx="4221257" cy="393700"/>
          </a:xfrm>
        </p:grpSpPr>
        <p:pic>
          <p:nvPicPr>
            <p:cNvPr id="14343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60463" y="2984500"/>
              <a:ext cx="873864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13" descr="E:\孙巧灵\2016秋上\上课课件\制作\R一语上\人一语大课堂（正文）\石a.t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16489" y="3034111"/>
              <a:ext cx="3265231" cy="29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60463" y="4084638"/>
            <a:ext cx="63055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57463" y="650875"/>
            <a:ext cx="111760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3333FF"/>
                </a:solidFill>
                <a:latin typeface="+mn-ea"/>
                <a:ea typeface="+mn-ea"/>
              </a:rPr>
              <a:t>duō</a:t>
            </a:r>
            <a:endParaRPr lang="zh-CN" altLang="en-US" sz="4800" b="1" dirty="0">
              <a:solidFill>
                <a:srgbClr val="3333FF"/>
              </a:solidFill>
              <a:latin typeface="+mn-ea"/>
              <a:ea typeface="+mn-ea"/>
            </a:endParaRPr>
          </a:p>
        </p:txBody>
      </p:sp>
      <p:grpSp>
        <p:nvGrpSpPr>
          <p:cNvPr id="2" name="组合 2"/>
          <p:cNvGrpSpPr/>
          <p:nvPr/>
        </p:nvGrpSpPr>
        <p:grpSpPr bwMode="auto">
          <a:xfrm>
            <a:off x="2189163" y="1436688"/>
            <a:ext cx="1887537" cy="1960562"/>
            <a:chOff x="317986" y="1674097"/>
            <a:chExt cx="1887537" cy="1961621"/>
          </a:xfrm>
        </p:grpSpPr>
        <p:pic>
          <p:nvPicPr>
            <p:cNvPr id="15363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4" name="TextBox 4"/>
            <p:cNvSpPr txBox="1">
              <a:spLocks noChangeArrowheads="1"/>
            </p:cNvSpPr>
            <p:nvPr/>
          </p:nvSpPr>
          <p:spPr bwMode="auto">
            <a:xfrm>
              <a:off x="326683" y="1674097"/>
              <a:ext cx="1838325" cy="193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多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3324" name="Picture 12" descr="E:\孙巧灵\2016秋上\上课课件\制作\R一语上\人一语大课堂（正文）\很多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40288" y="1133475"/>
            <a:ext cx="29241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1254125" y="3649663"/>
            <a:ext cx="3536950" cy="358775"/>
            <a:chOff x="1200161" y="3069071"/>
            <a:chExt cx="3537427" cy="357909"/>
          </a:xfrm>
        </p:grpSpPr>
        <p:pic>
          <p:nvPicPr>
            <p:cNvPr id="15367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00161" y="3069071"/>
              <a:ext cx="793945" cy="35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3" descr="E:\孙巧灵\2016秋上\上课课件\制作\R一语上\人一语大课堂（正文）\多a.t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34333" y="3082981"/>
              <a:ext cx="2603255" cy="33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4125" y="4160838"/>
            <a:ext cx="58388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411413" y="660400"/>
            <a:ext cx="111760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3333FF"/>
                </a:solidFill>
                <a:latin typeface="+mn-ea"/>
                <a:ea typeface="+mn-ea"/>
              </a:rPr>
              <a:t>chū</a:t>
            </a:r>
            <a:endParaRPr lang="zh-CN" altLang="en-US" sz="4800" b="1" dirty="0">
              <a:solidFill>
                <a:srgbClr val="3333FF"/>
              </a:solidFill>
              <a:latin typeface="+mn-ea"/>
              <a:ea typeface="+mn-ea"/>
            </a:endParaRPr>
          </a:p>
        </p:txBody>
      </p:sp>
      <p:grpSp>
        <p:nvGrpSpPr>
          <p:cNvPr id="2" name="组合 2"/>
          <p:cNvGrpSpPr/>
          <p:nvPr/>
        </p:nvGrpSpPr>
        <p:grpSpPr bwMode="auto">
          <a:xfrm>
            <a:off x="2043113" y="1416050"/>
            <a:ext cx="1885950" cy="1960563"/>
            <a:chOff x="317986" y="1674097"/>
            <a:chExt cx="1887537" cy="1961621"/>
          </a:xfrm>
        </p:grpSpPr>
        <p:pic>
          <p:nvPicPr>
            <p:cNvPr id="16387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8" name="TextBox 4"/>
            <p:cNvSpPr txBox="1">
              <a:spLocks noChangeArrowheads="1"/>
            </p:cNvSpPr>
            <p:nvPr/>
          </p:nvSpPr>
          <p:spPr bwMode="auto">
            <a:xfrm>
              <a:off x="326683" y="1674097"/>
              <a:ext cx="1838325" cy="193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出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4348" name="Picture 12" descr="E:\孙巧灵\2016秋上\上课课件\制作\R一语上\人一语大课堂（正文）\出现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84738" y="1266825"/>
            <a:ext cx="26050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"/>
          <p:cNvGrpSpPr/>
          <p:nvPr/>
        </p:nvGrpSpPr>
        <p:grpSpPr bwMode="auto">
          <a:xfrm>
            <a:off x="1200150" y="3554413"/>
            <a:ext cx="3343275" cy="358775"/>
            <a:chOff x="1200169" y="2783321"/>
            <a:chExt cx="3343255" cy="357909"/>
          </a:xfrm>
        </p:grpSpPr>
        <p:pic>
          <p:nvPicPr>
            <p:cNvPr id="16391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00169" y="2783321"/>
              <a:ext cx="794124" cy="35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13" descr="E:\孙巧灵\2016秋上\上课课件\制作\R一语上\人一语大课堂（正文）\出a.t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49763" y="2800870"/>
              <a:ext cx="2393661" cy="309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00150" y="4121150"/>
            <a:ext cx="57023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65363" y="542925"/>
            <a:ext cx="14287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3333FF"/>
                </a:solidFill>
                <a:latin typeface="+mn-ea"/>
                <a:ea typeface="+mn-ea"/>
              </a:rPr>
              <a:t>jiàn</a:t>
            </a:r>
            <a:endParaRPr lang="zh-CN" altLang="en-US" sz="4800" b="1" dirty="0">
              <a:solidFill>
                <a:srgbClr val="3333FF"/>
              </a:solidFill>
              <a:latin typeface="+mn-ea"/>
              <a:ea typeface="+mn-ea"/>
            </a:endParaRPr>
          </a:p>
        </p:txBody>
      </p:sp>
      <p:grpSp>
        <p:nvGrpSpPr>
          <p:cNvPr id="2" name="组合 2"/>
          <p:cNvGrpSpPr/>
          <p:nvPr/>
        </p:nvGrpSpPr>
        <p:grpSpPr bwMode="auto">
          <a:xfrm>
            <a:off x="2035175" y="1282700"/>
            <a:ext cx="1887538" cy="1960563"/>
            <a:chOff x="317986" y="1674097"/>
            <a:chExt cx="1887537" cy="1961621"/>
          </a:xfrm>
        </p:grpSpPr>
        <p:pic>
          <p:nvPicPr>
            <p:cNvPr id="17411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2" name="TextBox 4"/>
            <p:cNvSpPr txBox="1">
              <a:spLocks noChangeArrowheads="1"/>
            </p:cNvSpPr>
            <p:nvPr/>
          </p:nvSpPr>
          <p:spPr bwMode="auto">
            <a:xfrm>
              <a:off x="326683" y="1674097"/>
              <a:ext cx="1838325" cy="193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见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5058" name="Picture 2" descr="E:\孙巧灵\2016秋上\上课课件\制作\R一语上\人一语大课堂（正文）\看见8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16438" y="1076325"/>
            <a:ext cx="2846387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"/>
          <p:cNvGrpSpPr/>
          <p:nvPr/>
        </p:nvGrpSpPr>
        <p:grpSpPr bwMode="auto">
          <a:xfrm>
            <a:off x="1160463" y="3479800"/>
            <a:ext cx="2852737" cy="393700"/>
            <a:chOff x="1160463" y="2765425"/>
            <a:chExt cx="2852667" cy="393700"/>
          </a:xfrm>
        </p:grpSpPr>
        <p:pic>
          <p:nvPicPr>
            <p:cNvPr id="17415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60463" y="2765425"/>
              <a:ext cx="873536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3" descr="E:\孙巧灵\2016秋上\上课课件\制作\R一语上\人一语大课堂（正文）\见a.t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00333" y="2806929"/>
              <a:ext cx="1912797" cy="310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60463" y="3987800"/>
            <a:ext cx="6629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4"/>
          <p:cNvGrpSpPr/>
          <p:nvPr/>
        </p:nvGrpSpPr>
        <p:grpSpPr bwMode="auto">
          <a:xfrm>
            <a:off x="1041400" y="1881188"/>
            <a:ext cx="1887538" cy="1970087"/>
            <a:chOff x="317986" y="1665630"/>
            <a:chExt cx="1887537" cy="1970088"/>
          </a:xfrm>
        </p:grpSpPr>
        <p:pic>
          <p:nvPicPr>
            <p:cNvPr id="18434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5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乌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574800" y="1123950"/>
            <a:ext cx="8064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FF3300"/>
                </a:solidFill>
                <a:latin typeface="+mn-ea"/>
                <a:ea typeface="+mn-ea"/>
              </a:rPr>
              <a:t>wū</a:t>
            </a:r>
            <a:endParaRPr lang="zh-CN" altLang="en-US" sz="48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86250" y="3573463"/>
            <a:ext cx="1425575" cy="1077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 dirty="0">
                <a:latin typeface="+mn-ea"/>
                <a:ea typeface="+mn-ea"/>
              </a:rPr>
              <a:t>w</a:t>
            </a:r>
            <a:r>
              <a:rPr lang="zh-CN" altLang="zh-CN" sz="3200" b="1" dirty="0">
                <a:latin typeface="+mn-ea"/>
                <a:ea typeface="+mn-ea"/>
              </a:rPr>
              <a:t>ū</a:t>
            </a:r>
            <a:r>
              <a:rPr lang="en-US" altLang="zh-CN" sz="3200" b="1" dirty="0">
                <a:latin typeface="+mn-ea"/>
                <a:ea typeface="+mn-ea"/>
              </a:rPr>
              <a:t> </a:t>
            </a:r>
            <a:r>
              <a:rPr lang="en-US" altLang="zh-CN" sz="3200" b="1" dirty="0" err="1">
                <a:latin typeface="+mn-ea"/>
                <a:ea typeface="+mn-ea"/>
              </a:rPr>
              <a:t>yún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buFontTx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乌 云</a:t>
            </a: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16393" name="Picture 9" descr="E:\孙巧灵\2016秋上\上课课件\制作\R一语上\人一语大课堂（正文）\乌云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92550" y="1292225"/>
            <a:ext cx="24892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4"/>
          <p:cNvGrpSpPr/>
          <p:nvPr/>
        </p:nvGrpSpPr>
        <p:grpSpPr bwMode="auto">
          <a:xfrm>
            <a:off x="1041400" y="1881188"/>
            <a:ext cx="1887538" cy="1970087"/>
            <a:chOff x="317986" y="1665630"/>
            <a:chExt cx="1887537" cy="1970088"/>
          </a:xfrm>
        </p:grpSpPr>
        <p:pic>
          <p:nvPicPr>
            <p:cNvPr id="19458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59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鸦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582738" y="1133475"/>
            <a:ext cx="8064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FF3300"/>
                </a:solidFill>
                <a:latin typeface="+mn-ea"/>
                <a:ea typeface="+mn-ea"/>
              </a:rPr>
              <a:t>yā</a:t>
            </a:r>
            <a:endParaRPr lang="zh-CN" altLang="en-US" sz="48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98975" y="3213100"/>
            <a:ext cx="1219200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 dirty="0" err="1">
                <a:latin typeface="+mn-ea"/>
                <a:ea typeface="+mn-ea"/>
              </a:rPr>
              <a:t>wū</a:t>
            </a:r>
            <a:r>
              <a:rPr lang="en-US" altLang="zh-CN" sz="3200" b="1" dirty="0">
                <a:latin typeface="+mn-ea"/>
                <a:ea typeface="+mn-ea"/>
              </a:rPr>
              <a:t> </a:t>
            </a:r>
            <a:r>
              <a:rPr lang="en-US" altLang="zh-CN" sz="3200" b="1" dirty="0" err="1">
                <a:latin typeface="+mn-ea"/>
                <a:ea typeface="+mn-ea"/>
              </a:rPr>
              <a:t>yā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buFontTx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乌 鸦</a:t>
            </a: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17416" name="Picture 8" descr="E:\孙巧灵\2016秋上\上课课件\制作\R一语上\人一语大课堂（正文）\乌鸦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4963" y="838200"/>
            <a:ext cx="2455862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4"/>
          <p:cNvGrpSpPr/>
          <p:nvPr/>
        </p:nvGrpSpPr>
        <p:grpSpPr bwMode="auto">
          <a:xfrm>
            <a:off x="1041400" y="1881188"/>
            <a:ext cx="1887538" cy="1970087"/>
            <a:chOff x="317986" y="1665630"/>
            <a:chExt cx="1887537" cy="1970088"/>
          </a:xfrm>
        </p:grpSpPr>
        <p:pic>
          <p:nvPicPr>
            <p:cNvPr id="20482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3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处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425575" y="1133475"/>
            <a:ext cx="111760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FF3300"/>
                </a:solidFill>
                <a:latin typeface="+mn-ea"/>
                <a:ea typeface="+mn-ea"/>
              </a:rPr>
              <a:t>chù</a:t>
            </a:r>
            <a:endParaRPr lang="zh-CN" altLang="en-US" sz="48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81525" y="3502025"/>
            <a:ext cx="1631950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 dirty="0" err="1">
                <a:latin typeface="+mn-ea"/>
                <a:ea typeface="+mn-ea"/>
              </a:rPr>
              <a:t>dào</a:t>
            </a:r>
            <a:r>
              <a:rPr lang="en-US" altLang="zh-CN" sz="3200" b="1" dirty="0">
                <a:latin typeface="+mn-ea"/>
                <a:ea typeface="+mn-ea"/>
              </a:rPr>
              <a:t> </a:t>
            </a:r>
            <a:r>
              <a:rPr lang="en-US" altLang="zh-CN" sz="3200" b="1" dirty="0" err="1">
                <a:latin typeface="+mn-ea"/>
                <a:ea typeface="+mn-ea"/>
              </a:rPr>
              <a:t>chù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buFontTx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 到  处</a:t>
            </a: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18440" name="Picture 8" descr="E:\孙巧灵\2016秋上\上课课件\制作\R一语上\人一语大课堂（正文）\到处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25875" y="987425"/>
            <a:ext cx="300990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4"/>
          <p:cNvGrpSpPr/>
          <p:nvPr/>
        </p:nvGrpSpPr>
        <p:grpSpPr bwMode="auto">
          <a:xfrm>
            <a:off x="1041400" y="1881188"/>
            <a:ext cx="1887538" cy="1970087"/>
            <a:chOff x="317986" y="1665630"/>
            <a:chExt cx="1887537" cy="1970088"/>
          </a:xfrm>
        </p:grpSpPr>
        <p:pic>
          <p:nvPicPr>
            <p:cNvPr id="21506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7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找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266825" y="1133475"/>
            <a:ext cx="14287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FF3300"/>
                </a:solidFill>
                <a:latin typeface="+mn-ea"/>
                <a:ea typeface="+mn-ea"/>
              </a:rPr>
              <a:t>zhǎo</a:t>
            </a:r>
            <a:endParaRPr lang="zh-CN" altLang="en-US" sz="48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18050" y="3422650"/>
            <a:ext cx="1838325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 dirty="0" err="1">
                <a:latin typeface="+mn-ea"/>
                <a:ea typeface="+mn-ea"/>
              </a:rPr>
              <a:t>xún</a:t>
            </a:r>
            <a:r>
              <a:rPr lang="en-US" altLang="zh-CN" sz="3200" b="1" dirty="0">
                <a:latin typeface="+mn-ea"/>
                <a:ea typeface="+mn-ea"/>
              </a:rPr>
              <a:t> </a:t>
            </a:r>
            <a:r>
              <a:rPr lang="en-US" altLang="zh-CN" sz="3200" b="1" dirty="0" err="1">
                <a:latin typeface="+mn-ea"/>
                <a:ea typeface="+mn-ea"/>
              </a:rPr>
              <a:t>zhǎo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buFontTx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 寻  找</a:t>
            </a: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19464" name="Picture 8" descr="E:\孙巧灵\2016秋上\上课课件\制作\R一语上\人一语大课堂（正文）\寻找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8288" y="895350"/>
            <a:ext cx="2846387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4"/>
          <p:cNvGrpSpPr/>
          <p:nvPr/>
        </p:nvGrpSpPr>
        <p:grpSpPr bwMode="auto">
          <a:xfrm>
            <a:off x="1041400" y="1881188"/>
            <a:ext cx="1887538" cy="1970087"/>
            <a:chOff x="317986" y="1665630"/>
            <a:chExt cx="1887537" cy="1970088"/>
          </a:xfrm>
        </p:grpSpPr>
        <p:pic>
          <p:nvPicPr>
            <p:cNvPr id="22530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1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办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447800" y="1133475"/>
            <a:ext cx="111760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FF3300"/>
                </a:solidFill>
                <a:latin typeface="+mn-ea"/>
                <a:ea typeface="+mn-ea"/>
              </a:rPr>
              <a:t>bàn</a:t>
            </a:r>
            <a:endParaRPr lang="zh-CN" altLang="en-US" sz="48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46600" y="3422650"/>
            <a:ext cx="1838325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 dirty="0" err="1">
                <a:latin typeface="+mn-ea"/>
                <a:ea typeface="+mn-ea"/>
              </a:rPr>
              <a:t>bàn</a:t>
            </a:r>
            <a:r>
              <a:rPr lang="en-US" altLang="zh-CN" sz="3200" b="1" dirty="0">
                <a:latin typeface="+mn-ea"/>
                <a:ea typeface="+mn-ea"/>
              </a:rPr>
              <a:t> </a:t>
            </a:r>
            <a:r>
              <a:rPr lang="en-US" altLang="zh-CN" sz="3200" b="1" dirty="0" err="1">
                <a:latin typeface="+mn-ea"/>
              </a:rPr>
              <a:t>ɡōnɡ</a:t>
            </a:r>
            <a:endParaRPr lang="zh-CN" altLang="en-US" sz="3200" b="1" dirty="0">
              <a:latin typeface="+mn-ea"/>
            </a:endParaRPr>
          </a:p>
          <a:p>
            <a:pPr>
              <a:buFontTx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 办  公</a:t>
            </a: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20488" name="Picture 8" descr="E:\孙巧灵\2016秋上\上课课件\制作\R一语上\人一语大课堂（正文）\办公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19550" y="847725"/>
            <a:ext cx="281622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00100" y="1255713"/>
            <a:ext cx="7800975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会认“乌、鸦”等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个生字，会写“只、石”等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个字，认识偏旁“攵”。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正确、流利、有感情地朗读课文，理解乌鸦是怎样喝到水的。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明白遇到困难时，要仔细观察，开动脑筋，想办法战胜困难的道理。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7813" y="795338"/>
            <a:ext cx="12096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4"/>
          <p:cNvGrpSpPr/>
          <p:nvPr/>
        </p:nvGrpSpPr>
        <p:grpSpPr bwMode="auto">
          <a:xfrm>
            <a:off x="1041400" y="1881188"/>
            <a:ext cx="1887538" cy="1970087"/>
            <a:chOff x="317986" y="1665630"/>
            <a:chExt cx="1887537" cy="1970088"/>
          </a:xfrm>
        </p:grpSpPr>
        <p:pic>
          <p:nvPicPr>
            <p:cNvPr id="23554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5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旁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276350" y="1133475"/>
            <a:ext cx="14287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FF3300"/>
                </a:solidFill>
                <a:latin typeface="+mn-ea"/>
                <a:ea typeface="+mn-ea"/>
              </a:rPr>
              <a:t>pán</a:t>
            </a:r>
            <a:r>
              <a:rPr lang="en-US" altLang="zh-CN" sz="4800" b="1" dirty="0" err="1">
                <a:solidFill>
                  <a:srgbClr val="FF3300"/>
                </a:solidFill>
                <a:latin typeface="+mn-ea"/>
              </a:rPr>
              <a:t>ɡ</a:t>
            </a:r>
            <a:endParaRPr lang="zh-CN" altLang="en-US" sz="48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18050" y="3422650"/>
            <a:ext cx="2046288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 dirty="0" err="1">
                <a:latin typeface="+mn-ea"/>
                <a:ea typeface="+mn-ea"/>
              </a:rPr>
              <a:t>pán</a:t>
            </a:r>
            <a:r>
              <a:rPr lang="en-US" altLang="zh-CN" sz="3200" b="1" dirty="0" err="1">
                <a:latin typeface="+mn-ea"/>
              </a:rPr>
              <a:t>ɡ</a:t>
            </a:r>
            <a:r>
              <a:rPr lang="en-US" altLang="zh-CN" sz="3200" b="1" dirty="0">
                <a:latin typeface="+mn-ea"/>
                <a:ea typeface="+mn-ea"/>
              </a:rPr>
              <a:t> </a:t>
            </a:r>
            <a:r>
              <a:rPr lang="en-US" altLang="zh-CN" sz="3200" b="1" dirty="0" err="1">
                <a:latin typeface="+mn-ea"/>
                <a:ea typeface="+mn-ea"/>
              </a:rPr>
              <a:t>biān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buFontTx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 旁   边</a:t>
            </a: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21512" name="Picture 8" descr="E:\孙巧灵\2016秋上\上课课件\制作\R一语上\人一语大课堂（正文）\旁边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57650" y="839788"/>
            <a:ext cx="3082925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组合 4"/>
          <p:cNvGrpSpPr/>
          <p:nvPr/>
        </p:nvGrpSpPr>
        <p:grpSpPr bwMode="auto">
          <a:xfrm>
            <a:off x="1041400" y="1881188"/>
            <a:ext cx="1887538" cy="1970087"/>
            <a:chOff x="317986" y="1665630"/>
            <a:chExt cx="1887537" cy="1970088"/>
          </a:xfrm>
        </p:grpSpPr>
        <p:pic>
          <p:nvPicPr>
            <p:cNvPr id="24578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79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许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562100" y="1133475"/>
            <a:ext cx="8064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FF3300"/>
                </a:solidFill>
                <a:latin typeface="+mn-ea"/>
                <a:ea typeface="+mn-ea"/>
              </a:rPr>
              <a:t>xǔ</a:t>
            </a:r>
            <a:endParaRPr lang="zh-CN" altLang="en-US" sz="48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18050" y="3422650"/>
            <a:ext cx="1425575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 dirty="0" err="1">
                <a:latin typeface="+mn-ea"/>
                <a:ea typeface="+mn-ea"/>
              </a:rPr>
              <a:t>xǔ</a:t>
            </a:r>
            <a:r>
              <a:rPr lang="en-US" altLang="zh-CN" sz="3200" b="1" dirty="0">
                <a:latin typeface="+mn-ea"/>
                <a:ea typeface="+mn-ea"/>
              </a:rPr>
              <a:t> </a:t>
            </a:r>
            <a:r>
              <a:rPr lang="en-US" altLang="zh-CN" sz="3200" b="1" dirty="0" err="1">
                <a:latin typeface="+mn-ea"/>
                <a:ea typeface="+mn-ea"/>
              </a:rPr>
              <a:t>duō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buFontTx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许  多</a:t>
            </a: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22536" name="Picture 8" descr="E:\孙巧灵\2016秋上\上课课件\制作\R一语上\人一语大课堂（正文）\许多葡萄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2250" y="1028700"/>
            <a:ext cx="32893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组合 4"/>
          <p:cNvGrpSpPr/>
          <p:nvPr/>
        </p:nvGrpSpPr>
        <p:grpSpPr bwMode="auto">
          <a:xfrm>
            <a:off x="1041400" y="1881188"/>
            <a:ext cx="1887538" cy="1970087"/>
            <a:chOff x="317986" y="1665630"/>
            <a:chExt cx="1887537" cy="1970088"/>
          </a:xfrm>
        </p:grpSpPr>
        <p:pic>
          <p:nvPicPr>
            <p:cNvPr id="25602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3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法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581150" y="1133475"/>
            <a:ext cx="8064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FF3300"/>
                </a:solidFill>
                <a:latin typeface="+mn-ea"/>
                <a:ea typeface="+mn-ea"/>
              </a:rPr>
              <a:t>fǎ</a:t>
            </a:r>
            <a:endParaRPr lang="zh-CN" altLang="en-US" sz="48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18050" y="3422650"/>
            <a:ext cx="1219200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 dirty="0" err="1">
                <a:latin typeface="+mn-ea"/>
              </a:rPr>
              <a:t>fǎ</a:t>
            </a:r>
            <a:r>
              <a:rPr lang="en-US" altLang="zh-CN" sz="3200" b="1" dirty="0">
                <a:latin typeface="+mn-ea"/>
                <a:ea typeface="+mn-ea"/>
              </a:rPr>
              <a:t> </a:t>
            </a:r>
            <a:r>
              <a:rPr lang="en-US" altLang="zh-CN" sz="3200" b="1" dirty="0" err="1">
                <a:latin typeface="+mn-ea"/>
                <a:ea typeface="+mn-ea"/>
              </a:rPr>
              <a:t>lǜ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buFontTx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法 律</a:t>
            </a: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23560" name="Picture 8" descr="E:\孙巧灵\2016秋上\上课课件\制作\R一语上\人一语大课堂（正文）\法律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14775" y="903288"/>
            <a:ext cx="28813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4"/>
          <p:cNvGrpSpPr/>
          <p:nvPr/>
        </p:nvGrpSpPr>
        <p:grpSpPr bwMode="auto">
          <a:xfrm>
            <a:off x="1041400" y="1881188"/>
            <a:ext cx="1887538" cy="1970087"/>
            <a:chOff x="317986" y="1665630"/>
            <a:chExt cx="1887537" cy="1970088"/>
          </a:xfrm>
        </p:grpSpPr>
        <p:pic>
          <p:nvPicPr>
            <p:cNvPr id="26626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27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放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276350" y="1133475"/>
            <a:ext cx="14287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FF3300"/>
                </a:solidFill>
                <a:latin typeface="+mn-ea"/>
                <a:ea typeface="+mn-ea"/>
              </a:rPr>
              <a:t>fànɡ</a:t>
            </a:r>
            <a:endParaRPr lang="zh-CN" altLang="en-US" sz="48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98975" y="3313113"/>
            <a:ext cx="1838325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 dirty="0" err="1">
                <a:latin typeface="+mn-ea"/>
              </a:rPr>
              <a:t>fànɡ</a:t>
            </a:r>
            <a:r>
              <a:rPr lang="en-US" altLang="zh-CN" sz="3200" b="1" dirty="0">
                <a:latin typeface="+mn-ea"/>
                <a:ea typeface="+mn-ea"/>
              </a:rPr>
              <a:t> </a:t>
            </a:r>
            <a:r>
              <a:rPr lang="en-US" altLang="zh-CN" sz="3200" b="1" dirty="0" err="1">
                <a:latin typeface="+mn-ea"/>
                <a:ea typeface="+mn-ea"/>
              </a:rPr>
              <a:t>xué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buFontTx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 放   学</a:t>
            </a: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46082" name="Picture 2" descr="E:\孙巧灵\2016秋上\上课课件\制作\R一语上\人一语大课堂（正文）\放学9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00475" y="806450"/>
            <a:ext cx="31337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组合 4"/>
          <p:cNvGrpSpPr/>
          <p:nvPr/>
        </p:nvGrpSpPr>
        <p:grpSpPr bwMode="auto">
          <a:xfrm>
            <a:off x="1041400" y="1881188"/>
            <a:ext cx="1887538" cy="1970087"/>
            <a:chOff x="317986" y="1665630"/>
            <a:chExt cx="1887537" cy="1970088"/>
          </a:xfrm>
        </p:grpSpPr>
        <p:pic>
          <p:nvPicPr>
            <p:cNvPr id="27650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1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进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419225" y="1133475"/>
            <a:ext cx="111760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FF3300"/>
                </a:solidFill>
                <a:latin typeface="+mn-ea"/>
                <a:ea typeface="+mn-ea"/>
              </a:rPr>
              <a:t>jìn</a:t>
            </a:r>
            <a:endParaRPr lang="zh-CN" altLang="en-US" sz="48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18050" y="3422650"/>
            <a:ext cx="1425575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 dirty="0" err="1">
                <a:latin typeface="+mn-ea"/>
              </a:rPr>
              <a:t>jìn</a:t>
            </a:r>
            <a:r>
              <a:rPr lang="en-US" altLang="zh-CN" sz="3200" b="1" dirty="0">
                <a:latin typeface="+mn-ea"/>
                <a:ea typeface="+mn-ea"/>
              </a:rPr>
              <a:t> </a:t>
            </a:r>
            <a:r>
              <a:rPr lang="en-US" altLang="zh-CN" sz="3200" b="1" dirty="0" err="1">
                <a:latin typeface="+mn-ea"/>
                <a:ea typeface="+mn-ea"/>
              </a:rPr>
              <a:t>rù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buFontTx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 进 入</a:t>
            </a: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47106" name="Picture 2" descr="E:\孙巧灵\2016秋上\上课课件\制作\R一语上\人一语大课堂（正文）\进入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5075" y="1057275"/>
            <a:ext cx="3544888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组合 4"/>
          <p:cNvGrpSpPr/>
          <p:nvPr/>
        </p:nvGrpSpPr>
        <p:grpSpPr bwMode="auto">
          <a:xfrm>
            <a:off x="1041400" y="1881188"/>
            <a:ext cx="1887538" cy="1970087"/>
            <a:chOff x="317986" y="1665630"/>
            <a:chExt cx="1887537" cy="1970088"/>
          </a:xfrm>
        </p:grpSpPr>
        <p:pic>
          <p:nvPicPr>
            <p:cNvPr id="28674" name="图片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5" name="TextBox 4"/>
            <p:cNvSpPr txBox="1">
              <a:spLocks noChangeArrowheads="1"/>
            </p:cNvSpPr>
            <p:nvPr/>
          </p:nvSpPr>
          <p:spPr bwMode="auto">
            <a:xfrm>
              <a:off x="343617" y="1665630"/>
              <a:ext cx="1838325" cy="19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0" b="1">
                  <a:latin typeface="楷体" panose="02010609060101010101" pitchFamily="49" charset="-122"/>
                  <a:ea typeface="楷体" panose="02010609060101010101" pitchFamily="49" charset="-122"/>
                </a:rPr>
                <a:t>高</a:t>
              </a:r>
              <a:endParaRPr lang="zh-CN" altLang="en-US" sz="1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428750" y="1133475"/>
            <a:ext cx="111760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800" b="1" dirty="0" err="1">
                <a:solidFill>
                  <a:srgbClr val="FF3300"/>
                </a:solidFill>
                <a:latin typeface="+mn-ea"/>
                <a:ea typeface="+mn-ea"/>
              </a:rPr>
              <a:t>ɡāo</a:t>
            </a:r>
            <a:endParaRPr lang="zh-CN" altLang="en-US" sz="4800" b="1" dirty="0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18050" y="3422650"/>
            <a:ext cx="1838325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 dirty="0" err="1">
                <a:latin typeface="+mn-ea"/>
              </a:rPr>
              <a:t>ɡāo</a:t>
            </a:r>
            <a:r>
              <a:rPr lang="en-US" altLang="zh-CN" sz="3200" b="1" dirty="0">
                <a:latin typeface="+mn-ea"/>
                <a:ea typeface="+mn-ea"/>
              </a:rPr>
              <a:t> </a:t>
            </a:r>
            <a:r>
              <a:rPr lang="en-US" altLang="zh-CN" sz="3200" b="1" dirty="0" err="1">
                <a:latin typeface="+mn-ea"/>
                <a:ea typeface="+mn-ea"/>
              </a:rPr>
              <a:t>xìn</a:t>
            </a:r>
            <a:r>
              <a:rPr lang="en-US" altLang="zh-CN" sz="3200" b="1" dirty="0" err="1">
                <a:latin typeface="+mn-ea"/>
              </a:rPr>
              <a:t>ɡ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buFontTx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 高  兴</a:t>
            </a: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48130" name="Picture 2" descr="E:\孙巧灵\2016秋上\上课课件\制作\R一语上\人一语大课堂（正文）\他们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5588" y="785813"/>
            <a:ext cx="273050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矩形 1"/>
          <p:cNvSpPr>
            <a:spLocks noChangeArrowheads="1"/>
          </p:cNvSpPr>
          <p:nvPr/>
        </p:nvSpPr>
        <p:spPr bwMode="auto">
          <a:xfrm>
            <a:off x="828675" y="1192213"/>
            <a:ext cx="7672388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   一只乌鸦口渴了，它找到了一个装有水的瓶子，可是瓶里的水很少，瓶口又很小。乌鸦喝不着水，看着干着急，怎么办呢？聪明的乌鸦想到了一个办法，我们一起去文中看看乌鸦是怎么喝到水的。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7813" y="795338"/>
            <a:ext cx="12112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课文导入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38175" y="3219450"/>
            <a:ext cx="7762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“到处”一词说明了乌鸦找了很多的地方才找到水喝。</a:t>
            </a:r>
            <a:endParaRPr lang="zh-CN" altLang="en-US" sz="2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170" name="组合 4"/>
          <p:cNvGrpSpPr/>
          <p:nvPr/>
        </p:nvGrpSpPr>
        <p:grpSpPr bwMode="auto">
          <a:xfrm>
            <a:off x="1312863" y="1111250"/>
            <a:ext cx="6488112" cy="917575"/>
            <a:chOff x="1398983" y="973201"/>
            <a:chExt cx="6487717" cy="917712"/>
          </a:xfrm>
        </p:grpSpPr>
        <p:sp>
          <p:nvSpPr>
            <p:cNvPr id="7171" name="矩形 1"/>
            <p:cNvSpPr>
              <a:spLocks noChangeArrowheads="1"/>
            </p:cNvSpPr>
            <p:nvPr/>
          </p:nvSpPr>
          <p:spPr bwMode="auto">
            <a:xfrm>
              <a:off x="1398983" y="1367693"/>
              <a:ext cx="64877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一只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乌鸦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口渴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了，到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处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找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水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喝。</a:t>
              </a:r>
              <a:endPara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7172" name="矩形 2"/>
            <p:cNvSpPr>
              <a:spLocks noChangeArrowheads="1"/>
            </p:cNvSpPr>
            <p:nvPr/>
          </p:nvSpPr>
          <p:spPr bwMode="auto">
            <a:xfrm>
              <a:off x="1465654" y="973201"/>
              <a:ext cx="61083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y</a:t>
              </a:r>
              <a:r>
                <a:rPr lang="zh-CN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ì</a:t>
              </a:r>
              <a:r>
                <a:rPr lang="en-US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 zh</a:t>
              </a:r>
              <a:r>
                <a:rPr lang="zh-CN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ī</a:t>
              </a:r>
              <a:r>
                <a:rPr lang="en-US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 w</a:t>
              </a:r>
              <a:r>
                <a:rPr lang="zh-CN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ū</a:t>
              </a:r>
              <a:r>
                <a:rPr lang="en-US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 y</a:t>
              </a:r>
              <a:r>
                <a:rPr lang="zh-CN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ā</a:t>
              </a:r>
              <a:r>
                <a:rPr lang="en-US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 k</a:t>
              </a:r>
              <a:r>
                <a:rPr lang="zh-CN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ǒ</a:t>
              </a:r>
              <a:r>
                <a:rPr lang="en-US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u k</a:t>
              </a:r>
              <a:r>
                <a:rPr lang="zh-CN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ě</a:t>
              </a:r>
              <a:r>
                <a:rPr lang="en-US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 le    d</a:t>
              </a:r>
              <a:r>
                <a:rPr lang="zh-CN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à</a:t>
              </a:r>
              <a:r>
                <a:rPr lang="en-US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o ch</a:t>
              </a:r>
              <a:r>
                <a:rPr lang="zh-CN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ù</a:t>
              </a:r>
              <a:r>
                <a:rPr lang="en-US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 zh</a:t>
              </a:r>
              <a:r>
                <a:rPr lang="zh-CN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ǎ</a:t>
              </a:r>
              <a:r>
                <a:rPr lang="en-US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o shu</a:t>
              </a:r>
              <a:r>
                <a:rPr lang="zh-CN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ǐ</a:t>
              </a:r>
              <a:r>
                <a:rPr lang="en-US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 h</a:t>
              </a:r>
              <a:r>
                <a:rPr lang="zh-CN" altLang="zh-CN" sz="2000" b="1">
                  <a:solidFill>
                    <a:srgbClr val="000000"/>
                  </a:solidFill>
                  <a:latin typeface="宋体" panose="02010600030101010101" pitchFamily="2" charset="-122"/>
                </a:rPr>
                <a:t>ē</a:t>
              </a:r>
              <a:endParaRPr lang="zh-CN" altLang="en-US" sz="20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350963" y="2406650"/>
            <a:ext cx="5594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思考：“到处”一词说明了什么？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7813" y="795338"/>
            <a:ext cx="12112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课文讲解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95338" y="896938"/>
            <a:ext cx="5233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找一找，乌鸦在哪里发现了水？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4"/>
          <p:cNvGrpSpPr/>
          <p:nvPr/>
        </p:nvGrpSpPr>
        <p:grpSpPr bwMode="auto">
          <a:xfrm>
            <a:off x="757238" y="1158875"/>
            <a:ext cx="7591425" cy="2876550"/>
            <a:chOff x="847726" y="967720"/>
            <a:chExt cx="7591424" cy="2876562"/>
          </a:xfrm>
        </p:grpSpPr>
        <p:sp>
          <p:nvSpPr>
            <p:cNvPr id="8195" name="矩形 2"/>
            <p:cNvSpPr>
              <a:spLocks noChangeArrowheads="1"/>
            </p:cNvSpPr>
            <p:nvPr/>
          </p:nvSpPr>
          <p:spPr bwMode="auto">
            <a:xfrm>
              <a:off x="847726" y="1321475"/>
              <a:ext cx="7591424" cy="252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乌鸦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看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见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一个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瓶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子，</a:t>
              </a:r>
              <a:r>
                <a:rPr lang="zh-CN" altLang="zh-CN" sz="28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瓶</a:t>
              </a:r>
              <a:r>
                <a:rPr lang="en-US" altLang="zh-CN" sz="28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子里</a:t>
              </a:r>
              <a:r>
                <a:rPr lang="en-US" altLang="zh-CN" sz="28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有</a:t>
              </a:r>
              <a:r>
                <a:rPr lang="en-US" altLang="zh-CN" sz="28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水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。但是，瓶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子里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水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不多，瓶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口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又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小，乌鸦喝不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着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水</a:t>
              </a:r>
              <a:r>
                <a:rPr lang="zh-CN" altLang="en-US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怎么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办呢</a:t>
              </a:r>
              <a:r>
                <a:rPr lang="zh-CN" altLang="zh-CN" sz="28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？</a:t>
              </a:r>
              <a:endPara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8196" name="矩形 3"/>
            <p:cNvSpPr>
              <a:spLocks noChangeArrowheads="1"/>
            </p:cNvSpPr>
            <p:nvPr/>
          </p:nvSpPr>
          <p:spPr bwMode="auto">
            <a:xfrm>
              <a:off x="866776" y="967720"/>
              <a:ext cx="7372349" cy="267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6700"/>
                </a:lnSpc>
              </a:pP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w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ū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y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ā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k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à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n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宋体" panose="02010600030101010101" pitchFamily="2" charset="-122"/>
                </a:rPr>
                <a:t>ji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à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n y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í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ɡè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p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í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n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ɡ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宋体" panose="02010600030101010101" pitchFamily="2" charset="-122"/>
                </a:rPr>
                <a:t>zi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  p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í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n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ɡ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宋体" panose="02010600030101010101" pitchFamily="2" charset="-122"/>
                </a:rPr>
                <a:t>zi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l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ǐ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y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ǒ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u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宋体" panose="02010600030101010101" pitchFamily="2" charset="-122"/>
                </a:rPr>
                <a:t>shu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ǐ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 d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à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n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宋体" panose="02010600030101010101" pitchFamily="2" charset="-122"/>
                </a:rPr>
                <a:t>sh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ì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 p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í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n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ɡ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宋体" panose="02010600030101010101" pitchFamily="2" charset="-122"/>
                </a:rPr>
                <a:t>zi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l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ǐ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宋体" panose="02010600030101010101" pitchFamily="2" charset="-122"/>
                </a:rPr>
                <a:t>shu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ǐ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b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ù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du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ō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p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í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n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ɡ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k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ǒ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u y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ò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u xi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ǎ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o  w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ū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y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ā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h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ē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b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ù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宋体" panose="02010600030101010101" pitchFamily="2" charset="-122"/>
                </a:rPr>
                <a:t>zh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á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o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宋体" panose="02010600030101010101" pitchFamily="2" charset="-122"/>
                </a:rPr>
                <a:t>shu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ǐ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z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ě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n me b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à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n ne</a:t>
              </a:r>
              <a:endPara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6" name="圆角矩形标注 5"/>
          <p:cNvSpPr/>
          <p:nvPr/>
        </p:nvSpPr>
        <p:spPr>
          <a:xfrm>
            <a:off x="4938713" y="3619500"/>
            <a:ext cx="3152775" cy="1276350"/>
          </a:xfrm>
          <a:prstGeom prst="wedgeRoundRectCallout">
            <a:avLst>
              <a:gd name="adj1" fmla="val -63431"/>
              <a:gd name="adj2" fmla="val -42124"/>
              <a:gd name="adj3" fmla="val 16667"/>
            </a:avLst>
          </a:prstGeom>
          <a:solidFill>
            <a:srgbClr val="FFFF00">
              <a:alpha val="65000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这里的问号表示乌鸦喝水遇到的困难。提出问题，引起思考。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832350" y="1647825"/>
            <a:ext cx="39211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原因：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瓶子里的水并不多；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瓶子的瓶口太小了。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18" name="矩形 2"/>
          <p:cNvSpPr>
            <a:spLocks noChangeArrowheads="1"/>
          </p:cNvSpPr>
          <p:nvPr/>
        </p:nvSpPr>
        <p:spPr bwMode="auto">
          <a:xfrm>
            <a:off x="795338" y="817563"/>
            <a:ext cx="3790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乌鸦为什么喝不着水？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219" name="Picture 4" descr="E:\孙巧灵\2016秋上\上课课件\制作\R一语上\人一语大课堂（正文）\ZZ18A.tif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54063" y="1617663"/>
            <a:ext cx="35782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1"/>
          <p:cNvSpPr>
            <a:spLocks noChangeArrowheads="1"/>
          </p:cNvSpPr>
          <p:nvPr/>
        </p:nvSpPr>
        <p:spPr bwMode="auto">
          <a:xfrm>
            <a:off x="500063" y="801688"/>
            <a:ext cx="7037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朗读课文，说说乌鸦最终是如何喝到水的？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242" name="组合 4"/>
          <p:cNvGrpSpPr/>
          <p:nvPr/>
        </p:nvGrpSpPr>
        <p:grpSpPr bwMode="auto">
          <a:xfrm>
            <a:off x="328613" y="1041400"/>
            <a:ext cx="8748712" cy="3941763"/>
            <a:chOff x="327825" y="650389"/>
            <a:chExt cx="8749508" cy="3941950"/>
          </a:xfrm>
        </p:grpSpPr>
        <p:sp>
          <p:nvSpPr>
            <p:cNvPr id="10243" name="矩形 3"/>
            <p:cNvSpPr>
              <a:spLocks noChangeArrowheads="1"/>
            </p:cNvSpPr>
            <p:nvPr/>
          </p:nvSpPr>
          <p:spPr bwMode="auto">
            <a:xfrm>
              <a:off x="327825" y="650389"/>
              <a:ext cx="8616146" cy="3529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6700"/>
                </a:lnSpc>
              </a:pP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     w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ū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y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ā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k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à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n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宋体" panose="02010600030101010101" pitchFamily="2" charset="-122"/>
                </a:rPr>
                <a:t>ji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à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n p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á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n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ɡ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bi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ā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n y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ǒ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u x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ǔ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du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ō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xi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ǎ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o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宋体" panose="02010600030101010101" pitchFamily="2" charset="-122"/>
                </a:rPr>
                <a:t>sh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í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z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ǐ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 xi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ǎ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n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ɡ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宋体" panose="02010600030101010101" pitchFamily="2" charset="-122"/>
                </a:rPr>
                <a:t>ch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ū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b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à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n f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ǎ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l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á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i le</a:t>
              </a:r>
              <a:endPara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  <a:p>
              <a:pPr>
                <a:lnSpc>
                  <a:spcPts val="6700"/>
                </a:lnSpc>
              </a:pP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     w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ū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y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ā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b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ǎ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xi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ǎ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o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宋体" panose="02010600030101010101" pitchFamily="2" charset="-122"/>
                </a:rPr>
                <a:t>sh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í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z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ǐ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y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ì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k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ē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y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ì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k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ē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de f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à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n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ɡ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j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ì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n p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í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n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ɡ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宋体" panose="02010600030101010101" pitchFamily="2" charset="-122"/>
                </a:rPr>
                <a:t>zi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l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ǐ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p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í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n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ɡ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宋体" panose="02010600030101010101" pitchFamily="2" charset="-122"/>
                </a:rPr>
                <a:t>zi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l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ǐ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de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宋体" panose="02010600030101010101" pitchFamily="2" charset="-122"/>
                </a:rPr>
                <a:t>shu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ǐ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宋体" panose="02010600030101010101" pitchFamily="2" charset="-122"/>
                </a:rPr>
                <a:t>ji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à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n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宋体" panose="02010600030101010101" pitchFamily="2" charset="-122"/>
                </a:rPr>
                <a:t>ji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à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n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宋体" panose="02010600030101010101" pitchFamily="2" charset="-122"/>
                </a:rPr>
                <a:t>sh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ē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n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ɡ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ɡā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o  w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ū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y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ā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宋体" panose="02010600030101010101" pitchFamily="2" charset="-122"/>
                </a:rPr>
                <a:t>ji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ù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h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ē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宋体" panose="02010600030101010101" pitchFamily="2" charset="-122"/>
                </a:rPr>
                <a:t>zh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á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o </a:t>
              </a:r>
              <a:r>
                <a:rPr lang="en-US" altLang="zh-CN" sz="2000" b="1" dirty="0" err="1">
                  <a:solidFill>
                    <a:srgbClr val="000000"/>
                  </a:solidFill>
                  <a:latin typeface="宋体" panose="02010600030101010101" pitchFamily="2" charset="-122"/>
                </a:rPr>
                <a:t>shu</a:t>
              </a:r>
              <a:r>
                <a:rPr lang="zh-CN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ǐ</a:t>
              </a:r>
              <a:r>
                <a:rPr lang="en-US" altLang="zh-CN" sz="20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le</a:t>
              </a:r>
              <a:endPara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0244" name="矩形 2"/>
            <p:cNvSpPr>
              <a:spLocks noChangeArrowheads="1"/>
            </p:cNvSpPr>
            <p:nvPr/>
          </p:nvSpPr>
          <p:spPr bwMode="auto">
            <a:xfrm>
              <a:off x="404032" y="1052069"/>
              <a:ext cx="8673301" cy="354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  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乌鸦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看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见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旁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边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有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许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多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小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石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子</a:t>
              </a:r>
              <a:r>
                <a:rPr lang="zh-CN" altLang="en-US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想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出办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法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来了。</a:t>
              </a:r>
              <a:endParaRPr lang="en-US" altLang="zh-CN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>
                <a:lnSpc>
                  <a:spcPct val="200000"/>
                </a:lnSpc>
              </a:pP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   </a:t>
              </a:r>
              <a:r>
                <a:rPr lang="zh-CN" altLang="zh-CN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乌鸦把</a:t>
              </a:r>
              <a:r>
                <a:rPr lang="en-US" altLang="zh-CN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小</a:t>
              </a:r>
              <a:r>
                <a:rPr lang="en-US" altLang="zh-CN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石</a:t>
              </a:r>
              <a:r>
                <a:rPr lang="en-US" altLang="zh-CN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子一</a:t>
              </a:r>
              <a:r>
                <a:rPr lang="en-US" altLang="zh-CN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颗一颗地</a:t>
              </a:r>
              <a:r>
                <a:rPr lang="en-US" altLang="zh-CN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放</a:t>
              </a:r>
              <a:r>
                <a:rPr lang="en-US" altLang="zh-CN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进</a:t>
              </a:r>
              <a:r>
                <a:rPr lang="en-US" altLang="zh-CN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瓶</a:t>
              </a:r>
              <a:r>
                <a:rPr lang="en-US" altLang="zh-CN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子里。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瓶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子里的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水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渐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渐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升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高</a:t>
              </a:r>
              <a:r>
                <a:rPr lang="zh-CN" altLang="en-US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，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乌鸦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就喝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着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水</a:t>
              </a:r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了。</a:t>
              </a:r>
              <a:endPara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629150" y="1717675"/>
            <a:ext cx="41243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石头能够占据瓶子里的空间，有水的地方被石子占据了空间，水就只能往上。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55625" y="898525"/>
            <a:ext cx="6316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思考：小石子对乌鸦喝水有什么帮助？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3796" name="Picture 4" descr="E:\孙巧灵\2016秋上\上课课件\制作\R一语上\人一语大课堂（正文）\Xs128b.tif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33425" y="1633538"/>
            <a:ext cx="35718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85813" y="946150"/>
            <a:ext cx="6677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思考：你还有什么办法帮助乌鸦喝到水？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3796" name="Picture 4" descr="E:\孙巧灵\2016秋上\上课课件\制作\R一语上\人一语大课堂（正文）\Xs128b.tif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33425" y="1871663"/>
            <a:ext cx="35718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5619750" y="2168525"/>
            <a:ext cx="4038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遇困难，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动脑筋，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想办法。</a:t>
            </a:r>
            <a:endParaRPr lang="zh-CN" altLang="en-US" sz="28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1196</Words>
  <Application>WPS 演示</Application>
  <PresentationFormat>全屏显示(16:9)</PresentationFormat>
  <Paragraphs>153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Wingdings</vt:lpstr>
      <vt:lpstr>黑体</vt:lpstr>
      <vt:lpstr>楷体_GB2312</vt:lpstr>
      <vt:lpstr>新宋体</vt:lpstr>
      <vt:lpstr>楷体</vt:lpstr>
      <vt:lpstr>Arial Unicode MS</vt:lpstr>
      <vt:lpstr>Calibri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2020-08-18T03:14:10Z</dcterms:created>
  <dcterms:modified xsi:type="dcterms:W3CDTF">2020-08-18T03:14:10Z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