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57" r:id="rId3"/>
    <p:sldId id="314" r:id="rId4"/>
    <p:sldId id="384" r:id="rId5"/>
    <p:sldId id="385" r:id="rId6"/>
    <p:sldId id="386" r:id="rId7"/>
    <p:sldId id="387" r:id="rId8"/>
    <p:sldId id="388" r:id="rId9"/>
    <p:sldId id="389" r:id="rId10"/>
    <p:sldId id="390" r:id="rId11"/>
    <p:sldId id="269" r:id="rId12"/>
    <p:sldId id="391" r:id="rId13"/>
    <p:sldId id="392" r:id="rId14"/>
    <p:sldId id="393" r:id="rId15"/>
    <p:sldId id="395" r:id="rId16"/>
    <p:sldId id="360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380" r:id="rId26"/>
    <p:sldId id="404" r:id="rId27"/>
    <p:sldId id="381" r:id="rId28"/>
    <p:sldId id="405" r:id="rId29"/>
    <p:sldId id="383" r:id="rId30"/>
    <p:sldId id="374" r:id="rId31"/>
    <p:sldId id="406" r:id="rId32"/>
    <p:sldId id="284" r:id="rId33"/>
    <p:sldId id="312" r:id="rId34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30C7F"/>
    <a:srgbClr val="329A2A"/>
    <a:srgbClr val="1D41D5"/>
    <a:srgbClr val="1552D1"/>
    <a:srgbClr val="66FF66"/>
    <a:srgbClr val="FFFFFF"/>
    <a:srgbClr val="7FCB32"/>
    <a:srgbClr val="DBFFFF"/>
    <a:srgbClr val="80C9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-90" y="-6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3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05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05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05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Relationship Id="rId3" Type="http://schemas.openxmlformats.org/officeDocument/2006/relationships/image" Target="../media/image23.png"/><Relationship Id="rId2" Type="http://schemas.microsoft.com/office/2007/relationships/media" Target="../media/media2.mp4"/><Relationship Id="rId1" Type="http://schemas.openxmlformats.org/officeDocument/2006/relationships/video" Target="../media/media2.mp4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3" Type="http://schemas.openxmlformats.org/officeDocument/2006/relationships/image" Target="../media/image26.png"/><Relationship Id="rId2" Type="http://schemas.microsoft.com/office/2007/relationships/media" Target="../media/media3.mp4"/><Relationship Id="rId1" Type="http://schemas.openxmlformats.org/officeDocument/2006/relationships/video" Target="../media/media3.mp4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microsoft.com/office/2007/relationships/media" Target="../media/media4.mp4"/><Relationship Id="rId1" Type="http://schemas.openxmlformats.org/officeDocument/2006/relationships/video" Target="../media/media4.mp4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1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hyperlink" Target="14%20&#23567;&#34583;&#29275;%20%20&#30475;&#35270;&#39057;&#65288;&#23567;&#34583;&#29275;&#21435;&#26053;&#34892;&#65289;.mp4" TargetMode="Externa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6.png"/><Relationship Id="rId2" Type="http://schemas.microsoft.com/office/2007/relationships/hdphoto" Target="../media/image45.wdp"/><Relationship Id="rId1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hdphoto" Target="../media/image47.wdp"/><Relationship Id="rId1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9.jpeg"/><Relationship Id="rId1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标题 28"/>
          <p:cNvSpPr txBox="1"/>
          <p:nvPr/>
        </p:nvSpPr>
        <p:spPr>
          <a:xfrm>
            <a:off x="5093518" y="1066198"/>
            <a:ext cx="3994472" cy="99441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spc="375" dirty="0">
                <a:latin typeface="Century Gothic" panose="020B0502020202020204" pitchFamily="34" charset="0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小蜗牛</a:t>
            </a:r>
            <a:endParaRPr lang="zh-CN" altLang="zh-CN" b="1" spc="375" dirty="0">
              <a:latin typeface="Century Gothic" panose="020B0502020202020204" pitchFamily="34" charset="0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5115490" y="1242374"/>
            <a:ext cx="803564" cy="803564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altLang="zh-CN" sz="33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14</a:t>
            </a:r>
            <a:endParaRPr lang="en-US" altLang="zh-CN" sz="3300" b="1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" name="副标题 2"/>
          <p:cNvSpPr txBox="1"/>
          <p:nvPr/>
        </p:nvSpPr>
        <p:spPr bwMode="auto">
          <a:xfrm>
            <a:off x="4816301" y="2152121"/>
            <a:ext cx="4003379" cy="682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年级上册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892388" y="2139560"/>
            <a:ext cx="3687907" cy="12561"/>
          </a:xfrm>
          <a:prstGeom prst="line">
            <a:avLst/>
          </a:prstGeom>
          <a:ln w="63500" cmpd="thickThin">
            <a:solidFill>
              <a:schemeClr val="tx1">
                <a:alpha val="7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6542894" y="2939113"/>
            <a:ext cx="928791" cy="733934"/>
            <a:chOff x="3665825" y="1492771"/>
            <a:chExt cx="1238388" cy="978579"/>
          </a:xfrm>
        </p:grpSpPr>
        <p:pic>
          <p:nvPicPr>
            <p:cNvPr id="83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bi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à</a:t>
              </a: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" name="椭圆 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59" name="矩形 58"/>
          <p:cNvSpPr/>
          <p:nvPr/>
        </p:nvSpPr>
        <p:spPr>
          <a:xfrm>
            <a:off x="3140788" y="178460"/>
            <a:ext cx="2458847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送蜗牛回家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658488" y="3093573"/>
            <a:ext cx="928791" cy="733934"/>
            <a:chOff x="3665825" y="1492771"/>
            <a:chExt cx="1238388" cy="97857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文本框 19"/>
            <p:cNvSpPr txBox="1"/>
            <p:nvPr/>
          </p:nvSpPr>
          <p:spPr>
            <a:xfrm>
              <a:off x="3665825" y="1492771"/>
              <a:ext cx="11038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jiǔ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88203" y="809909"/>
            <a:ext cx="673779" cy="737768"/>
            <a:chOff x="3651037" y="4206148"/>
            <a:chExt cx="898372" cy="98369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变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476226" y="2077230"/>
            <a:ext cx="928791" cy="733934"/>
            <a:chOff x="3665825" y="1492771"/>
            <a:chExt cx="1238388" cy="978579"/>
          </a:xfrm>
        </p:grpSpPr>
        <p:pic>
          <p:nvPicPr>
            <p:cNvPr id="66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en-US" altLang="zh-CN" sz="2100" b="1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ɑ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6796207" y="3841156"/>
            <a:ext cx="928791" cy="733934"/>
            <a:chOff x="3665825" y="1492771"/>
            <a:chExt cx="1238388" cy="978579"/>
          </a:xfrm>
        </p:grpSpPr>
        <p:pic>
          <p:nvPicPr>
            <p:cNvPr id="77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5622316" y="2991630"/>
            <a:ext cx="928791" cy="784830"/>
            <a:chOff x="3665825" y="1492771"/>
            <a:chExt cx="1238388" cy="1046440"/>
          </a:xfrm>
        </p:grpSpPr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" name="文本框 19"/>
            <p:cNvSpPr txBox="1"/>
            <p:nvPr/>
          </p:nvSpPr>
          <p:spPr>
            <a:xfrm>
              <a:off x="3665825" y="1492771"/>
              <a:ext cx="1103873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qu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</a:t>
              </a: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7676627" y="3007076"/>
            <a:ext cx="928791" cy="733934"/>
            <a:chOff x="3665825" y="1492771"/>
            <a:chExt cx="1238388" cy="978579"/>
          </a:xfrm>
        </p:grpSpPr>
        <p:pic>
          <p:nvPicPr>
            <p:cNvPr id="86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</a:t>
              </a: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205275" y="2120478"/>
            <a:ext cx="928791" cy="733934"/>
            <a:chOff x="3665825" y="1492771"/>
            <a:chExt cx="1238388" cy="978579"/>
          </a:xfrm>
        </p:grpSpPr>
        <p:pic>
          <p:nvPicPr>
            <p:cNvPr id="89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0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ā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4874732" y="1159738"/>
            <a:ext cx="928791" cy="733934"/>
            <a:chOff x="3665825" y="1492771"/>
            <a:chExt cx="1238388" cy="978579"/>
          </a:xfrm>
        </p:grpSpPr>
        <p:pic>
          <p:nvPicPr>
            <p:cNvPr id="92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" name="文本框 19"/>
            <p:cNvSpPr txBox="1"/>
            <p:nvPr/>
          </p:nvSpPr>
          <p:spPr>
            <a:xfrm>
              <a:off x="3665825" y="1492771"/>
              <a:ext cx="11038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huí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6295759" y="2071051"/>
            <a:ext cx="928791" cy="733934"/>
            <a:chOff x="3665825" y="1492771"/>
            <a:chExt cx="1238388" cy="978579"/>
          </a:xfrm>
        </p:grpSpPr>
        <p:pic>
          <p:nvPicPr>
            <p:cNvPr id="95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</a:t>
              </a:r>
              <a:endPara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309013" y="2129746"/>
            <a:ext cx="928791" cy="733934"/>
            <a:chOff x="3665825" y="1492771"/>
            <a:chExt cx="1238388" cy="978579"/>
          </a:xfrm>
        </p:grpSpPr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9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>
                <a:spcBef>
                  <a:spcPts val="900"/>
                </a:spcBef>
                <a:defRPr/>
              </a:pPr>
              <a:r>
                <a:rPr lang="en-US" altLang="zh-CN" sz="2100" b="1" dirty="0" err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</a:t>
              </a:r>
              <a:r>
                <a:rPr lang="en-US" altLang="zh-CN" sz="2400" b="1" dirty="0" err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黑体" panose="02010609060101010101" pitchFamily="49" charset="-122"/>
                </a:rPr>
                <a:t>ɑ</a:t>
              </a:r>
              <a:endParaRPr lang="en-US" altLang="zh-CN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6969202" y="1326556"/>
            <a:ext cx="928791" cy="733934"/>
            <a:chOff x="3665825" y="1492771"/>
            <a:chExt cx="1238388" cy="978579"/>
          </a:xfrm>
        </p:grpSpPr>
        <p:pic>
          <p:nvPicPr>
            <p:cNvPr id="101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" name="文本框 19"/>
            <p:cNvSpPr txBox="1"/>
            <p:nvPr/>
          </p:nvSpPr>
          <p:spPr>
            <a:xfrm>
              <a:off x="3665825" y="1492771"/>
              <a:ext cx="1103873" cy="615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</a:t>
              </a: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á</a:t>
              </a:r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5730437" y="1079422"/>
            <a:ext cx="928791" cy="733934"/>
            <a:chOff x="3665825" y="1492771"/>
            <a:chExt cx="1238388" cy="978579"/>
          </a:xfrm>
        </p:grpSpPr>
        <p:pic>
          <p:nvPicPr>
            <p:cNvPr id="104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3999858" y="1908733"/>
              <a:ext cx="904355" cy="562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" name="文本框 19"/>
            <p:cNvSpPr txBox="1"/>
            <p:nvPr/>
          </p:nvSpPr>
          <p:spPr>
            <a:xfrm>
              <a:off x="3665825" y="1492771"/>
              <a:ext cx="110387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</a:bodyPr>
            <a:lstStyle/>
            <a:p>
              <a:pPr algn="ctr"/>
              <a:r>
                <a:rPr lang="en-US" altLang="zh-CN" sz="21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zhù</a:t>
              </a:r>
              <a:endPara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组合 105"/>
          <p:cNvGrpSpPr/>
          <p:nvPr/>
        </p:nvGrpSpPr>
        <p:grpSpPr>
          <a:xfrm>
            <a:off x="1925825" y="1952916"/>
            <a:ext cx="673779" cy="737768"/>
            <a:chOff x="3651037" y="4206148"/>
            <a:chExt cx="898372" cy="983690"/>
          </a:xfrm>
        </p:grpSpPr>
        <p:pic>
          <p:nvPicPr>
            <p:cNvPr id="107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全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1984516" y="3021778"/>
            <a:ext cx="673779" cy="737768"/>
            <a:chOff x="3651037" y="4206148"/>
            <a:chExt cx="898372" cy="983690"/>
          </a:xfrm>
        </p:grpSpPr>
        <p:pic>
          <p:nvPicPr>
            <p:cNvPr id="110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1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回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884765" y="1643993"/>
            <a:ext cx="673779" cy="737768"/>
            <a:chOff x="3651037" y="4206148"/>
            <a:chExt cx="898372" cy="983690"/>
          </a:xfrm>
        </p:grpSpPr>
        <p:pic>
          <p:nvPicPr>
            <p:cNvPr id="113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4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吧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1759000" y="4001049"/>
            <a:ext cx="673779" cy="737768"/>
            <a:chOff x="3651037" y="4206148"/>
            <a:chExt cx="898372" cy="983690"/>
          </a:xfrm>
        </p:grpSpPr>
        <p:pic>
          <p:nvPicPr>
            <p:cNvPr id="11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呀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112468" y="1640905"/>
            <a:ext cx="673779" cy="737768"/>
            <a:chOff x="3651037" y="4206148"/>
            <a:chExt cx="898372" cy="983690"/>
          </a:xfrm>
        </p:grpSpPr>
        <p:pic>
          <p:nvPicPr>
            <p:cNvPr id="119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0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孩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1162792" y="2450275"/>
            <a:ext cx="673779" cy="737768"/>
            <a:chOff x="3651037" y="4206148"/>
            <a:chExt cx="898372" cy="983690"/>
          </a:xfrm>
        </p:grpSpPr>
        <p:pic>
          <p:nvPicPr>
            <p:cNvPr id="154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5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玩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1675601" y="1100296"/>
            <a:ext cx="673779" cy="737768"/>
            <a:chOff x="3651037" y="4206148"/>
            <a:chExt cx="898372" cy="983690"/>
          </a:xfrm>
        </p:grpSpPr>
        <p:pic>
          <p:nvPicPr>
            <p:cNvPr id="157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8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住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1122629" y="3339190"/>
            <a:ext cx="673779" cy="737768"/>
            <a:chOff x="3651037" y="4206148"/>
            <a:chExt cx="898372" cy="983690"/>
          </a:xfrm>
        </p:grpSpPr>
        <p:pic>
          <p:nvPicPr>
            <p:cNvPr id="160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1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爬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161894" y="2505881"/>
            <a:ext cx="673779" cy="737768"/>
            <a:chOff x="3651037" y="4206148"/>
            <a:chExt cx="898372" cy="983690"/>
          </a:xfrm>
        </p:grpSpPr>
        <p:pic>
          <p:nvPicPr>
            <p:cNvPr id="163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4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发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02497" y="4093724"/>
            <a:ext cx="673779" cy="737768"/>
            <a:chOff x="3651037" y="4206148"/>
            <a:chExt cx="898372" cy="983690"/>
          </a:xfrm>
        </p:grpSpPr>
        <p:pic>
          <p:nvPicPr>
            <p:cNvPr id="166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久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186605" y="3420281"/>
            <a:ext cx="673779" cy="737768"/>
            <a:chOff x="3651037" y="4206148"/>
            <a:chExt cx="898372" cy="983690"/>
          </a:xfrm>
        </p:grpSpPr>
        <p:pic>
          <p:nvPicPr>
            <p:cNvPr id="169" name="Picture 3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651037" y="4349965"/>
              <a:ext cx="898372" cy="839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0" name="TextBox 4"/>
            <p:cNvSpPr txBox="1"/>
            <p:nvPr/>
          </p:nvSpPr>
          <p:spPr>
            <a:xfrm>
              <a:off x="3822042" y="4206148"/>
              <a:ext cx="490467" cy="738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1">
              <a:spAutoFit/>
            </a:bodyPr>
            <a:lstStyle/>
            <a:p>
              <a:pPr eaLnBrk="1" hangingPunct="1"/>
              <a:r>
                <a:rPr lang="zh-CN" altLang="en-US" sz="3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芽</a:t>
              </a:r>
              <a:endPara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32916 0.324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39518 -0.124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66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43881 0.1527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40" y="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8913E-6 7.77778E-6 L -0.55916 0.03589 " pathEditMode="relative" ptsTypes="AA">
                                      <p:cBhvr>
                                        <p:cTn id="18" dur="3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792E-7 4.81481E-6 L -0.44774 -0.04144 " pathEditMode="relative" ptsTypes="AA">
                                      <p:cBhvr>
                                        <p:cTn id="22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41055 -0.245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57864 0.20232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32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07407E-6 L -0.65717 -0.46088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5" y="-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33333E-6 L -0.76315 0.01944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4" y="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33333E-6 L -0.60924 0.3118 " pathEditMode="relative" rAng="0" ptsTypes="AA">
                                      <p:cBhvr>
                                        <p:cTn id="4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69" y="1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71992 -0.1456 " pathEditMode="relative" rAng="0" ptsTypes="AA">
                                      <p:cBhvr>
                                        <p:cTn id="46" dur="3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3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-0.73346 -0.12547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80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946865" y="1035543"/>
            <a:ext cx="881492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duì</a:t>
            </a:r>
            <a:endParaRPr lang="zh-CN" altLang="en-US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58900" y="4049638"/>
            <a:ext cx="5068474" cy="709763"/>
            <a:chOff x="1945199" y="5399514"/>
            <a:chExt cx="6757965" cy="946350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945199" y="5484090"/>
              <a:ext cx="1421356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2526" y="5399514"/>
              <a:ext cx="5240638" cy="9356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对手  反对  对比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172538" y="168967"/>
            <a:ext cx="2349886" cy="797797"/>
            <a:chOff x="398493" y="235133"/>
            <a:chExt cx="3133181" cy="1063729"/>
          </a:xfrm>
        </p:grpSpPr>
        <p:grpSp>
          <p:nvGrpSpPr>
            <p:cNvPr id="44" name="组合 43"/>
            <p:cNvGrpSpPr/>
            <p:nvPr/>
          </p:nvGrpSpPr>
          <p:grpSpPr>
            <a:xfrm>
              <a:off x="1285916" y="505254"/>
              <a:ext cx="2245758" cy="679269"/>
              <a:chOff x="2197150" y="2511380"/>
              <a:chExt cx="2245758" cy="679269"/>
            </a:xfrm>
          </p:grpSpPr>
          <p:cxnSp>
            <p:nvCxnSpPr>
              <p:cNvPr id="46" name="直接连接符 45"/>
              <p:cNvCxnSpPr/>
              <p:nvPr/>
            </p:nvCxnSpPr>
            <p:spPr>
              <a:xfrm>
                <a:off x="2197150" y="2511380"/>
                <a:ext cx="164333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2197150" y="3190649"/>
                <a:ext cx="1653211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3"/>
              <p:cNvSpPr txBox="1">
                <a:spLocks noChangeArrowheads="1"/>
              </p:cNvSpPr>
              <p:nvPr/>
            </p:nvSpPr>
            <p:spPr bwMode="auto">
              <a:xfrm>
                <a:off x="2197150" y="253622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375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我会写</a:t>
                </a:r>
                <a:endParaRPr lang="zh-CN" altLang="en-US" sz="2400" b="1" spc="375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49" name="直接连接符 48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398493" y="235133"/>
              <a:ext cx="873825" cy="1063729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58899" y="3411836"/>
            <a:ext cx="1800551" cy="757130"/>
            <a:chOff x="1945199" y="4549112"/>
            <a:chExt cx="2400733" cy="1009506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945199" y="4635999"/>
              <a:ext cx="1397419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484158" y="4549112"/>
              <a:ext cx="861774" cy="1009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又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对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538813" y="1744332"/>
            <a:ext cx="1697592" cy="169759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email"/>
          <a:srcRect/>
          <a:stretch>
            <a:fillRect/>
          </a:stretch>
        </p:blipFill>
        <p:spPr>
          <a:xfrm>
            <a:off x="3728742" y="1636622"/>
            <a:ext cx="1485695" cy="1863141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641415" y="3510620"/>
            <a:ext cx="3497141" cy="646331"/>
            <a:chOff x="4855219" y="4680823"/>
            <a:chExt cx="4662854" cy="861774"/>
          </a:xfrm>
        </p:grpSpPr>
        <p:sp>
          <p:nvSpPr>
            <p:cNvPr id="23" name="矩形 22"/>
            <p:cNvSpPr/>
            <p:nvPr/>
          </p:nvSpPr>
          <p:spPr>
            <a:xfrm>
              <a:off x="4855219" y="4680823"/>
              <a:ext cx="178510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6426429" y="4830744"/>
              <a:ext cx="3091644" cy="56394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860127" y="625232"/>
            <a:ext cx="882694" cy="761747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4500" b="1" dirty="0" err="1">
                <a:solidFill>
                  <a:srgbClr val="3333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zh-CN" altLang="en-US" sz="4500" b="1" dirty="0">
              <a:solidFill>
                <a:srgbClr val="3333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6457" y="3889999"/>
            <a:ext cx="4978238" cy="714499"/>
            <a:chOff x="1808609" y="5363496"/>
            <a:chExt cx="6637650" cy="952666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61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20" y="5380520"/>
              <a:ext cx="5240639" cy="935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妈妈  姨妈  姑妈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56457" y="3321163"/>
            <a:ext cx="1712348" cy="757130"/>
            <a:chOff x="1808609" y="3934157"/>
            <a:chExt cx="2283131" cy="1009506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61775" cy="1009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女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" name="妈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423094" y="1399031"/>
            <a:ext cx="1697592" cy="16975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99452" y="1224219"/>
            <a:ext cx="2148975" cy="187240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567261" y="3341489"/>
            <a:ext cx="4020341" cy="646331"/>
            <a:chOff x="4756346" y="4455315"/>
            <a:chExt cx="5360455" cy="861774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8510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34323" y="4617962"/>
              <a:ext cx="3882478" cy="56870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1656279" y="625230"/>
            <a:ext cx="1308692" cy="70019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>
              <a:spcBef>
                <a:spcPts val="900"/>
              </a:spcBef>
              <a:defRPr/>
            </a:pP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</a:t>
            </a:r>
            <a:r>
              <a:rPr lang="en-US" altLang="zh-CN" sz="4100" b="1" dirty="0" err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3600" b="1" dirty="0" err="1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3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356457" y="3889999"/>
            <a:ext cx="4978238" cy="714499"/>
            <a:chOff x="1808609" y="5363496"/>
            <a:chExt cx="6637650" cy="952666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1808609" y="5363496"/>
              <a:ext cx="1421356" cy="861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205620" y="5380520"/>
              <a:ext cx="5240639" cy="935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安全  全家  完全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356457" y="3321163"/>
            <a:ext cx="1712348" cy="757130"/>
            <a:chOff x="1808609" y="3934157"/>
            <a:chExt cx="2283131" cy="1009506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1808609" y="3961257"/>
              <a:ext cx="1397420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229965" y="3934157"/>
              <a:ext cx="861775" cy="1009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人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2" name="全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428154" y="1402079"/>
            <a:ext cx="1697592" cy="1697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753366" y="1317728"/>
            <a:ext cx="1648313" cy="1903053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3567260" y="3341489"/>
            <a:ext cx="4759499" cy="646331"/>
            <a:chOff x="4756346" y="4455315"/>
            <a:chExt cx="6345998" cy="861774"/>
          </a:xfrm>
        </p:grpSpPr>
        <p:sp>
          <p:nvSpPr>
            <p:cNvPr id="23" name="矩形 22"/>
            <p:cNvSpPr/>
            <p:nvPr/>
          </p:nvSpPr>
          <p:spPr>
            <a:xfrm>
              <a:off x="4756346" y="4455315"/>
              <a:ext cx="178510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06507" y="4581560"/>
              <a:ext cx="4895837" cy="60510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10" name="矩形 9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" name="组合 13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4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5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6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8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矩形 34"/>
          <p:cNvSpPr/>
          <p:nvPr/>
        </p:nvSpPr>
        <p:spPr>
          <a:xfrm>
            <a:off x="2039719" y="836700"/>
            <a:ext cx="873076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3600" b="1" dirty="0" err="1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huí</a:t>
            </a:r>
            <a:endParaRPr lang="en-US" altLang="zh-CN" sz="36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530229" y="3956148"/>
            <a:ext cx="4996286" cy="714499"/>
            <a:chOff x="2040304" y="5347054"/>
            <a:chExt cx="6661714" cy="952666"/>
          </a:xfrm>
        </p:grpSpPr>
        <p:sp>
          <p:nvSpPr>
            <p:cNvPr id="42" name="矩形 2"/>
            <p:cNvSpPr>
              <a:spLocks noChangeArrowheads="1"/>
            </p:cNvSpPr>
            <p:nvPr/>
          </p:nvSpPr>
          <p:spPr bwMode="auto">
            <a:xfrm>
              <a:off x="2040304" y="5347054"/>
              <a:ext cx="1421356" cy="861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组词：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43" name="矩形 2"/>
            <p:cNvSpPr>
              <a:spLocks noChangeArrowheads="1"/>
            </p:cNvSpPr>
            <p:nvPr/>
          </p:nvSpPr>
          <p:spPr bwMode="auto">
            <a:xfrm>
              <a:off x="3461380" y="5364078"/>
              <a:ext cx="5240638" cy="93564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3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回家  回收  回报</a:t>
              </a:r>
              <a:endParaRPr lang="zh-CN" altLang="en-US" sz="33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530228" y="3340623"/>
            <a:ext cx="1749818" cy="757130"/>
            <a:chOff x="2040304" y="3984929"/>
            <a:chExt cx="2333089" cy="1009506"/>
          </a:xfrm>
        </p:grpSpPr>
        <p:sp>
          <p:nvSpPr>
            <p:cNvPr id="41" name="矩形 2"/>
            <p:cNvSpPr>
              <a:spLocks noChangeArrowheads="1"/>
            </p:cNvSpPr>
            <p:nvPr/>
          </p:nvSpPr>
          <p:spPr bwMode="auto">
            <a:xfrm>
              <a:off x="2040304" y="4071816"/>
              <a:ext cx="1397419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部首：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511619" y="3984929"/>
              <a:ext cx="861774" cy="100950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6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囗</a:t>
              </a:r>
              <a:endParaRPr lang="zh-CN" altLang="en-US" sz="36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3" name="回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1652978" y="1485284"/>
            <a:ext cx="1697592" cy="169759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98580" y="1201793"/>
            <a:ext cx="1649917" cy="198108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3524464" y="3405787"/>
            <a:ext cx="5161769" cy="646331"/>
            <a:chOff x="4699283" y="4541046"/>
            <a:chExt cx="6882359" cy="861774"/>
          </a:xfrm>
        </p:grpSpPr>
        <p:sp>
          <p:nvSpPr>
            <p:cNvPr id="23" name="矩形 22"/>
            <p:cNvSpPr/>
            <p:nvPr/>
          </p:nvSpPr>
          <p:spPr>
            <a:xfrm>
              <a:off x="4699283" y="4541046"/>
              <a:ext cx="1785104" cy="8617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000" dirty="0">
                  <a:latin typeface="黑体" panose="02010609060101010101" pitchFamily="49" charset="-122"/>
                  <a:ea typeface="黑体" panose="02010609060101010101" pitchFamily="49" charset="-122"/>
                </a:rPr>
                <a:t>笔顺：</a:t>
              </a:r>
              <a:endParaRPr lang="zh-CN" altLang="en-US" sz="30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214413" y="4681632"/>
              <a:ext cx="5367229" cy="4845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1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7" name="椭圆 6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4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3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65" name="矩形 64"/>
          <p:cNvSpPr/>
          <p:nvPr/>
        </p:nvSpPr>
        <p:spPr>
          <a:xfrm>
            <a:off x="1074826" y="1229577"/>
            <a:ext cx="1994777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◇近义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词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34724" y="2083558"/>
            <a:ext cx="2627199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许多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很多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好久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很久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4810802" y="1174058"/>
            <a:ext cx="1994777" cy="623248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◇反义词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676689" y="2097981"/>
            <a:ext cx="2682716" cy="1454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许多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很少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好久</a:t>
            </a:r>
            <a:r>
              <a:rPr lang="en-US" altLang="zh-CN" sz="3000" b="1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——</a:t>
            </a:r>
            <a:r>
              <a:rPr lang="zh-CN" altLang="en-US" sz="30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不久</a:t>
            </a:r>
            <a:endParaRPr lang="en-US" altLang="zh-CN" sz="30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0" name="文本框 19"/>
          <p:cNvSpPr txBox="1"/>
          <p:nvPr/>
        </p:nvSpPr>
        <p:spPr>
          <a:xfrm>
            <a:off x="859991" y="1636391"/>
            <a:ext cx="6753405" cy="1084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300" b="1" dirty="0">
                <a:solidFill>
                  <a:srgbClr val="000000"/>
                </a:solidFill>
              </a:rPr>
              <a:t>　　</a:t>
            </a:r>
            <a:r>
              <a:rPr lang="zh-CN" altLang="en-US" sz="33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认真朗读课文</a:t>
            </a:r>
            <a:r>
              <a:rPr lang="zh-CN" altLang="en-US" sz="33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，对照课文中的</a:t>
            </a:r>
            <a:r>
              <a:rPr lang="zh-CN" altLang="en-US" sz="33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图画，标注段落。</a:t>
            </a:r>
            <a:endParaRPr lang="en-US" altLang="zh-CN" sz="33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1493" y="197332"/>
            <a:ext cx="2420069" cy="823481"/>
            <a:chOff x="108655" y="263109"/>
            <a:chExt cx="3226759" cy="1097974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08655" y="263109"/>
              <a:ext cx="1038000" cy="1097974"/>
            </a:xfrm>
            <a:prstGeom prst="rect">
              <a:avLst/>
            </a:prstGeom>
          </p:spPr>
        </p:pic>
        <p:grpSp>
          <p:nvGrpSpPr>
            <p:cNvPr id="33" name="组合 32"/>
            <p:cNvGrpSpPr/>
            <p:nvPr/>
          </p:nvGrpSpPr>
          <p:grpSpPr>
            <a:xfrm>
              <a:off x="1089656" y="536427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375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妙解课文</a:t>
                </a:r>
                <a:endParaRPr lang="zh-CN" altLang="en-US" sz="2400" b="1" spc="375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10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1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3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7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955017" y="365281"/>
            <a:ext cx="5319589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dirty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</a:t>
            </a:r>
            <a:endParaRPr lang="en-US" altLang="zh-CN" sz="1500" dirty="0">
              <a:solidFill>
                <a:srgbClr val="E30C7F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蜗牛一家住在小树林旁边。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208403" y="585724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①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3777793" y="1077447"/>
            <a:ext cx="1738848" cy="73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下箭头 42"/>
          <p:cNvSpPr/>
          <p:nvPr/>
        </p:nvSpPr>
        <p:spPr>
          <a:xfrm>
            <a:off x="4563810" y="1215764"/>
            <a:ext cx="166816" cy="593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4292044" y="1613787"/>
            <a:ext cx="3466070" cy="1757161"/>
            <a:chOff x="2718487" y="2216494"/>
            <a:chExt cx="4621427" cy="234288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6255995" y="2216494"/>
              <a:ext cx="1083919" cy="234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线形标注 2 43"/>
            <p:cNvSpPr/>
            <p:nvPr/>
          </p:nvSpPr>
          <p:spPr>
            <a:xfrm>
              <a:off x="2718487" y="2903838"/>
              <a:ext cx="2370953" cy="902043"/>
            </a:xfrm>
            <a:prstGeom prst="borderCallout2">
              <a:avLst>
                <a:gd name="adj1" fmla="val 21489"/>
                <a:gd name="adj2" fmla="val 99884"/>
                <a:gd name="adj3" fmla="val 21490"/>
                <a:gd name="adj4" fmla="val 133333"/>
                <a:gd name="adj5" fmla="val 56336"/>
                <a:gd name="adj6" fmla="val 147699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1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交代蜗牛家的地址</a:t>
              </a:r>
              <a:endParaRPr lang="zh-CN" altLang="en-US" sz="21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380973" y="3599385"/>
            <a:ext cx="5023602" cy="1107996"/>
            <a:chOff x="3743324" y="4910351"/>
            <a:chExt cx="6698136" cy="1477327"/>
          </a:xfrm>
        </p:grpSpPr>
        <p:sp>
          <p:nvSpPr>
            <p:cNvPr id="49" name="矩形 2"/>
            <p:cNvSpPr>
              <a:spLocks noChangeArrowheads="1"/>
            </p:cNvSpPr>
            <p:nvPr/>
          </p:nvSpPr>
          <p:spPr bwMode="auto">
            <a:xfrm>
              <a:off x="4471901" y="4910351"/>
              <a:ext cx="5969559" cy="1477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  </a:t>
              </a:r>
              <a:r>
                <a:rPr lang="zh-CN" altLang="en-US" sz="21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在蜗牛妈妈的指引下，小蜗牛到树林里去了几次？每次看到了什么景象呢？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3743324" y="5030746"/>
              <a:ext cx="671127" cy="1098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20153" y="1733038"/>
            <a:ext cx="2864384" cy="1753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矩形 33"/>
          <p:cNvSpPr/>
          <p:nvPr/>
        </p:nvSpPr>
        <p:spPr bwMode="auto">
          <a:xfrm>
            <a:off x="2965442" y="324938"/>
            <a:ext cx="625412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ù</a:t>
            </a:r>
            <a:endParaRPr lang="zh-CN" altLang="en-US" sz="21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561443" y="763817"/>
            <a:ext cx="7196671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700" spc="225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春天来了，蜗牛妈妈对小蜗牛说：“好孩子，到小树林里去玩吧，小树发芽了。”</a:t>
            </a:r>
            <a:endParaRPr lang="en-US" altLang="zh-CN" sz="2700" spc="225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749830" y="999628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②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324589" y="3188863"/>
            <a:ext cx="5015204" cy="1231903"/>
            <a:chOff x="628007" y="2038863"/>
            <a:chExt cx="6686938" cy="1642537"/>
          </a:xfrm>
        </p:grpSpPr>
        <p:sp>
          <p:nvSpPr>
            <p:cNvPr id="26" name="线形标注 2 25"/>
            <p:cNvSpPr/>
            <p:nvPr/>
          </p:nvSpPr>
          <p:spPr>
            <a:xfrm>
              <a:off x="2817345" y="2038863"/>
              <a:ext cx="4497600" cy="1196387"/>
            </a:xfrm>
            <a:prstGeom prst="borderCallout2">
              <a:avLst>
                <a:gd name="adj1" fmla="val 18750"/>
                <a:gd name="adj2" fmla="val 717"/>
                <a:gd name="adj3" fmla="val 18750"/>
                <a:gd name="adj4" fmla="val -16667"/>
                <a:gd name="adj5" fmla="val 95109"/>
                <a:gd name="adj6" fmla="val -271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100" b="1" dirty="0">
                  <a:solidFill>
                    <a:srgbClr val="0000FF"/>
                  </a:solidFill>
                </a:rPr>
                <a:t>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在春天的时候，小蜗牛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第一次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去树林里了。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1" cstate="print"/>
            <a:srcRect/>
            <a:stretch>
              <a:fillRect/>
            </a:stretch>
          </p:blipFill>
          <p:spPr bwMode="auto">
            <a:xfrm>
              <a:off x="628007" y="2456676"/>
              <a:ext cx="830091" cy="12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4" name="直接连接符 33"/>
          <p:cNvCxnSpPr/>
          <p:nvPr/>
        </p:nvCxnSpPr>
        <p:spPr>
          <a:xfrm>
            <a:off x="5131146" y="2367547"/>
            <a:ext cx="1776425" cy="19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54129" y="1533028"/>
            <a:ext cx="54726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3763223" y="1556407"/>
            <a:ext cx="697547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348948" y="1572802"/>
            <a:ext cx="47272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5790521" y="1556407"/>
            <a:ext cx="40299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016251" y="2685442"/>
            <a:ext cx="2572420" cy="1801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463201" y="765112"/>
            <a:ext cx="7370252" cy="23544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700" dirty="0">
                <a:solidFill>
                  <a:srgbClr val="E30C7F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    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小蜗牛爬呀，爬呀，好久才爬回来。它说：“妈妈，小树长满了叶子，碧绿碧绿的，地上还长着许多草莓呢。”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888276" y="2401800"/>
            <a:ext cx="5869838" cy="264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750282" y="1260391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endParaRPr lang="en-US" altLang="zh-CN" sz="27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 bwMode="auto">
          <a:xfrm>
            <a:off x="2156743" y="922819"/>
            <a:ext cx="47272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endParaRPr lang="zh-CN" altLang="en-US" sz="2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9" name="矩形 38"/>
          <p:cNvSpPr/>
          <p:nvPr/>
        </p:nvSpPr>
        <p:spPr bwMode="auto">
          <a:xfrm>
            <a:off x="2565931" y="914844"/>
            <a:ext cx="44868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2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ɑ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 bwMode="auto">
          <a:xfrm>
            <a:off x="4538583" y="985268"/>
            <a:ext cx="473928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ǔ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 bwMode="auto">
          <a:xfrm>
            <a:off x="5542021" y="970174"/>
            <a:ext cx="56650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í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 bwMode="auto">
          <a:xfrm>
            <a:off x="2690622" y="1636451"/>
            <a:ext cx="822191" cy="438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ǎ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 bwMode="auto">
          <a:xfrm>
            <a:off x="4617810" y="1669208"/>
            <a:ext cx="396984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ì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V="1">
            <a:off x="546590" y="2998085"/>
            <a:ext cx="2555127" cy="12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463971" y="2754973"/>
            <a:ext cx="2724588" cy="1797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文本框 22"/>
          <p:cNvSpPr txBox="1"/>
          <p:nvPr/>
        </p:nvSpPr>
        <p:spPr>
          <a:xfrm>
            <a:off x="1163093" y="3580144"/>
            <a:ext cx="3600986" cy="484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说明小蜗牛夏天才回来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7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5" name="矩形 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6" name="组合 52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53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8" name="椭圆 57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9" name="矩形 58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4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6" name="椭圆 55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7" name="矩形 56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0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1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6" name="椭圆 65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7" name="矩形 66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6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64" name="椭圆 6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5" name="矩形 6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26" name="组合 25"/>
          <p:cNvGrpSpPr/>
          <p:nvPr/>
        </p:nvGrpSpPr>
        <p:grpSpPr>
          <a:xfrm>
            <a:off x="101311" y="155051"/>
            <a:ext cx="2353490" cy="836788"/>
            <a:chOff x="135082" y="206733"/>
            <a:chExt cx="3137986" cy="1115717"/>
          </a:xfrm>
        </p:grpSpPr>
        <p:grpSp>
          <p:nvGrpSpPr>
            <p:cNvPr id="27" name="组合 26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375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新课导入</a:t>
                </a:r>
                <a:endParaRPr lang="zh-CN" altLang="en-US" sz="2400" b="1" spc="375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4" name="直接连接符 33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135082" y="206733"/>
              <a:ext cx="900074" cy="1115717"/>
            </a:xfrm>
            <a:prstGeom prst="rect">
              <a:avLst/>
            </a:prstGeom>
          </p:spPr>
        </p:pic>
      </p:grpSp>
      <p:pic>
        <p:nvPicPr>
          <p:cNvPr id="13" name="图片 1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67135" y="1102482"/>
            <a:ext cx="4783532" cy="2682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右箭头 29"/>
          <p:cNvSpPr/>
          <p:nvPr/>
        </p:nvSpPr>
        <p:spPr>
          <a:xfrm>
            <a:off x="3816469" y="1240052"/>
            <a:ext cx="700088" cy="2559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4989416" y="942269"/>
            <a:ext cx="3240221" cy="3469787"/>
            <a:chOff x="6652553" y="1256357"/>
            <a:chExt cx="4320295" cy="4626383"/>
          </a:xfrm>
        </p:grpSpPr>
        <p:sp>
          <p:nvSpPr>
            <p:cNvPr id="34" name="TextBox 4"/>
            <p:cNvSpPr txBox="1">
              <a:spLocks noChangeArrowheads="1"/>
            </p:cNvSpPr>
            <p:nvPr/>
          </p:nvSpPr>
          <p:spPr bwMode="auto">
            <a:xfrm>
              <a:off x="6932054" y="1256357"/>
              <a:ext cx="3095114" cy="209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夏天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小树长满了叶子，地上长着许多草莓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6652553" y="2976043"/>
              <a:ext cx="4320295" cy="29066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746313" y="1148752"/>
            <a:ext cx="2928552" cy="3219218"/>
            <a:chOff x="995084" y="1531670"/>
            <a:chExt cx="3904736" cy="4292290"/>
          </a:xfrm>
        </p:grpSpPr>
        <p:sp>
          <p:nvSpPr>
            <p:cNvPr id="28" name="TextBox 2"/>
            <p:cNvSpPr txBox="1">
              <a:spLocks noChangeArrowheads="1"/>
            </p:cNvSpPr>
            <p:nvPr/>
          </p:nvSpPr>
          <p:spPr bwMode="auto">
            <a:xfrm>
              <a:off x="1137703" y="1531670"/>
              <a:ext cx="3619500" cy="61555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春天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小树发芽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995084" y="2933132"/>
              <a:ext cx="3904736" cy="289082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774596" y="1190126"/>
            <a:ext cx="6704331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蜗牛妈妈说：“哦，已经夏天了！快去摘几颗草莓回来。”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993636" y="1447381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④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 bwMode="auto">
          <a:xfrm>
            <a:off x="3899840" y="1137424"/>
            <a:ext cx="315231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ò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 bwMode="auto">
          <a:xfrm>
            <a:off x="4484764" y="1137424"/>
            <a:ext cx="372939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ǐ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789565" y="1137424"/>
            <a:ext cx="653063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ī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98363" y="1935127"/>
            <a:ext cx="685525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 bwMode="auto">
          <a:xfrm>
            <a:off x="1460120" y="1988387"/>
            <a:ext cx="451566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</a:t>
            </a: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ē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5649187" y="2409754"/>
            <a:ext cx="2897161" cy="1934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41" name="组合 40"/>
          <p:cNvGrpSpPr/>
          <p:nvPr/>
        </p:nvGrpSpPr>
        <p:grpSpPr>
          <a:xfrm>
            <a:off x="205423" y="3196304"/>
            <a:ext cx="5015204" cy="1231903"/>
            <a:chOff x="628007" y="2038863"/>
            <a:chExt cx="6686938" cy="1642537"/>
          </a:xfrm>
        </p:grpSpPr>
        <p:sp>
          <p:nvSpPr>
            <p:cNvPr id="42" name="线形标注 2 41"/>
            <p:cNvSpPr/>
            <p:nvPr/>
          </p:nvSpPr>
          <p:spPr>
            <a:xfrm>
              <a:off x="2817345" y="2038863"/>
              <a:ext cx="4497600" cy="1196387"/>
            </a:xfrm>
            <a:prstGeom prst="borderCallout2">
              <a:avLst>
                <a:gd name="adj1" fmla="val 18750"/>
                <a:gd name="adj2" fmla="val 717"/>
                <a:gd name="adj3" fmla="val 18750"/>
                <a:gd name="adj4" fmla="val -16667"/>
                <a:gd name="adj5" fmla="val 95109"/>
                <a:gd name="adj6" fmla="val -271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100" b="1" dirty="0">
                  <a:solidFill>
                    <a:srgbClr val="0000FF"/>
                  </a:solidFill>
                </a:rPr>
                <a:t>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在夏天的时候，小蜗牛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第二次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去树林。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8007" y="2456676"/>
              <a:ext cx="830091" cy="12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0" name="文本框 19"/>
          <p:cNvSpPr txBox="1"/>
          <p:nvPr/>
        </p:nvSpPr>
        <p:spPr>
          <a:xfrm>
            <a:off x="718988" y="1023310"/>
            <a:ext cx="6704331" cy="19389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</a:t>
            </a:r>
            <a:r>
              <a:rPr lang="zh-CN" altLang="en-US" sz="2700" spc="3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小蜗牛爬呀，爬呀，好久才爬回来。它说：“妈妈，草莓没有了，地上长着蘑菇，</a:t>
            </a:r>
            <a:r>
              <a:rPr lang="zh-CN" altLang="en-US" sz="2700" spc="75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树</a:t>
            </a:r>
            <a:r>
              <a:rPr lang="zh-CN" altLang="en-US" sz="2700" spc="9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叶全变黄</a:t>
            </a:r>
            <a:r>
              <a:rPr lang="zh-CN" altLang="en-US" sz="2700" spc="75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了</a:t>
            </a:r>
            <a:r>
              <a:rPr lang="zh-CN" altLang="en-US" sz="2700" spc="3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。”</a:t>
            </a:r>
            <a:endParaRPr lang="en-US" altLang="zh-CN" sz="2700" spc="3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966982" y="1104738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⑤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3179259" y="2086773"/>
            <a:ext cx="726401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2441680" y="2086773"/>
            <a:ext cx="821379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5263303" y="2722007"/>
            <a:ext cx="2816306" cy="1911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文本框 35"/>
          <p:cNvSpPr txBox="1"/>
          <p:nvPr/>
        </p:nvSpPr>
        <p:spPr>
          <a:xfrm>
            <a:off x="969213" y="3506623"/>
            <a:ext cx="3600986" cy="484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说明小蜗牛秋天才回来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468316" y="2218080"/>
            <a:ext cx="3741852" cy="6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783809" y="2862095"/>
            <a:ext cx="3741852" cy="61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5" name="右箭头 34"/>
          <p:cNvSpPr/>
          <p:nvPr/>
        </p:nvSpPr>
        <p:spPr>
          <a:xfrm>
            <a:off x="3546555" y="1006400"/>
            <a:ext cx="700088" cy="2559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 sz="1500"/>
          </a:p>
        </p:txBody>
      </p:sp>
      <p:grpSp>
        <p:nvGrpSpPr>
          <p:cNvPr id="11" name="组合 10"/>
          <p:cNvGrpSpPr/>
          <p:nvPr/>
        </p:nvGrpSpPr>
        <p:grpSpPr>
          <a:xfrm>
            <a:off x="383435" y="735517"/>
            <a:ext cx="3240221" cy="3573791"/>
            <a:chOff x="511245" y="980690"/>
            <a:chExt cx="4320295" cy="4765054"/>
          </a:xfrm>
        </p:grpSpPr>
        <p:sp>
          <p:nvSpPr>
            <p:cNvPr id="33" name="TextBox 4"/>
            <p:cNvSpPr txBox="1">
              <a:spLocks noChangeArrowheads="1"/>
            </p:cNvSpPr>
            <p:nvPr/>
          </p:nvSpPr>
          <p:spPr bwMode="auto">
            <a:xfrm>
              <a:off x="1074953" y="980690"/>
              <a:ext cx="3095114" cy="209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夏天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小树长满了叶子，地上长着许多草莓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" cstate="email"/>
            <a:srcRect/>
            <a:stretch>
              <a:fillRect/>
            </a:stretch>
          </p:blipFill>
          <p:spPr>
            <a:xfrm>
              <a:off x="511245" y="2839047"/>
              <a:ext cx="4320295" cy="290669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2" name="组合 11"/>
          <p:cNvGrpSpPr/>
          <p:nvPr/>
        </p:nvGrpSpPr>
        <p:grpSpPr>
          <a:xfrm>
            <a:off x="4483490" y="735449"/>
            <a:ext cx="3349963" cy="3636672"/>
            <a:chOff x="5977985" y="980598"/>
            <a:chExt cx="4466617" cy="4848896"/>
          </a:xfrm>
        </p:grpSpPr>
        <p:sp>
          <p:nvSpPr>
            <p:cNvPr id="38" name="TextBox 2"/>
            <p:cNvSpPr txBox="1">
              <a:spLocks noChangeArrowheads="1"/>
            </p:cNvSpPr>
            <p:nvPr/>
          </p:nvSpPr>
          <p:spPr bwMode="auto">
            <a:xfrm>
              <a:off x="6344788" y="980598"/>
              <a:ext cx="3681178" cy="1600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秋天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草莓没有了，地上长着蘑菇，树叶全变黄了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977985" y="2798575"/>
              <a:ext cx="4466617" cy="30309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1" name="文本框 19"/>
          <p:cNvSpPr txBox="1"/>
          <p:nvPr/>
        </p:nvSpPr>
        <p:spPr>
          <a:xfrm>
            <a:off x="811667" y="1301340"/>
            <a:ext cx="6704331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蜗牛妈妈说：“哦，已经是秋天了！快去采几个蘑菇回来。”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1068928" y="1401304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⑥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478645" y="2406472"/>
            <a:ext cx="3206347" cy="2085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4" name="组合 33"/>
          <p:cNvGrpSpPr/>
          <p:nvPr/>
        </p:nvGrpSpPr>
        <p:grpSpPr>
          <a:xfrm>
            <a:off x="181777" y="3213839"/>
            <a:ext cx="4711501" cy="1231903"/>
            <a:chOff x="628007" y="2038863"/>
            <a:chExt cx="6282001" cy="1642537"/>
          </a:xfrm>
        </p:grpSpPr>
        <p:sp>
          <p:nvSpPr>
            <p:cNvPr id="35" name="线形标注 2 34"/>
            <p:cNvSpPr/>
            <p:nvPr/>
          </p:nvSpPr>
          <p:spPr>
            <a:xfrm>
              <a:off x="2817345" y="2038863"/>
              <a:ext cx="4092663" cy="1196387"/>
            </a:xfrm>
            <a:prstGeom prst="borderCallout2">
              <a:avLst>
                <a:gd name="adj1" fmla="val 18750"/>
                <a:gd name="adj2" fmla="val 717"/>
                <a:gd name="adj3" fmla="val 18750"/>
                <a:gd name="adj4" fmla="val -16667"/>
                <a:gd name="adj5" fmla="val 95109"/>
                <a:gd name="adj6" fmla="val -27124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100" b="1" dirty="0">
                  <a:solidFill>
                    <a:srgbClr val="0000FF"/>
                  </a:solidFill>
                </a:rPr>
                <a:t>        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在秋天的时候，小蜗牛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第三次</a:t>
              </a:r>
              <a:r>
                <a: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去树林。</a:t>
              </a:r>
              <a:endPara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8007" y="2456676"/>
              <a:ext cx="830091" cy="122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1" name="文本框 19"/>
          <p:cNvSpPr txBox="1"/>
          <p:nvPr/>
        </p:nvSpPr>
        <p:spPr>
          <a:xfrm>
            <a:off x="366817" y="1051110"/>
            <a:ext cx="7862820" cy="173124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    小蜗牛爬呀，爬呀，好久才爬回来。它说：“妈妈，蘑菇没有了，地上盖着雪，树叶全掉了。”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651880" y="1327158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⑦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4426261" y="1795475"/>
            <a:ext cx="55207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zh-CN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ɡ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 bwMode="auto">
          <a:xfrm>
            <a:off x="6798342" y="1795475"/>
            <a:ext cx="728806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</a:t>
            </a:r>
            <a:r>
              <a:rPr lang="zh-CN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21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373875" y="2852278"/>
            <a:ext cx="2754407" cy="1797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文本框 35"/>
          <p:cNvSpPr txBox="1"/>
          <p:nvPr/>
        </p:nvSpPr>
        <p:spPr>
          <a:xfrm>
            <a:off x="932143" y="3506623"/>
            <a:ext cx="3600986" cy="484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说明小蜗牛冬天才回来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8" name="直接连接符 37"/>
          <p:cNvCxnSpPr/>
          <p:nvPr/>
        </p:nvCxnSpPr>
        <p:spPr>
          <a:xfrm flipV="1">
            <a:off x="1763084" y="2630201"/>
            <a:ext cx="5995030" cy="19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1" name="文本框 19"/>
          <p:cNvSpPr txBox="1"/>
          <p:nvPr/>
        </p:nvSpPr>
        <p:spPr>
          <a:xfrm>
            <a:off x="783861" y="1495958"/>
            <a:ext cx="7149212" cy="13157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dirty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　 蜗牛妈妈说：“哦，已经冬天了！你就待在家里过冬吧。”</a:t>
            </a:r>
            <a:endParaRPr lang="en-US" altLang="zh-CN" sz="2700" dirty="0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885804" y="1599549"/>
            <a:ext cx="52509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7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⑧</a:t>
            </a:r>
            <a:endParaRPr lang="en-US" altLang="zh-CN" sz="27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 bwMode="auto">
          <a:xfrm>
            <a:off x="7081040" y="1296769"/>
            <a:ext cx="552074" cy="43858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eaLnBrk="1" hangingPunct="1">
              <a:defRPr/>
            </a:pP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r>
              <a:rPr lang="en-US" altLang="zh-CN" sz="21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sz="21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4725582" y="2526516"/>
            <a:ext cx="3578356" cy="1984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5" name="文本框 34"/>
          <p:cNvSpPr txBox="1"/>
          <p:nvPr/>
        </p:nvSpPr>
        <p:spPr>
          <a:xfrm>
            <a:off x="885802" y="3451018"/>
            <a:ext cx="3600986" cy="4847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68580" tIns="34290" rIns="68580" bIns="34290" rtlCol="0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体现了蜗牛妈妈的慈爱</a:t>
            </a:r>
            <a:endParaRPr lang="zh-CN" altLang="en-US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4" name="右箭头 33"/>
          <p:cNvSpPr/>
          <p:nvPr/>
        </p:nvSpPr>
        <p:spPr>
          <a:xfrm>
            <a:off x="3774445" y="1057535"/>
            <a:ext cx="700088" cy="255985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387225" y="818886"/>
            <a:ext cx="3349963" cy="3636672"/>
            <a:chOff x="5977985" y="980598"/>
            <a:chExt cx="4466617" cy="4848896"/>
          </a:xfrm>
        </p:grpSpPr>
        <p:sp>
          <p:nvSpPr>
            <p:cNvPr id="33" name="TextBox 2"/>
            <p:cNvSpPr txBox="1">
              <a:spLocks noChangeArrowheads="1"/>
            </p:cNvSpPr>
            <p:nvPr/>
          </p:nvSpPr>
          <p:spPr bwMode="auto">
            <a:xfrm>
              <a:off x="6344788" y="980598"/>
              <a:ext cx="3676542" cy="1600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秋天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草莓没有了，地上长着蘑菇，树叶全变黄了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5977985" y="2798575"/>
              <a:ext cx="4466617" cy="30309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11" name="组合 10"/>
          <p:cNvGrpSpPr/>
          <p:nvPr/>
        </p:nvGrpSpPr>
        <p:grpSpPr>
          <a:xfrm>
            <a:off x="4645974" y="793110"/>
            <a:ext cx="3522224" cy="3698742"/>
            <a:chOff x="6194631" y="1057480"/>
            <a:chExt cx="4696298" cy="4931656"/>
          </a:xfrm>
        </p:grpSpPr>
        <p:sp>
          <p:nvSpPr>
            <p:cNvPr id="36" name="TextBox 4"/>
            <p:cNvSpPr txBox="1">
              <a:spLocks noChangeArrowheads="1"/>
            </p:cNvSpPr>
            <p:nvPr/>
          </p:nvSpPr>
          <p:spPr bwMode="auto">
            <a:xfrm>
              <a:off x="6685270" y="1057480"/>
              <a:ext cx="3212493" cy="16004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冬天</a:t>
              </a:r>
              <a:r>
                <a:rPr lang="en-US" altLang="zh-CN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——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蘑菇没有了，地上盖着雪，树叶全掉了</a:t>
              </a:r>
              <a:endParaRPr lang="zh-CN" altLang="en-US" sz="24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6194631" y="2955122"/>
              <a:ext cx="4696298" cy="303401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5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6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7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8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1" name="组合 10"/>
          <p:cNvGrpSpPr/>
          <p:nvPr/>
        </p:nvGrpSpPr>
        <p:grpSpPr>
          <a:xfrm>
            <a:off x="501526" y="1212977"/>
            <a:ext cx="5400644" cy="1526048"/>
            <a:chOff x="855747" y="904109"/>
            <a:chExt cx="7200858" cy="2034731"/>
          </a:xfrm>
        </p:grpSpPr>
        <p:sp>
          <p:nvSpPr>
            <p:cNvPr id="30" name="线形标注 2 29"/>
            <p:cNvSpPr/>
            <p:nvPr/>
          </p:nvSpPr>
          <p:spPr>
            <a:xfrm>
              <a:off x="3385749" y="1223318"/>
              <a:ext cx="4670856" cy="1715521"/>
            </a:xfrm>
            <a:prstGeom prst="borderCallout2">
              <a:avLst>
                <a:gd name="adj1" fmla="val 35995"/>
                <a:gd name="adj2" fmla="val 183"/>
                <a:gd name="adj3" fmla="val 38219"/>
                <a:gd name="adj4" fmla="val -12176"/>
                <a:gd name="adj5" fmla="val 56748"/>
                <a:gd name="adj6" fmla="val -2241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zh-CN" altLang="en-US" sz="2100" b="1" dirty="0">
                  <a:solidFill>
                    <a:srgbClr val="C00000"/>
                  </a:solidFill>
                </a:rPr>
                <a:t>         </a:t>
              </a:r>
              <a:r>
                <a:rPr lang="zh-CN" altLang="en-US" sz="24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为什么小蜗牛每次去树林里看到的景象与妈妈所说的景象不一样呢？</a:t>
              </a:r>
              <a:endParaRPr lang="zh-CN" altLang="en-US" sz="24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855747" y="904109"/>
              <a:ext cx="1541463" cy="2034731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3798736" y="3373430"/>
            <a:ext cx="4568330" cy="1386210"/>
            <a:chOff x="4745770" y="3833168"/>
            <a:chExt cx="6091106" cy="1848280"/>
          </a:xfrm>
        </p:grpSpPr>
        <p:sp>
          <p:nvSpPr>
            <p:cNvPr id="37" name="线形标注 2 36"/>
            <p:cNvSpPr/>
            <p:nvPr/>
          </p:nvSpPr>
          <p:spPr>
            <a:xfrm>
              <a:off x="7158680" y="4069493"/>
              <a:ext cx="3678196" cy="1089080"/>
            </a:xfrm>
            <a:prstGeom prst="borderCallout2">
              <a:avLst>
                <a:gd name="adj1" fmla="val 35995"/>
                <a:gd name="adj2" fmla="val 183"/>
                <a:gd name="adj3" fmla="val 38219"/>
                <a:gd name="adj4" fmla="val -12176"/>
                <a:gd name="adj5" fmla="val 56748"/>
                <a:gd name="adj6" fmla="val -22415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2100" b="1" dirty="0">
                  <a:solidFill>
                    <a:srgbClr val="C00000"/>
                  </a:solidFill>
                </a:rPr>
                <a:t>        </a:t>
              </a:r>
              <a:r>
                <a:rPr lang="zh-CN" altLang="en-US" sz="2400" b="1" dirty="0">
                  <a:solidFill>
                    <a:srgbClr val="FFFF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因为小蜗牛爬行的速度太慢了。</a:t>
              </a:r>
              <a:endParaRPr lang="zh-CN" altLang="en-US" sz="2400" b="1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email"/>
            <a:srcRect/>
            <a:stretch>
              <a:fillRect/>
            </a:stretch>
          </p:blipFill>
          <p:spPr>
            <a:xfrm>
              <a:off x="4745770" y="3833168"/>
              <a:ext cx="1510868" cy="1848280"/>
            </a:xfrm>
            <a:prstGeom prst="rect">
              <a:avLst/>
            </a:prstGeom>
          </p:spPr>
        </p:pic>
      </p:grpSp>
      <p:sp>
        <p:nvSpPr>
          <p:cNvPr id="33" name="文本框 32"/>
          <p:cNvSpPr txBox="1"/>
          <p:nvPr/>
        </p:nvSpPr>
        <p:spPr>
          <a:xfrm>
            <a:off x="529754" y="277786"/>
            <a:ext cx="561692" cy="5770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rtlCol="0" anchor="ctr">
            <a:spAutoFit/>
          </a:bodyPr>
          <a:lstStyle/>
          <a:p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思</a:t>
            </a:r>
            <a:endParaRPr lang="zh-CN" altLang="en-US" sz="3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29346" y="288123"/>
            <a:ext cx="561692" cy="57708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68580" tIns="34290" rIns="68580" bIns="34290" anchor="ctr">
            <a:spAutoFit/>
          </a:bodyPr>
          <a:lstStyle/>
          <a:p>
            <a:r>
              <a:rPr lang="zh-CN" altLang="en-US" sz="3300" dirty="0">
                <a:latin typeface="黑体" panose="02010609060101010101" pitchFamily="49" charset="-122"/>
                <a:ea typeface="黑体" panose="02010609060101010101" pitchFamily="49" charset="-122"/>
              </a:rPr>
              <a:t>考</a:t>
            </a:r>
            <a:endParaRPr lang="zh-CN" altLang="en-US" sz="33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18" name="组合 16"/>
          <p:cNvGrpSpPr/>
          <p:nvPr/>
        </p:nvGrpSpPr>
        <p:grpSpPr>
          <a:xfrm>
            <a:off x="339091" y="243841"/>
            <a:ext cx="2268855" cy="940594"/>
            <a:chOff x="712" y="512"/>
            <a:chExt cx="4764" cy="1975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2314" y="1080"/>
              <a:ext cx="2969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cs typeface="方正卡通简体" panose="03000509000000000000" charset="-122"/>
                </a:rPr>
                <a:t>主旨归纳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卡通简体" panose="03000509000000000000" charset="-122"/>
              </a:endParaRPr>
            </a:p>
          </p:txBody>
        </p:sp>
        <p:grpSp>
          <p:nvGrpSpPr>
            <p:cNvPr id="19" name="组合 6"/>
            <p:cNvGrpSpPr/>
            <p:nvPr/>
          </p:nvGrpSpPr>
          <p:grpSpPr>
            <a:xfrm>
              <a:off x="2054" y="1020"/>
              <a:ext cx="3422" cy="1070"/>
              <a:chOff x="2054" y="1020"/>
              <a:chExt cx="3422" cy="1070"/>
            </a:xfrm>
          </p:grpSpPr>
          <p:cxnSp>
            <p:nvCxnSpPr>
              <p:cNvPr id="6" name="直接连接符 5"/>
              <p:cNvCxnSpPr/>
              <p:nvPr/>
            </p:nvCxnSpPr>
            <p:spPr>
              <a:xfrm>
                <a:off x="2054" y="1020"/>
                <a:ext cx="2952" cy="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2068" y="2090"/>
                <a:ext cx="2954" cy="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>
                <a:off x="4992" y="1020"/>
                <a:ext cx="484" cy="528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5019" y="1520"/>
                <a:ext cx="425" cy="57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" name="图片 15" descr="秋叶3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 rot="660000">
              <a:off x="712" y="512"/>
              <a:ext cx="1650" cy="1975"/>
            </a:xfrm>
            <a:prstGeom prst="rect">
              <a:avLst/>
            </a:prstGeom>
          </p:spPr>
        </p:pic>
      </p:grp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634517" y="1591417"/>
            <a:ext cx="7661604" cy="2492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100" dirty="0"/>
              <a:t>        </a:t>
            </a:r>
            <a:r>
              <a:rPr lang="zh-CN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本文是一篇</a:t>
            </a:r>
            <a:r>
              <a:rPr lang="zh-CN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童话故事</a:t>
            </a:r>
            <a:r>
              <a:rPr lang="zh-CN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，以一只可爱的小蜗牛和它慈爱的妈妈之间有趣的对话呈现故事情节。小蜗牛在妈妈的提示下去树林玩，由于</a:t>
            </a:r>
            <a:r>
              <a:rPr lang="zh-CN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爬得慢</a:t>
            </a:r>
            <a:r>
              <a:rPr lang="zh-CN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，总是错过原来的季节，看到了下一个季节的风景。课文借助小蜗牛先后</a:t>
            </a:r>
            <a:r>
              <a:rPr lang="zh-CN" altLang="en-US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zh-CN" altLang="zh-CN" sz="21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</a:t>
            </a:r>
            <a:r>
              <a:rPr lang="zh-CN" altLang="zh-CN" sz="2100" dirty="0">
                <a:latin typeface="黑体" panose="02010609060101010101" pitchFamily="49" charset="-122"/>
                <a:ea typeface="黑体" panose="02010609060101010101" pitchFamily="49" charset="-122"/>
              </a:rPr>
              <a:t>去树林里的故事，帮助学生了解四季的不同特点以及蜗牛爬得慢的特点。</a:t>
            </a:r>
            <a:endParaRPr lang="zh-CN" altLang="zh-CN" sz="21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331461" y="2293433"/>
            <a:ext cx="3230024" cy="2084531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8028" y="1206125"/>
            <a:ext cx="15797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000" b="1" dirty="0">
                <a:latin typeface="楷体" panose="02010609060101010101" pitchFamily="49" charset="-122"/>
                <a:ea typeface="楷体" panose="02010609060101010101" pitchFamily="49" charset="-122"/>
              </a:rPr>
              <a:t>蜗牛</a:t>
            </a:r>
            <a:endParaRPr lang="zh-CN" altLang="en-US" sz="5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114453" y="807149"/>
            <a:ext cx="159757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3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wō</a:t>
            </a:r>
            <a:r>
              <a:rPr lang="en-US" altLang="zh-CN" sz="3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0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niú</a:t>
            </a:r>
            <a:endParaRPr lang="en-US" altLang="zh-CN" sz="3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54922" y="2168742"/>
            <a:ext cx="4665648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7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软体动物，有甲壳，颜色多样化，头上有两对触角。喜欢生活在潮湿的地方，在寒冷的地方会冬眠。蜗牛身上有唾涎，能制服蜈蚣、蝎子。</a:t>
            </a:r>
            <a:endParaRPr lang="zh-CN" altLang="en-US" sz="2700" b="1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706190" y="1579911"/>
            <a:ext cx="5869740" cy="2062368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72810" y="2795568"/>
            <a:ext cx="966354" cy="803900"/>
          </a:xfrm>
          <a:prstGeom prst="rect">
            <a:avLst/>
          </a:prstGeom>
        </p:spPr>
      </p:pic>
      <p:sp>
        <p:nvSpPr>
          <p:cNvPr id="42" name="左大括号 41"/>
          <p:cNvSpPr/>
          <p:nvPr/>
        </p:nvSpPr>
        <p:spPr>
          <a:xfrm flipH="1">
            <a:off x="6469817" y="1636568"/>
            <a:ext cx="271849" cy="18547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>
            <a:spLocks noChangeArrowheads="1"/>
          </p:cNvSpPr>
          <p:nvPr/>
        </p:nvSpPr>
        <p:spPr bwMode="auto">
          <a:xfrm>
            <a:off x="6892375" y="2114542"/>
            <a:ext cx="1707089" cy="1038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00FF"/>
                </a:solidFill>
              </a:rPr>
              <a:t>四季变化大</a:t>
            </a:r>
            <a:endParaRPr lang="en-US" altLang="zh-CN" sz="2100" b="1" dirty="0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100" b="1" dirty="0">
                <a:solidFill>
                  <a:srgbClr val="0000FF"/>
                </a:solidFill>
              </a:rPr>
              <a:t>蜗牛爬得慢</a:t>
            </a:r>
            <a:endParaRPr lang="zh-CN" altLang="zh-CN" sz="2100" b="1" dirty="0">
              <a:solidFill>
                <a:srgbClr val="0000FF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181541" y="55608"/>
            <a:ext cx="2268855" cy="940594"/>
            <a:chOff x="712" y="512"/>
            <a:chExt cx="4764" cy="1975"/>
          </a:xfrm>
        </p:grpSpPr>
        <p:sp>
          <p:nvSpPr>
            <p:cNvPr id="47" name="TextBox 3"/>
            <p:cNvSpPr txBox="1">
              <a:spLocks noChangeArrowheads="1"/>
            </p:cNvSpPr>
            <p:nvPr/>
          </p:nvSpPr>
          <p:spPr bwMode="auto">
            <a:xfrm>
              <a:off x="2314" y="1080"/>
              <a:ext cx="2969" cy="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  <a:cs typeface="方正卡通简体" panose="03000509000000000000" charset="-122"/>
                </a:rPr>
                <a:t>层次梳理</a:t>
              </a:r>
              <a:endPara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方正卡通简体" panose="03000509000000000000" charset="-122"/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2054" y="1020"/>
              <a:ext cx="3422" cy="1070"/>
              <a:chOff x="2054" y="1020"/>
              <a:chExt cx="3422" cy="107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2054" y="1020"/>
                <a:ext cx="2952" cy="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2068" y="2090"/>
                <a:ext cx="2954" cy="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4992" y="1020"/>
                <a:ext cx="484" cy="528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 flipV="1">
                <a:off x="5019" y="1520"/>
                <a:ext cx="425" cy="570"/>
              </a:xfrm>
              <a:prstGeom prst="line">
                <a:avLst/>
              </a:prstGeom>
              <a:ln w="31750">
                <a:solidFill>
                  <a:srgbClr val="9FD9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5" name="图片 54" descr="秋叶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 rot="660000">
              <a:off x="712" y="512"/>
              <a:ext cx="1650" cy="197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31" name="组合 30"/>
          <p:cNvGrpSpPr/>
          <p:nvPr/>
        </p:nvGrpSpPr>
        <p:grpSpPr>
          <a:xfrm>
            <a:off x="54781" y="144416"/>
            <a:ext cx="2400020" cy="837497"/>
            <a:chOff x="73041" y="192552"/>
            <a:chExt cx="3200027" cy="1116663"/>
          </a:xfrm>
        </p:grpSpPr>
        <p:grpSp>
          <p:nvGrpSpPr>
            <p:cNvPr id="32" name="组合 31"/>
            <p:cNvGrpSpPr/>
            <p:nvPr/>
          </p:nvGrpSpPr>
          <p:grpSpPr>
            <a:xfrm>
              <a:off x="1027310" y="567600"/>
              <a:ext cx="2245758" cy="679269"/>
              <a:chOff x="1938544" y="2511380"/>
              <a:chExt cx="2245758" cy="679269"/>
            </a:xfrm>
          </p:grpSpPr>
          <p:cxnSp>
            <p:nvCxnSpPr>
              <p:cNvPr id="34" name="直接连接符 33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974761" y="3190649"/>
                <a:ext cx="187560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"/>
              <p:cNvSpPr txBox="1">
                <a:spLocks noChangeArrowheads="1"/>
              </p:cNvSpPr>
              <p:nvPr/>
            </p:nvSpPr>
            <p:spPr bwMode="auto">
              <a:xfrm>
                <a:off x="1938544" y="2542905"/>
                <a:ext cx="224575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375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课后作业</a:t>
                </a:r>
                <a:endParaRPr lang="zh-CN" altLang="en-US" sz="2400" b="1" spc="375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37" name="直接连接符 36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73041" y="192552"/>
              <a:ext cx="976164" cy="111666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1030088" y="2698030"/>
            <a:ext cx="3904366" cy="646331"/>
            <a:chOff x="1058284" y="1986826"/>
            <a:chExt cx="5205820" cy="861774"/>
          </a:xfrm>
        </p:grpSpPr>
        <p:sp>
          <p:nvSpPr>
            <p:cNvPr id="40" name="矩形 13"/>
            <p:cNvSpPr>
              <a:spLocks noChangeArrowheads="1"/>
            </p:cNvSpPr>
            <p:nvPr/>
          </p:nvSpPr>
          <p:spPr bwMode="auto">
            <a:xfrm>
              <a:off x="1058284" y="1986826"/>
              <a:ext cx="593834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</a:pPr>
              <a:r>
                <a:rPr lang="en-US" altLang="zh-CN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897097" y="2048381"/>
              <a:ext cx="4367007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默写本</a:t>
              </a:r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课生</a:t>
              </a:r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字词。</a:t>
              </a:r>
              <a:endPara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30089" y="1876954"/>
            <a:ext cx="5449660" cy="646331"/>
            <a:chOff x="1058284" y="3122273"/>
            <a:chExt cx="7266212" cy="861774"/>
          </a:xfrm>
        </p:grpSpPr>
        <p:sp>
          <p:nvSpPr>
            <p:cNvPr id="43" name="矩形 13"/>
            <p:cNvSpPr>
              <a:spLocks noChangeArrowheads="1"/>
            </p:cNvSpPr>
            <p:nvPr/>
          </p:nvSpPr>
          <p:spPr bwMode="auto">
            <a:xfrm>
              <a:off x="1058284" y="3122273"/>
              <a:ext cx="593835" cy="8617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428625" indent="-428625">
                <a:buFont typeface="Wingdings" panose="05000000000000000000" pitchFamily="2" charset="2"/>
                <a:buChar char="Ø"/>
              </a:pPr>
              <a:r>
                <a:rPr lang="en-US" altLang="zh-CN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endParaRPr lang="zh-CN" altLang="en-US" sz="3600" dirty="0">
                <a:solidFill>
                  <a:srgbClr val="FF0000"/>
                </a:solidFill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897097" y="3152656"/>
              <a:ext cx="6427399" cy="738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0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对照图画，认真朗读课文。</a:t>
              </a:r>
              <a:endParaRPr lang="zh-CN" altLang="en-US" sz="30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9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7" name="组合 12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9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10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14" name="椭圆 13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2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3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7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731143" y="1601138"/>
            <a:ext cx="6868481" cy="145424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68580" tIns="34290" rIns="68580" bIns="3429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结束语</a:t>
            </a:r>
            <a:r>
              <a:rPr lang="zh-CN" altLang="en-US" sz="3000" b="1" dirty="0"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：四季的景色各不相同，让我们擦亮眼睛，去发现大自然的美丽吧！</a:t>
            </a:r>
            <a:endParaRPr lang="zh-CN" altLang="zh-CN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grpSp>
        <p:nvGrpSpPr>
          <p:cNvPr id="38" name="组合 37"/>
          <p:cNvGrpSpPr/>
          <p:nvPr/>
        </p:nvGrpSpPr>
        <p:grpSpPr>
          <a:xfrm>
            <a:off x="169321" y="122538"/>
            <a:ext cx="2329301" cy="949967"/>
            <a:chOff x="225760" y="163382"/>
            <a:chExt cx="3105734" cy="1266623"/>
          </a:xfrm>
        </p:grpSpPr>
        <p:grpSp>
          <p:nvGrpSpPr>
            <p:cNvPr id="39" name="组合 38"/>
            <p:cNvGrpSpPr/>
            <p:nvPr/>
          </p:nvGrpSpPr>
          <p:grpSpPr>
            <a:xfrm>
              <a:off x="1158729" y="567600"/>
              <a:ext cx="2172765" cy="679269"/>
              <a:chOff x="1966053" y="2511380"/>
              <a:chExt cx="2172765" cy="679269"/>
            </a:xfrm>
          </p:grpSpPr>
          <p:cxnSp>
            <p:nvCxnSpPr>
              <p:cNvPr id="42" name="直接连接符 41"/>
              <p:cNvCxnSpPr/>
              <p:nvPr/>
            </p:nvCxnSpPr>
            <p:spPr>
              <a:xfrm>
                <a:off x="1966053" y="2511380"/>
                <a:ext cx="1874427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3"/>
              <p:cNvSpPr txBox="1">
                <a:spLocks noChangeArrowheads="1"/>
              </p:cNvSpPr>
              <p:nvPr/>
            </p:nvSpPr>
            <p:spPr bwMode="auto">
              <a:xfrm>
                <a:off x="2057889" y="2542905"/>
                <a:ext cx="2063148" cy="61555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2400" b="1" spc="9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我会认</a:t>
                </a:r>
                <a:endParaRPr lang="zh-CN" altLang="en-US" sz="2400" b="1" spc="9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53" name="直接连接符 52"/>
              <p:cNvCxnSpPr/>
              <p:nvPr/>
            </p:nvCxnSpPr>
            <p:spPr>
              <a:xfrm>
                <a:off x="3831771" y="2511380"/>
                <a:ext cx="307047" cy="33528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>
              <a:xfrm flipV="1">
                <a:off x="3849189" y="2828613"/>
                <a:ext cx="269966" cy="362036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/>
              <p:nvPr/>
            </p:nvCxnSpPr>
            <p:spPr>
              <a:xfrm>
                <a:off x="1966053" y="3190649"/>
                <a:ext cx="1905090" cy="0"/>
              </a:xfrm>
              <a:prstGeom prst="line">
                <a:avLst/>
              </a:prstGeom>
              <a:ln w="3175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" cstate="email"/>
            <a:stretch>
              <a:fillRect/>
            </a:stretch>
          </p:blipFill>
          <p:spPr>
            <a:xfrm>
              <a:off x="225760" y="163382"/>
              <a:ext cx="1065668" cy="1266623"/>
            </a:xfrm>
            <a:prstGeom prst="rect">
              <a:avLst/>
            </a:prstGeom>
          </p:spPr>
        </p:pic>
      </p:grpSp>
      <p:sp>
        <p:nvSpPr>
          <p:cNvPr id="56" name="TextBox 3"/>
          <p:cNvSpPr txBox="1">
            <a:spLocks noChangeArrowheads="1"/>
          </p:cNvSpPr>
          <p:nvPr/>
        </p:nvSpPr>
        <p:spPr bwMode="auto">
          <a:xfrm>
            <a:off x="542954" y="2467394"/>
            <a:ext cx="1459511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住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>
            <a:off x="378474" y="1791595"/>
            <a:ext cx="1585846" cy="8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zhù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3"/>
          <p:cNvSpPr txBox="1">
            <a:spLocks noChangeArrowheads="1"/>
          </p:cNvSpPr>
          <p:nvPr/>
        </p:nvSpPr>
        <p:spPr bwMode="auto">
          <a:xfrm>
            <a:off x="5403152" y="2513009"/>
            <a:ext cx="1427718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孩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5365008" y="1862971"/>
            <a:ext cx="1270288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64321" y="1785090"/>
            <a:ext cx="2437775" cy="2462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6660477" y="1838083"/>
            <a:ext cx="1924582" cy="23784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ldLvl="0" animBg="1"/>
      <p:bldP spid="58" grpId="0"/>
      <p:bldP spid="5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366974" y="2140441"/>
            <a:ext cx="1459511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玩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202494" y="1464642"/>
            <a:ext cx="1585846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4684905" y="2194994"/>
            <a:ext cx="1427718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吧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526779" y="1530738"/>
            <a:ext cx="1341848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ɑ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12804" y="1530736"/>
            <a:ext cx="2326822" cy="2272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5945440" y="1683577"/>
            <a:ext cx="2677040" cy="21276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bldLvl="0" animBg="1"/>
      <p:bldP spid="29" grpId="0"/>
      <p:bldP spid="3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7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48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52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6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7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3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961909" y="2276936"/>
            <a:ext cx="1779270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发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1241983" y="1580010"/>
            <a:ext cx="1220015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ā</a:t>
            </a:r>
            <a:endParaRPr lang="en-US" altLang="zh-CN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2355516" y="2230770"/>
            <a:ext cx="1595621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芽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2592217" y="1580010"/>
            <a:ext cx="1109546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endParaRPr lang="en-US" altLang="zh-CN" sz="5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4668117" y="1181843"/>
            <a:ext cx="2398552" cy="3223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6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7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8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9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0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76123" y="2140441"/>
            <a:ext cx="1459511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爬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Text Box 15"/>
          <p:cNvSpPr txBox="1">
            <a:spLocks noChangeArrowheads="1"/>
          </p:cNvSpPr>
          <p:nvPr/>
        </p:nvSpPr>
        <p:spPr bwMode="auto">
          <a:xfrm>
            <a:off x="673159" y="1464642"/>
            <a:ext cx="1065439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5235820" y="2194994"/>
            <a:ext cx="1427718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呀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5278756" y="1530738"/>
            <a:ext cx="1341848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y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ɑ</a:t>
            </a:r>
            <a:endParaRPr lang="en-US" altLang="zh-CN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1873989" y="1541452"/>
            <a:ext cx="2472070" cy="255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16935" y="1282679"/>
            <a:ext cx="1840215" cy="290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 bldLvl="0" animBg="1"/>
      <p:bldP spid="30" grpId="0"/>
      <p:bldP spid="3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8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9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10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1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2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324607" y="2226167"/>
            <a:ext cx="1459511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久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521644" y="1550368"/>
            <a:ext cx="1065439" cy="8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jiǔ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4953086" y="2280720"/>
            <a:ext cx="1427718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回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4996021" y="1616462"/>
            <a:ext cx="1341848" cy="80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huí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630018" y="1550367"/>
            <a:ext cx="2427287" cy="241479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337869" y="1596479"/>
            <a:ext cx="2292274" cy="23686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3"/>
          <p:cNvGrpSpPr/>
          <p:nvPr/>
        </p:nvGrpSpPr>
        <p:grpSpPr>
          <a:xfrm>
            <a:off x="0" y="4314827"/>
            <a:ext cx="9144000" cy="828199"/>
            <a:chOff x="0" y="9060"/>
            <a:chExt cx="19200" cy="1739"/>
          </a:xfrm>
        </p:grpSpPr>
        <p:sp>
          <p:nvSpPr>
            <p:cNvPr id="45" name="矩形 44"/>
            <p:cNvSpPr/>
            <p:nvPr/>
          </p:nvSpPr>
          <p:spPr>
            <a:xfrm>
              <a:off x="0" y="10545"/>
              <a:ext cx="19200" cy="255"/>
            </a:xfrm>
            <a:prstGeom prst="rect">
              <a:avLst/>
            </a:prstGeom>
            <a:solidFill>
              <a:srgbClr val="7FCB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0" y="10260"/>
              <a:ext cx="19200" cy="285"/>
            </a:xfrm>
            <a:prstGeom prst="rect">
              <a:avLst/>
            </a:prstGeom>
            <a:solidFill>
              <a:srgbClr val="DDE8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46"/>
            <p:cNvGrpSpPr/>
            <p:nvPr/>
          </p:nvGrpSpPr>
          <p:grpSpPr>
            <a:xfrm>
              <a:off x="16290" y="9060"/>
              <a:ext cx="2535" cy="1501"/>
              <a:chOff x="10344152" y="5753100"/>
              <a:chExt cx="1609594" cy="953354"/>
            </a:xfrm>
          </p:grpSpPr>
          <p:grpSp>
            <p:nvGrpSpPr>
              <p:cNvPr id="5" name="组合 47"/>
              <p:cNvGrpSpPr/>
              <p:nvPr/>
            </p:nvGrpSpPr>
            <p:grpSpPr>
              <a:xfrm>
                <a:off x="10344152" y="5823976"/>
                <a:ext cx="719139" cy="872965"/>
                <a:chOff x="8572502" y="5823976"/>
                <a:chExt cx="719139" cy="872965"/>
              </a:xfrm>
            </p:grpSpPr>
            <p:grpSp>
              <p:nvGrpSpPr>
                <p:cNvPr id="7" name="组合 48"/>
                <p:cNvGrpSpPr/>
                <p:nvPr/>
              </p:nvGrpSpPr>
              <p:grpSpPr>
                <a:xfrm>
                  <a:off x="8572502" y="5823976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50" name="椭圆 4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51" name="矩形 50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8" name="组合 51"/>
                <p:cNvGrpSpPr/>
                <p:nvPr/>
              </p:nvGrpSpPr>
              <p:grpSpPr>
                <a:xfrm>
                  <a:off x="9001127" y="5989839"/>
                  <a:ext cx="290514" cy="707102"/>
                  <a:chOff x="2064112" y="3276600"/>
                  <a:chExt cx="290514" cy="771525"/>
                </a:xfrm>
              </p:grpSpPr>
              <p:sp>
                <p:nvSpPr>
                  <p:cNvPr id="60" name="椭圆 59"/>
                  <p:cNvSpPr/>
                  <p:nvPr/>
                </p:nvSpPr>
                <p:spPr>
                  <a:xfrm>
                    <a:off x="2064112" y="3276600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68" name="矩形 67"/>
                  <p:cNvSpPr/>
                  <p:nvPr/>
                </p:nvSpPr>
                <p:spPr>
                  <a:xfrm>
                    <a:off x="2164556" y="3676650"/>
                    <a:ext cx="99579" cy="371475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  <p:grpSp>
            <p:nvGrpSpPr>
              <p:cNvPr id="9" name="组合 68"/>
              <p:cNvGrpSpPr/>
              <p:nvPr/>
            </p:nvGrpSpPr>
            <p:grpSpPr>
              <a:xfrm>
                <a:off x="11206032" y="5753100"/>
                <a:ext cx="747714" cy="953354"/>
                <a:chOff x="9443907" y="5753100"/>
                <a:chExt cx="747714" cy="953354"/>
              </a:xfrm>
            </p:grpSpPr>
            <p:grpSp>
              <p:nvGrpSpPr>
                <p:cNvPr id="10" name="组合 69"/>
                <p:cNvGrpSpPr/>
                <p:nvPr/>
              </p:nvGrpSpPr>
              <p:grpSpPr>
                <a:xfrm>
                  <a:off x="9443907" y="5753100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1" name="椭圆 70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2" name="矩形 71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  <p:grpSp>
              <p:nvGrpSpPr>
                <p:cNvPr id="11" name="组合 72"/>
                <p:cNvGrpSpPr/>
                <p:nvPr/>
              </p:nvGrpSpPr>
              <p:grpSpPr>
                <a:xfrm>
                  <a:off x="9901107" y="5927693"/>
                  <a:ext cx="290514" cy="778761"/>
                  <a:chOff x="8281857" y="5666242"/>
                  <a:chExt cx="290514" cy="849712"/>
                </a:xfrm>
              </p:grpSpPr>
              <p:sp>
                <p:nvSpPr>
                  <p:cNvPr id="74" name="椭圆 73"/>
                  <p:cNvSpPr/>
                  <p:nvPr/>
                </p:nvSpPr>
                <p:spPr>
                  <a:xfrm>
                    <a:off x="8281857" y="5666242"/>
                    <a:ext cx="290514" cy="409575"/>
                  </a:xfrm>
                  <a:prstGeom prst="ellipse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75" name="矩形 74"/>
                  <p:cNvSpPr/>
                  <p:nvPr/>
                </p:nvSpPr>
                <p:spPr>
                  <a:xfrm>
                    <a:off x="8381873" y="6052858"/>
                    <a:ext cx="88837" cy="463096"/>
                  </a:xfrm>
                  <a:prstGeom prst="rect">
                    <a:avLst/>
                  </a:prstGeom>
                  <a:solidFill>
                    <a:srgbClr val="80C93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</p:grpSp>
          </p:grpSp>
        </p:grpSp>
      </p:grp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332587" y="2425531"/>
            <a:ext cx="1459511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全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91023" y="1749732"/>
            <a:ext cx="1759042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á</a:t>
            </a: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"/>
          <p:cNvSpPr txBox="1">
            <a:spLocks noChangeArrowheads="1"/>
          </p:cNvSpPr>
          <p:nvPr/>
        </p:nvSpPr>
        <p:spPr bwMode="auto">
          <a:xfrm>
            <a:off x="5208269" y="2480084"/>
            <a:ext cx="1427718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9000" b="1" dirty="0">
                <a:latin typeface="楷体" panose="02010609060101010101" pitchFamily="49" charset="-122"/>
                <a:ea typeface="楷体" panose="02010609060101010101" pitchFamily="49" charset="-122"/>
              </a:rPr>
              <a:t>变</a:t>
            </a:r>
            <a:endParaRPr lang="zh-CN" altLang="en-US" sz="9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5027918" y="1815826"/>
            <a:ext cx="1535027" cy="90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ts val="900"/>
              </a:spcBef>
              <a:defRPr/>
            </a:pP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en-US" altLang="zh-CN" sz="5400" b="1" dirty="0" err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à</a:t>
            </a:r>
            <a:r>
              <a:rPr lang="en-US" altLang="zh-CN" sz="4800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</a:t>
            </a:r>
            <a:endParaRPr lang="en-US" altLang="zh-CN" sz="4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email"/>
          <a:srcRect/>
          <a:stretch>
            <a:fillRect/>
          </a:stretch>
        </p:blipFill>
        <p:spPr>
          <a:xfrm>
            <a:off x="1904372" y="1571119"/>
            <a:ext cx="2830919" cy="2627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6540543" y="1714561"/>
            <a:ext cx="2273123" cy="229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bldLvl="0" animBg="1"/>
      <p:bldP spid="31" grpId="0"/>
      <p:bldP spid="32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1270</Words>
  <Application>WPS 演示</Application>
  <PresentationFormat>全屏显示(16:9)</PresentationFormat>
  <Paragraphs>313</Paragraphs>
  <Slides>32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Wingdings</vt:lpstr>
      <vt:lpstr>Century Gothic</vt:lpstr>
      <vt:lpstr>黑体</vt:lpstr>
      <vt:lpstr>楷体</vt:lpstr>
      <vt:lpstr>Calibri</vt:lpstr>
      <vt:lpstr>Arial Unicode MS</vt:lpstr>
      <vt:lpstr>方正卡通简体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2020-08-18T03:15:20Z</dcterms:created>
  <dcterms:modified xsi:type="dcterms:W3CDTF">2020-08-18T03:15:20Z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