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6" r:id="rId3"/>
    <p:sldId id="266" r:id="rId5"/>
    <p:sldId id="328" r:id="rId6"/>
    <p:sldId id="33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296" r:id="rId17"/>
    <p:sldId id="282" r:id="rId18"/>
    <p:sldId id="283" r:id="rId19"/>
    <p:sldId id="284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15" r:id="rId29"/>
    <p:sldId id="316" r:id="rId30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99CC00"/>
    <a:srgbClr val="FF3300"/>
    <a:srgbClr val="FF6600"/>
    <a:srgbClr val="FFFFFF"/>
    <a:srgbClr val="FFFF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29" autoAdjust="0"/>
    <p:restoredTop sz="94660" autoAdjust="0"/>
  </p:normalViewPr>
  <p:slideViewPr>
    <p:cSldViewPr snapToGrid="0">
      <p:cViewPr varScale="1">
        <p:scale>
          <a:sx n="104" d="100"/>
          <a:sy n="104" d="100"/>
        </p:scale>
        <p:origin x="-90" y="-6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36002" cy="36002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E9C968D1-751B-4EBF-9599-2264C126145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09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09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CFC644C-4159-4045-8277-76ABABC07AC8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968D1-751B-4EBF-9599-2264C12614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19.png"/><Relationship Id="rId2" Type="http://schemas.openxmlformats.org/officeDocument/2006/relationships/image" Target="../media/image29.png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2.png"/><Relationship Id="rId1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3.png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4.png"/><Relationship Id="rId1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5.png"/><Relationship Id="rId1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6.png"/><Relationship Id="rId1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7.png"/><Relationship Id="rId1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8.png"/><Relationship Id="rId1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9.png"/><Relationship Id="rId1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0.png"/><Relationship Id="rId1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1.png"/><Relationship Id="rId1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4898" y="630226"/>
            <a:ext cx="9144000" cy="4513274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 lIns="68579" tIns="34289" rIns="68579" bIns="34289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dirty="0" smtClean="0">
              <a:solidFill>
                <a:prstClr val="black"/>
              </a:solidFill>
            </a:endParaRPr>
          </a:p>
        </p:txBody>
      </p:sp>
      <p:grpSp>
        <p:nvGrpSpPr>
          <p:cNvPr id="3074" name="组合 8"/>
          <p:cNvGrpSpPr/>
          <p:nvPr/>
        </p:nvGrpSpPr>
        <p:grpSpPr bwMode="auto">
          <a:xfrm>
            <a:off x="929480" y="1490662"/>
            <a:ext cx="4133850" cy="1104860"/>
            <a:chOff x="197763" y="2105678"/>
            <a:chExt cx="5509333" cy="1474135"/>
          </a:xfrm>
        </p:grpSpPr>
        <p:sp>
          <p:nvSpPr>
            <p:cNvPr id="3075" name="矩形 24"/>
            <p:cNvSpPr>
              <a:spLocks noChangeArrowheads="1"/>
            </p:cNvSpPr>
            <p:nvPr/>
          </p:nvSpPr>
          <p:spPr bwMode="auto">
            <a:xfrm>
              <a:off x="1703862" y="2105678"/>
              <a:ext cx="2497137" cy="58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500" b="1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第八单元 </a:t>
              </a:r>
              <a:r>
                <a:rPr lang="en-US" altLang="zh-CN" sz="1500" b="1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· </a:t>
              </a:r>
              <a:r>
                <a:rPr lang="zh-CN" altLang="en-US" sz="1500" b="1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课文</a:t>
              </a:r>
              <a:endParaRPr lang="zh-CN" altLang="en-US" sz="15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" name="TextBox 2"/>
            <p:cNvSpPr txBox="1">
              <a:spLocks noChangeArrowheads="1"/>
            </p:cNvSpPr>
            <p:nvPr/>
          </p:nvSpPr>
          <p:spPr bwMode="auto">
            <a:xfrm>
              <a:off x="197763" y="2717751"/>
              <a:ext cx="5509333" cy="8620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600" b="1" spc="225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小蜗牛</a:t>
              </a:r>
              <a:endParaRPr lang="zh-CN" altLang="en-US" sz="3600" b="1" spc="225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077" name="图片 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944108" y="514937"/>
            <a:ext cx="30353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右箭头 6"/>
          <p:cNvSpPr/>
          <p:nvPr/>
        </p:nvSpPr>
        <p:spPr>
          <a:xfrm>
            <a:off x="4024313" y="1241425"/>
            <a:ext cx="933450" cy="341313"/>
          </a:xfrm>
          <a:prstGeom prst="rightArrow">
            <a:avLst/>
          </a:prstGeom>
          <a:solidFill>
            <a:srgbClr val="99CC00">
              <a:alpha val="7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" name="组合 5"/>
          <p:cNvGrpSpPr/>
          <p:nvPr/>
        </p:nvGrpSpPr>
        <p:grpSpPr bwMode="auto">
          <a:xfrm>
            <a:off x="228600" y="828675"/>
            <a:ext cx="3800475" cy="3886200"/>
            <a:chOff x="538018" y="324491"/>
            <a:chExt cx="3482400" cy="3885811"/>
          </a:xfrm>
        </p:grpSpPr>
        <p:sp>
          <p:nvSpPr>
            <p:cNvPr id="14339" name="TextBox 4"/>
            <p:cNvSpPr txBox="1">
              <a:spLocks noChangeArrowheads="1"/>
            </p:cNvSpPr>
            <p:nvPr/>
          </p:nvSpPr>
          <p:spPr bwMode="auto">
            <a:xfrm>
              <a:off x="538019" y="324491"/>
              <a:ext cx="3482399" cy="954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夏天</a:t>
              </a:r>
              <a:r>
                <a:rPr lang="en-US" altLang="zh-CN" sz="28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——</a:t>
              </a:r>
              <a:r>
                <a:rPr lang="zh-CN" altLang="en-US" sz="28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小树长满了叶子，地上长着许多草莓</a:t>
              </a:r>
              <a:endPara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4340" name="Picture 2" descr="E:\孙巧灵\2016秋上\上课课件\制作\R一语上\人一语大课堂（正文）\草莓.tif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538018" y="1799653"/>
              <a:ext cx="3395119" cy="2410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11"/>
          <p:cNvGrpSpPr/>
          <p:nvPr/>
        </p:nvGrpSpPr>
        <p:grpSpPr bwMode="auto">
          <a:xfrm>
            <a:off x="4752975" y="746125"/>
            <a:ext cx="4314825" cy="3968750"/>
            <a:chOff x="4752197" y="242343"/>
            <a:chExt cx="3844970" cy="3967959"/>
          </a:xfrm>
        </p:grpSpPr>
        <p:sp>
          <p:nvSpPr>
            <p:cNvPr id="14342" name="TextBox 2"/>
            <p:cNvSpPr txBox="1">
              <a:spLocks noChangeArrowheads="1"/>
            </p:cNvSpPr>
            <p:nvPr/>
          </p:nvSpPr>
          <p:spPr bwMode="auto">
            <a:xfrm>
              <a:off x="4934354" y="242343"/>
              <a:ext cx="3662813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秋天</a:t>
              </a:r>
              <a:r>
                <a:rPr lang="en-US" altLang="zh-CN" sz="28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——</a:t>
              </a:r>
              <a:r>
                <a:rPr lang="zh-CN" altLang="en-US" sz="28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草莓没有了，地上长出了蘑菇，树叶全变黄了</a:t>
              </a:r>
              <a:endPara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4343" name="Picture 2" descr="E:\孙巧灵\2016秋上\上课课件\制作\R一语上\人一语大课堂（正文）\蘑菇.tif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52197" y="1799653"/>
              <a:ext cx="3395119" cy="2410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4"/>
          <p:cNvSpPr txBox="1">
            <a:spLocks noChangeArrowheads="1"/>
          </p:cNvSpPr>
          <p:nvPr/>
        </p:nvSpPr>
        <p:spPr bwMode="auto">
          <a:xfrm>
            <a:off x="328613" y="665163"/>
            <a:ext cx="1952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第三次</a:t>
            </a:r>
            <a:endParaRPr lang="zh-CN" altLang="en-US" sz="32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800100" y="957263"/>
            <a:ext cx="76676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zh-CN" sz="28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蜗牛妈妈说：“哦，已经是秋天了！快去采几个蘑菇回来。”</a:t>
            </a:r>
            <a:endParaRPr lang="zh-CN" altLang="en-US" sz="2800" b="1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7" name="Picture 2" descr="E:\孙巧灵\2016秋上\上课课件\制作\R一语上\人一语大课堂（正文）\蘑菇.tif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410075" y="2460625"/>
            <a:ext cx="3394075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60563" y="3533775"/>
            <a:ext cx="18478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秋天出去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 bwMode="auto">
          <a:xfrm>
            <a:off x="447675" y="700088"/>
            <a:ext cx="8220075" cy="1816100"/>
            <a:chOff x="447674" y="700385"/>
            <a:chExt cx="8220076" cy="1815882"/>
          </a:xfrm>
        </p:grpSpPr>
        <p:sp>
          <p:nvSpPr>
            <p:cNvPr id="16386" name="矩形 1"/>
            <p:cNvSpPr>
              <a:spLocks noChangeArrowheads="1"/>
            </p:cNvSpPr>
            <p:nvPr/>
          </p:nvSpPr>
          <p:spPr bwMode="auto">
            <a:xfrm>
              <a:off x="447674" y="700385"/>
              <a:ext cx="8220076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    </a:t>
              </a:r>
              <a:r>
                <a:rPr lang="zh-CN" altLang="zh-CN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小蜗牛爬呀，爬呀，好久才爬回来。它说：“妈妈，蘑菇没有了，地上盖着雪，树叶全掉了。”</a:t>
              </a:r>
              <a:endParaRPr lang="zh-CN" altLang="en-US" sz="28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6387" name="矩形 2"/>
            <p:cNvSpPr>
              <a:spLocks noChangeArrowheads="1"/>
            </p:cNvSpPr>
            <p:nvPr/>
          </p:nvSpPr>
          <p:spPr bwMode="auto">
            <a:xfrm>
              <a:off x="4681538" y="1481341"/>
              <a:ext cx="646112" cy="461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2400" b="1">
                  <a:solidFill>
                    <a:srgbClr val="000000"/>
                  </a:solidFill>
                  <a:latin typeface="宋体" panose="02010600030101010101" pitchFamily="2" charset="-122"/>
                </a:rPr>
                <a:t>ɡà</a:t>
              </a:r>
              <a:r>
                <a:rPr lang="en-US" altLang="zh-CN" sz="2400" b="1">
                  <a:solidFill>
                    <a:srgbClr val="000000"/>
                  </a:solidFill>
                  <a:latin typeface="宋体" panose="02010600030101010101" pitchFamily="2" charset="-122"/>
                </a:rPr>
                <a:t>i</a:t>
              </a:r>
              <a:endParaRPr lang="zh-CN" altLang="en-US" sz="2400" b="1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6388" name="矩形 3"/>
            <p:cNvSpPr>
              <a:spLocks noChangeArrowheads="1"/>
            </p:cNvSpPr>
            <p:nvPr/>
          </p:nvSpPr>
          <p:spPr bwMode="auto">
            <a:xfrm>
              <a:off x="7100888" y="1481341"/>
              <a:ext cx="800100" cy="461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宋体" panose="02010600030101010101" pitchFamily="2" charset="-122"/>
                </a:rPr>
                <a:t>di</a:t>
              </a:r>
              <a:r>
                <a:rPr lang="zh-CN" altLang="zh-CN" sz="2400" b="1">
                  <a:solidFill>
                    <a:srgbClr val="000000"/>
                  </a:solidFill>
                  <a:latin typeface="宋体" panose="02010600030101010101" pitchFamily="2" charset="-122"/>
                </a:rPr>
                <a:t>à</a:t>
              </a:r>
              <a:r>
                <a:rPr lang="en-US" altLang="zh-CN" sz="2400" b="1">
                  <a:solidFill>
                    <a:srgbClr val="000000"/>
                  </a:solidFill>
                  <a:latin typeface="宋体" panose="02010600030101010101" pitchFamily="2" charset="-122"/>
                </a:rPr>
                <a:t>o</a:t>
              </a:r>
              <a:endParaRPr lang="zh-CN" altLang="en-US" sz="2400" b="1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</p:grpSp>
      <p:pic>
        <p:nvPicPr>
          <p:cNvPr id="52226" name="Picture 2" descr="E:\孙巧灵\2016秋上\上课课件\制作\R一语上\人一语大课堂（正文）\雪.tif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435350" y="2520950"/>
            <a:ext cx="3395663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03388" y="3271838"/>
            <a:ext cx="1847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冬天回来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右箭头 6"/>
          <p:cNvSpPr/>
          <p:nvPr/>
        </p:nvSpPr>
        <p:spPr>
          <a:xfrm>
            <a:off x="3924300" y="1125538"/>
            <a:ext cx="801688" cy="342900"/>
          </a:xfrm>
          <a:prstGeom prst="rightArrow">
            <a:avLst/>
          </a:prstGeom>
          <a:solidFill>
            <a:srgbClr val="99CC00">
              <a:alpha val="7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" name="组合 11"/>
          <p:cNvGrpSpPr/>
          <p:nvPr/>
        </p:nvGrpSpPr>
        <p:grpSpPr bwMode="auto">
          <a:xfrm>
            <a:off x="76200" y="842963"/>
            <a:ext cx="3933825" cy="3895725"/>
            <a:chOff x="4820410" y="472114"/>
            <a:chExt cx="3521603" cy="3895334"/>
          </a:xfrm>
        </p:grpSpPr>
        <p:sp>
          <p:nvSpPr>
            <p:cNvPr id="17411" name="TextBox 2"/>
            <p:cNvSpPr txBox="1">
              <a:spLocks noChangeArrowheads="1"/>
            </p:cNvSpPr>
            <p:nvPr/>
          </p:nvSpPr>
          <p:spPr bwMode="auto">
            <a:xfrm>
              <a:off x="4820411" y="472114"/>
              <a:ext cx="3521602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秋天</a:t>
              </a:r>
              <a:r>
                <a:rPr lang="en-US" altLang="zh-CN" sz="28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——</a:t>
              </a:r>
              <a:r>
                <a:rPr lang="zh-CN" altLang="en-US" sz="28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草莓没有了，地上长出了蘑菇，树叶全变黄了</a:t>
              </a:r>
              <a:endPara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7412" name="Picture 2" descr="E:\孙巧灵\2016秋上\上课课件\制作\R一语上\人一语大课堂（正文）\蘑菇.tif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4820410" y="1956797"/>
              <a:ext cx="3444861" cy="2410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1"/>
          <p:cNvGrpSpPr/>
          <p:nvPr/>
        </p:nvGrpSpPr>
        <p:grpSpPr bwMode="auto">
          <a:xfrm>
            <a:off x="4859338" y="871538"/>
            <a:ext cx="4217987" cy="3867150"/>
            <a:chOff x="4846376" y="462282"/>
            <a:chExt cx="3530488" cy="3866761"/>
          </a:xfrm>
        </p:grpSpPr>
        <p:sp>
          <p:nvSpPr>
            <p:cNvPr id="17414" name="TextBox 4"/>
            <p:cNvSpPr txBox="1">
              <a:spLocks noChangeArrowheads="1"/>
            </p:cNvSpPr>
            <p:nvPr/>
          </p:nvSpPr>
          <p:spPr bwMode="auto">
            <a:xfrm>
              <a:off x="4849968" y="462282"/>
              <a:ext cx="3526896" cy="954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冬天</a:t>
              </a:r>
              <a:r>
                <a:rPr lang="en-US" altLang="zh-CN" sz="28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——</a:t>
              </a:r>
              <a:r>
                <a:rPr lang="zh-CN" altLang="en-US" sz="28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蘑菇没有了，地上盖着雪，树叶全掉了</a:t>
              </a:r>
              <a:endPara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7415" name="Picture 2" descr="E:\孙巧灵\2016秋上\上课课件\制作\R一语上\人一语大课堂（正文）\雪.tif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846376" y="1918394"/>
              <a:ext cx="3395119" cy="2410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 bwMode="auto">
          <a:xfrm>
            <a:off x="2112963" y="1144588"/>
            <a:ext cx="1887537" cy="1960562"/>
            <a:chOff x="317986" y="1674097"/>
            <a:chExt cx="1887537" cy="1961621"/>
          </a:xfrm>
        </p:grpSpPr>
        <p:pic>
          <p:nvPicPr>
            <p:cNvPr id="18434" name="图片 2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17986" y="1748180"/>
              <a:ext cx="188753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5" name="TextBox 4"/>
            <p:cNvSpPr txBox="1">
              <a:spLocks noChangeArrowheads="1"/>
            </p:cNvSpPr>
            <p:nvPr/>
          </p:nvSpPr>
          <p:spPr bwMode="auto">
            <a:xfrm>
              <a:off x="326683" y="1674097"/>
              <a:ext cx="1838325" cy="1939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2000" b="1">
                  <a:latin typeface="楷体" panose="02010609060101010101" pitchFamily="49" charset="-122"/>
                  <a:ea typeface="楷体" panose="02010609060101010101" pitchFamily="49" charset="-122"/>
                </a:rPr>
                <a:t>对</a:t>
              </a:r>
              <a:endParaRPr lang="zh-CN" altLang="en-US" sz="1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2497138" y="460375"/>
            <a:ext cx="1117600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4800" b="1" dirty="0" err="1">
                <a:solidFill>
                  <a:srgbClr val="3333FF"/>
                </a:solidFill>
                <a:latin typeface="+mn-ea"/>
                <a:ea typeface="+mn-ea"/>
              </a:rPr>
              <a:t>duì</a:t>
            </a:r>
            <a:endParaRPr lang="zh-CN" altLang="en-US" sz="4800" b="1" dirty="0">
              <a:solidFill>
                <a:srgbClr val="3333FF"/>
              </a:solidFill>
              <a:latin typeface="+mn-ea"/>
              <a:ea typeface="+mn-ea"/>
            </a:endParaRPr>
          </a:p>
        </p:txBody>
      </p:sp>
      <p:pic>
        <p:nvPicPr>
          <p:cNvPr id="11280" name="Picture 16" descr="E:\孙巧灵\2016秋上\上课课件\制作\R一语上\人一语大课堂（正文）\对岸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89525" y="1176338"/>
            <a:ext cx="2644775" cy="22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 bwMode="auto">
          <a:xfrm>
            <a:off x="1165225" y="3549650"/>
            <a:ext cx="3578225" cy="393700"/>
            <a:chOff x="1160462" y="3136900"/>
            <a:chExt cx="3578126" cy="393700"/>
          </a:xfrm>
        </p:grpSpPr>
        <p:pic>
          <p:nvPicPr>
            <p:cNvPr id="18439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160462" y="3136900"/>
              <a:ext cx="873837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0" name="Picture 17" descr="E:\孙巧灵\2016秋上\上课课件\制作\R一语上\人一语大课堂（正文）\对a.tif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107090" y="3161561"/>
              <a:ext cx="2631498" cy="344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82" name="Picture 1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95375" y="4206875"/>
            <a:ext cx="709136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722563" y="444500"/>
            <a:ext cx="806450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4800" b="1" dirty="0" err="1">
                <a:solidFill>
                  <a:srgbClr val="3333FF"/>
                </a:solidFill>
                <a:latin typeface="+mn-ea"/>
                <a:ea typeface="+mn-ea"/>
              </a:rPr>
              <a:t>mā</a:t>
            </a:r>
            <a:endParaRPr lang="zh-CN" altLang="en-US" sz="4800" b="1" dirty="0">
              <a:solidFill>
                <a:srgbClr val="3333FF"/>
              </a:solidFill>
              <a:latin typeface="+mn-ea"/>
              <a:ea typeface="+mn-ea"/>
            </a:endParaRPr>
          </a:p>
        </p:txBody>
      </p:sp>
      <p:grpSp>
        <p:nvGrpSpPr>
          <p:cNvPr id="2" name="组合 2"/>
          <p:cNvGrpSpPr/>
          <p:nvPr/>
        </p:nvGrpSpPr>
        <p:grpSpPr bwMode="auto">
          <a:xfrm>
            <a:off x="2198688" y="1254125"/>
            <a:ext cx="1887537" cy="1960563"/>
            <a:chOff x="317986" y="1674097"/>
            <a:chExt cx="1887537" cy="1961621"/>
          </a:xfrm>
        </p:grpSpPr>
        <p:pic>
          <p:nvPicPr>
            <p:cNvPr id="19459" name="图片 2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17986" y="1748180"/>
              <a:ext cx="188753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0" name="TextBox 4"/>
            <p:cNvSpPr txBox="1">
              <a:spLocks noChangeArrowheads="1"/>
            </p:cNvSpPr>
            <p:nvPr/>
          </p:nvSpPr>
          <p:spPr bwMode="auto">
            <a:xfrm>
              <a:off x="326683" y="1674097"/>
              <a:ext cx="1838325" cy="1939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2000" b="1">
                  <a:latin typeface="楷体" panose="02010609060101010101" pitchFamily="49" charset="-122"/>
                  <a:ea typeface="楷体" panose="02010609060101010101" pitchFamily="49" charset="-122"/>
                </a:rPr>
                <a:t>妈</a:t>
              </a:r>
              <a:endParaRPr lang="zh-CN" altLang="en-US" sz="1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2300" name="Picture 12" descr="E:\孙巧灵\2016秋上\上课课件\制作\R一语上\人一语大课堂（正文）\妈妈8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9763" y="825500"/>
            <a:ext cx="14763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1"/>
          <p:cNvGrpSpPr/>
          <p:nvPr/>
        </p:nvGrpSpPr>
        <p:grpSpPr bwMode="auto">
          <a:xfrm>
            <a:off x="1200150" y="3592513"/>
            <a:ext cx="3902075" cy="358775"/>
            <a:chOff x="1200184" y="3002396"/>
            <a:chExt cx="3902802" cy="357909"/>
          </a:xfrm>
        </p:grpSpPr>
        <p:pic>
          <p:nvPicPr>
            <p:cNvPr id="19463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200184" y="3002396"/>
              <a:ext cx="794422" cy="357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4" name="Picture 13" descr="E:\孙巧灵\2016秋上\上课课件\制作\R一语上\人一语大课堂（正文）\妈a.tif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112135" y="3020388"/>
              <a:ext cx="2990851" cy="321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30313" y="4157663"/>
            <a:ext cx="44894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455863" y="530225"/>
            <a:ext cx="1428750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4800" b="1" dirty="0" err="1">
                <a:solidFill>
                  <a:srgbClr val="3333FF"/>
                </a:solidFill>
                <a:latin typeface="+mn-ea"/>
                <a:ea typeface="+mn-ea"/>
              </a:rPr>
              <a:t>quán</a:t>
            </a:r>
            <a:endParaRPr lang="zh-CN" altLang="en-US" sz="4800" b="1" dirty="0">
              <a:solidFill>
                <a:srgbClr val="3333FF"/>
              </a:solidFill>
              <a:latin typeface="+mn-ea"/>
              <a:ea typeface="+mn-ea"/>
            </a:endParaRPr>
          </a:p>
        </p:txBody>
      </p:sp>
      <p:grpSp>
        <p:nvGrpSpPr>
          <p:cNvPr id="2" name="组合 2"/>
          <p:cNvGrpSpPr/>
          <p:nvPr/>
        </p:nvGrpSpPr>
        <p:grpSpPr bwMode="auto">
          <a:xfrm>
            <a:off x="2243138" y="1241425"/>
            <a:ext cx="1887537" cy="1960563"/>
            <a:chOff x="317986" y="1674097"/>
            <a:chExt cx="1887537" cy="1961621"/>
          </a:xfrm>
        </p:grpSpPr>
        <p:pic>
          <p:nvPicPr>
            <p:cNvPr id="20483" name="图片 2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17986" y="1748180"/>
              <a:ext cx="188753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4" name="TextBox 4"/>
            <p:cNvSpPr txBox="1">
              <a:spLocks noChangeArrowheads="1"/>
            </p:cNvSpPr>
            <p:nvPr/>
          </p:nvSpPr>
          <p:spPr bwMode="auto">
            <a:xfrm>
              <a:off x="326683" y="1674097"/>
              <a:ext cx="1838325" cy="1939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2000" b="1">
                  <a:latin typeface="楷体" panose="02010609060101010101" pitchFamily="49" charset="-122"/>
                  <a:ea typeface="楷体" panose="02010609060101010101" pitchFamily="49" charset="-122"/>
                </a:rPr>
                <a:t>全</a:t>
              </a:r>
              <a:endParaRPr lang="zh-CN" altLang="en-US" sz="1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3324" name="Picture 12" descr="E:\孙巧灵\2016秋上\上课课件\制作\R一语上\人一语大课堂（正文）\全都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02200" y="966788"/>
            <a:ext cx="2684463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1"/>
          <p:cNvGrpSpPr/>
          <p:nvPr/>
        </p:nvGrpSpPr>
        <p:grpSpPr bwMode="auto">
          <a:xfrm>
            <a:off x="1317625" y="3649663"/>
            <a:ext cx="4170363" cy="357187"/>
            <a:chOff x="1200161" y="3069071"/>
            <a:chExt cx="4170630" cy="357909"/>
          </a:xfrm>
        </p:grpSpPr>
        <p:pic>
          <p:nvPicPr>
            <p:cNvPr id="20487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200161" y="3069071"/>
              <a:ext cx="793945" cy="357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8" name="Picture 13" descr="E:\孙巧灵\2016秋上\上课课件\制作\R一语上\人一语大课堂（正文）\全a.tif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084223" y="3088613"/>
              <a:ext cx="3286568" cy="318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17625" y="4140200"/>
            <a:ext cx="626903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544763" y="533400"/>
            <a:ext cx="1117600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4800" b="1" dirty="0" err="1">
                <a:solidFill>
                  <a:srgbClr val="3333FF"/>
                </a:solidFill>
                <a:latin typeface="+mn-ea"/>
                <a:ea typeface="+mn-ea"/>
              </a:rPr>
              <a:t>huí</a:t>
            </a:r>
            <a:endParaRPr lang="zh-CN" altLang="en-US" sz="4800" b="1" dirty="0">
              <a:solidFill>
                <a:srgbClr val="3333FF"/>
              </a:solidFill>
              <a:latin typeface="+mn-ea"/>
              <a:ea typeface="+mn-ea"/>
            </a:endParaRPr>
          </a:p>
        </p:txBody>
      </p:sp>
      <p:grpSp>
        <p:nvGrpSpPr>
          <p:cNvPr id="2" name="组合 2"/>
          <p:cNvGrpSpPr/>
          <p:nvPr/>
        </p:nvGrpSpPr>
        <p:grpSpPr bwMode="auto">
          <a:xfrm>
            <a:off x="2160588" y="1247775"/>
            <a:ext cx="1887537" cy="1960563"/>
            <a:chOff x="317986" y="1674097"/>
            <a:chExt cx="1887537" cy="1961621"/>
          </a:xfrm>
        </p:grpSpPr>
        <p:pic>
          <p:nvPicPr>
            <p:cNvPr id="21507" name="图片 2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17986" y="1748180"/>
              <a:ext cx="188753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08" name="TextBox 4"/>
            <p:cNvSpPr txBox="1">
              <a:spLocks noChangeArrowheads="1"/>
            </p:cNvSpPr>
            <p:nvPr/>
          </p:nvSpPr>
          <p:spPr bwMode="auto">
            <a:xfrm>
              <a:off x="326683" y="1674097"/>
              <a:ext cx="1838325" cy="1939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2000" b="1">
                  <a:latin typeface="楷体" panose="02010609060101010101" pitchFamily="49" charset="-122"/>
                  <a:ea typeface="楷体" panose="02010609060101010101" pitchFamily="49" charset="-122"/>
                </a:rPr>
                <a:t>回</a:t>
              </a:r>
              <a:endParaRPr lang="zh-CN" altLang="en-US" sz="1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4348" name="Picture 12" descr="E:\孙巧灵\2016秋上\上课课件\制作\R一语上\人一语大课堂（正文）\回家8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59325" y="949325"/>
            <a:ext cx="2708275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1"/>
          <p:cNvGrpSpPr/>
          <p:nvPr/>
        </p:nvGrpSpPr>
        <p:grpSpPr bwMode="auto">
          <a:xfrm>
            <a:off x="1036638" y="3565525"/>
            <a:ext cx="4559300" cy="393700"/>
            <a:chOff x="1160463" y="2765425"/>
            <a:chExt cx="4558506" cy="393700"/>
          </a:xfrm>
        </p:grpSpPr>
        <p:pic>
          <p:nvPicPr>
            <p:cNvPr id="21511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160463" y="2765425"/>
              <a:ext cx="873536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2" name="Picture 13" descr="E:\孙巧灵\2016秋上\上课课件\制作\R一语上\人一语大课堂（正文）\回a.tif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116097" y="2826096"/>
              <a:ext cx="3602872" cy="288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36638" y="4206875"/>
            <a:ext cx="69659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组合 4"/>
          <p:cNvGrpSpPr/>
          <p:nvPr/>
        </p:nvGrpSpPr>
        <p:grpSpPr bwMode="auto">
          <a:xfrm>
            <a:off x="1041400" y="1881188"/>
            <a:ext cx="1887538" cy="1970087"/>
            <a:chOff x="317986" y="1665630"/>
            <a:chExt cx="1887537" cy="1970088"/>
          </a:xfrm>
        </p:grpSpPr>
        <p:pic>
          <p:nvPicPr>
            <p:cNvPr id="22530" name="图片 2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17986" y="1748180"/>
              <a:ext cx="188753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1" name="TextBox 4"/>
            <p:cNvSpPr txBox="1">
              <a:spLocks noChangeArrowheads="1"/>
            </p:cNvSpPr>
            <p:nvPr/>
          </p:nvSpPr>
          <p:spPr bwMode="auto">
            <a:xfrm>
              <a:off x="343617" y="1665630"/>
              <a:ext cx="1838325" cy="1938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2000" b="1">
                  <a:latin typeface="楷体" panose="02010609060101010101" pitchFamily="49" charset="-122"/>
                  <a:ea typeface="楷体" panose="02010609060101010101" pitchFamily="49" charset="-122"/>
                </a:rPr>
                <a:t>住</a:t>
              </a:r>
              <a:endParaRPr lang="zh-CN" altLang="en-US" sz="1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412875" y="1123950"/>
            <a:ext cx="1117600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4800" b="1" dirty="0" err="1">
                <a:solidFill>
                  <a:srgbClr val="FF3300"/>
                </a:solidFill>
                <a:latin typeface="+mn-ea"/>
                <a:ea typeface="+mn-ea"/>
              </a:rPr>
              <a:t>zhù</a:t>
            </a:r>
            <a:endParaRPr lang="zh-CN" altLang="en-US" sz="4800" b="1" dirty="0">
              <a:solidFill>
                <a:srgbClr val="FF3300"/>
              </a:solidFill>
              <a:latin typeface="+mn-ea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286250" y="3573463"/>
            <a:ext cx="1631950" cy="10779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200" b="1" dirty="0" err="1">
                <a:latin typeface="+mn-ea"/>
                <a:ea typeface="+mn-ea"/>
              </a:rPr>
              <a:t>zhù</a:t>
            </a:r>
            <a:r>
              <a:rPr lang="en-US" altLang="zh-CN" sz="3200" b="1" dirty="0">
                <a:latin typeface="+mn-ea"/>
                <a:ea typeface="+mn-ea"/>
              </a:rPr>
              <a:t> </a:t>
            </a:r>
            <a:r>
              <a:rPr lang="en-US" altLang="zh-CN" sz="3200" b="1" dirty="0" err="1">
                <a:latin typeface="+mn-ea"/>
                <a:ea typeface="+mn-ea"/>
              </a:rPr>
              <a:t>chù</a:t>
            </a:r>
            <a:endParaRPr lang="en-US" altLang="zh-CN" sz="3200" b="1" dirty="0">
              <a:latin typeface="+mn-ea"/>
              <a:ea typeface="+mn-ea"/>
            </a:endParaRPr>
          </a:p>
          <a:p>
            <a:pPr>
              <a:buFontTx/>
              <a:buNone/>
              <a:defRPr/>
            </a:pPr>
            <a:r>
              <a:rPr lang="zh-CN" altLang="en-US" sz="3200" b="1" dirty="0">
                <a:latin typeface="+mn-ea"/>
                <a:ea typeface="+mn-ea"/>
              </a:rPr>
              <a:t> 住  处</a:t>
            </a:r>
            <a:endParaRPr lang="zh-CN" altLang="en-US" sz="3200" b="1" dirty="0">
              <a:latin typeface="+mn-ea"/>
              <a:ea typeface="+mn-ea"/>
            </a:endParaRPr>
          </a:p>
        </p:txBody>
      </p:sp>
      <p:pic>
        <p:nvPicPr>
          <p:cNvPr id="16393" name="Picture 9" descr="E:\孙巧灵\2016秋上\上课课件\制作\R一语上\人一语大课堂（正文）\住处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78238" y="1482725"/>
            <a:ext cx="3038475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组合 4"/>
          <p:cNvGrpSpPr/>
          <p:nvPr/>
        </p:nvGrpSpPr>
        <p:grpSpPr bwMode="auto">
          <a:xfrm>
            <a:off x="1041400" y="1881188"/>
            <a:ext cx="1887538" cy="1970087"/>
            <a:chOff x="317986" y="1665630"/>
            <a:chExt cx="1887537" cy="1970088"/>
          </a:xfrm>
        </p:grpSpPr>
        <p:pic>
          <p:nvPicPr>
            <p:cNvPr id="23554" name="图片 2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17986" y="1748180"/>
              <a:ext cx="188753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5" name="TextBox 4"/>
            <p:cNvSpPr txBox="1">
              <a:spLocks noChangeArrowheads="1"/>
            </p:cNvSpPr>
            <p:nvPr/>
          </p:nvSpPr>
          <p:spPr bwMode="auto">
            <a:xfrm>
              <a:off x="343617" y="1665630"/>
              <a:ext cx="1838325" cy="1938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2000" b="1">
                  <a:latin typeface="楷体" panose="02010609060101010101" pitchFamily="49" charset="-122"/>
                  <a:ea typeface="楷体" panose="02010609060101010101" pitchFamily="49" charset="-122"/>
                </a:rPr>
                <a:t>孩</a:t>
              </a:r>
              <a:endParaRPr lang="zh-CN" altLang="en-US" sz="1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439863" y="1133475"/>
            <a:ext cx="1117600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4800" b="1" dirty="0" err="1">
                <a:solidFill>
                  <a:srgbClr val="FF3300"/>
                </a:solidFill>
                <a:latin typeface="+mn-ea"/>
                <a:ea typeface="+mn-ea"/>
              </a:rPr>
              <a:t>hái</a:t>
            </a:r>
            <a:endParaRPr lang="zh-CN" altLang="en-US" sz="4800" b="1" dirty="0">
              <a:solidFill>
                <a:srgbClr val="FF3300"/>
              </a:solidFill>
              <a:latin typeface="+mn-ea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98975" y="3213100"/>
            <a:ext cx="1425575" cy="1077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200" b="1" dirty="0" err="1">
                <a:latin typeface="+mn-ea"/>
                <a:ea typeface="+mn-ea"/>
              </a:rPr>
              <a:t>hái</a:t>
            </a:r>
            <a:r>
              <a:rPr lang="en-US" altLang="zh-CN" sz="3200" b="1" dirty="0">
                <a:latin typeface="+mn-ea"/>
                <a:ea typeface="+mn-ea"/>
              </a:rPr>
              <a:t> </a:t>
            </a:r>
            <a:r>
              <a:rPr lang="en-US" altLang="zh-CN" sz="3200" b="1" dirty="0" err="1">
                <a:latin typeface="+mn-ea"/>
                <a:ea typeface="+mn-ea"/>
              </a:rPr>
              <a:t>zi</a:t>
            </a:r>
            <a:endParaRPr lang="zh-CN" altLang="en-US" sz="3200" b="1" dirty="0">
              <a:latin typeface="+mn-ea"/>
              <a:ea typeface="+mn-ea"/>
            </a:endParaRPr>
          </a:p>
          <a:p>
            <a:pPr>
              <a:buFontTx/>
              <a:buNone/>
              <a:defRPr/>
            </a:pPr>
            <a:r>
              <a:rPr lang="zh-CN" altLang="en-US" sz="3200" b="1" dirty="0">
                <a:latin typeface="+mn-ea"/>
                <a:ea typeface="+mn-ea"/>
              </a:rPr>
              <a:t>孩  子</a:t>
            </a:r>
            <a:endParaRPr lang="zh-CN" altLang="en-US" sz="3200" b="1" dirty="0">
              <a:latin typeface="+mn-ea"/>
              <a:ea typeface="+mn-ea"/>
            </a:endParaRPr>
          </a:p>
        </p:txBody>
      </p:sp>
      <p:pic>
        <p:nvPicPr>
          <p:cNvPr id="17416" name="Picture 8" descr="E:\孙巧灵\2016秋上\上课课件\制作\R一语上\人一语大课堂（正文）\孩子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56075" y="950913"/>
            <a:ext cx="2260600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392113" y="1379538"/>
            <a:ext cx="8361362" cy="2297112"/>
            <a:chOff x="401638" y="1217613"/>
            <a:chExt cx="8361362" cy="2297552"/>
          </a:xfrm>
        </p:grpSpPr>
        <p:sp>
          <p:nvSpPr>
            <p:cNvPr id="5122" name="文本框 4"/>
            <p:cNvSpPr txBox="1">
              <a:spLocks noChangeArrowheads="1"/>
            </p:cNvSpPr>
            <p:nvPr/>
          </p:nvSpPr>
          <p:spPr bwMode="auto">
            <a:xfrm>
              <a:off x="401638" y="1217613"/>
              <a:ext cx="8361362" cy="2297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1200"/>
                </a:spcBef>
              </a:pPr>
              <a:r>
                <a:rPr lang="en-US" altLang="zh-CN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1.</a:t>
              </a:r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认识“住、孩”等</a:t>
              </a:r>
              <a:r>
                <a:rPr lang="en-US" altLang="zh-CN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12</a:t>
              </a:r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个生字，会写“对、妈”等</a:t>
              </a:r>
              <a:r>
                <a:rPr lang="en-US" altLang="zh-CN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个字。认识</a:t>
              </a:r>
              <a:r>
                <a:rPr lang="en-US" altLang="zh-CN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个偏旁“  、  </a:t>
              </a:r>
              <a:r>
                <a:rPr lang="en-US" altLang="zh-CN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”</a:t>
              </a:r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。</a:t>
              </a:r>
              <a:endPara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>
                <a:lnSpc>
                  <a:spcPct val="130000"/>
                </a:lnSpc>
                <a:spcBef>
                  <a:spcPts val="1200"/>
                </a:spcBef>
              </a:pPr>
              <a:r>
                <a:rPr lang="en-US" altLang="zh-CN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2.</a:t>
              </a:r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正确、流利地朗读课文。</a:t>
              </a:r>
              <a:endPara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>
                <a:lnSpc>
                  <a:spcPct val="130000"/>
                </a:lnSpc>
                <a:spcBef>
                  <a:spcPts val="1200"/>
                </a:spcBef>
              </a:pPr>
              <a:r>
                <a:rPr lang="en-US" altLang="zh-CN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3.</a:t>
              </a:r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对照图画理解课文，体会四季的变化。</a:t>
              </a:r>
              <a:endPara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5123" name="Picture 6" descr="E:\孙巧灵\2016秋上\上课课件\制作\R一语上\人一语大课堂（正文）\7D-34.tif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2245519" y="1825689"/>
              <a:ext cx="153475" cy="291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4" name="Picture 7" descr="E:\孙巧灵\2016秋上\上课课件\制作\R一语上\人一语大课堂（正文）\7D-35.tif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764333" y="1824895"/>
              <a:ext cx="148234" cy="275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矩形 5"/>
          <p:cNvSpPr/>
          <p:nvPr/>
        </p:nvSpPr>
        <p:spPr>
          <a:xfrm>
            <a:off x="277813" y="795338"/>
            <a:ext cx="12096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组合 4"/>
          <p:cNvGrpSpPr/>
          <p:nvPr/>
        </p:nvGrpSpPr>
        <p:grpSpPr bwMode="auto">
          <a:xfrm>
            <a:off x="1041400" y="1881188"/>
            <a:ext cx="1887538" cy="1970087"/>
            <a:chOff x="317986" y="1665630"/>
            <a:chExt cx="1887537" cy="1970088"/>
          </a:xfrm>
        </p:grpSpPr>
        <p:pic>
          <p:nvPicPr>
            <p:cNvPr id="24578" name="图片 2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17986" y="1748180"/>
              <a:ext cx="188753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79" name="TextBox 4"/>
            <p:cNvSpPr txBox="1">
              <a:spLocks noChangeArrowheads="1"/>
            </p:cNvSpPr>
            <p:nvPr/>
          </p:nvSpPr>
          <p:spPr bwMode="auto">
            <a:xfrm>
              <a:off x="343617" y="1665630"/>
              <a:ext cx="1838325" cy="1938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2000" b="1">
                  <a:latin typeface="楷体" panose="02010609060101010101" pitchFamily="49" charset="-122"/>
                  <a:ea typeface="楷体" panose="02010609060101010101" pitchFamily="49" charset="-122"/>
                </a:rPr>
                <a:t>玩</a:t>
              </a:r>
              <a:endParaRPr lang="zh-CN" altLang="en-US" sz="1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435100" y="1133475"/>
            <a:ext cx="1117600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4800" b="1" dirty="0" err="1">
                <a:solidFill>
                  <a:srgbClr val="FF3300"/>
                </a:solidFill>
                <a:latin typeface="+mn-ea"/>
                <a:ea typeface="+mn-ea"/>
              </a:rPr>
              <a:t>wán</a:t>
            </a:r>
            <a:endParaRPr lang="zh-CN" altLang="en-US" sz="4800" b="1" dirty="0">
              <a:solidFill>
                <a:srgbClr val="FF3300"/>
              </a:solidFill>
              <a:latin typeface="+mn-ea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371975" y="3502025"/>
            <a:ext cx="1425575" cy="1077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200" b="1" dirty="0" err="1">
                <a:latin typeface="+mn-ea"/>
                <a:ea typeface="+mn-ea"/>
              </a:rPr>
              <a:t>wán</a:t>
            </a:r>
            <a:r>
              <a:rPr lang="en-US" altLang="zh-CN" sz="3200" b="1" dirty="0">
                <a:latin typeface="+mn-ea"/>
                <a:ea typeface="+mn-ea"/>
              </a:rPr>
              <a:t> </a:t>
            </a:r>
            <a:r>
              <a:rPr lang="en-US" altLang="zh-CN" sz="3200" b="1" dirty="0" err="1">
                <a:latin typeface="+mn-ea"/>
                <a:ea typeface="+mn-ea"/>
              </a:rPr>
              <a:t>jù</a:t>
            </a:r>
            <a:endParaRPr lang="en-US" altLang="zh-CN" sz="3200" b="1" dirty="0">
              <a:latin typeface="+mn-ea"/>
              <a:ea typeface="+mn-ea"/>
            </a:endParaRPr>
          </a:p>
          <a:p>
            <a:pPr>
              <a:buFontTx/>
              <a:buNone/>
              <a:defRPr/>
            </a:pPr>
            <a:r>
              <a:rPr lang="zh-CN" altLang="en-US" sz="3200" b="1" dirty="0">
                <a:latin typeface="+mn-ea"/>
                <a:ea typeface="+mn-ea"/>
              </a:rPr>
              <a:t> 玩 具</a:t>
            </a:r>
            <a:endParaRPr lang="zh-CN" altLang="en-US" sz="3200" b="1" dirty="0">
              <a:latin typeface="+mn-ea"/>
              <a:ea typeface="+mn-ea"/>
            </a:endParaRPr>
          </a:p>
        </p:txBody>
      </p:sp>
      <p:pic>
        <p:nvPicPr>
          <p:cNvPr id="18440" name="Picture 8" descr="E:\孙巧灵\2016秋上\上课课件\制作\R一语上\人一语大课堂（正文）\玩具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13238" y="1062038"/>
            <a:ext cx="1697037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组合 4"/>
          <p:cNvGrpSpPr/>
          <p:nvPr/>
        </p:nvGrpSpPr>
        <p:grpSpPr bwMode="auto">
          <a:xfrm>
            <a:off x="1041400" y="1881188"/>
            <a:ext cx="1887538" cy="1970087"/>
            <a:chOff x="317986" y="1665630"/>
            <a:chExt cx="1887537" cy="1970088"/>
          </a:xfrm>
        </p:grpSpPr>
        <p:pic>
          <p:nvPicPr>
            <p:cNvPr id="25602" name="图片 2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17986" y="1748180"/>
              <a:ext cx="188753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3" name="TextBox 4"/>
            <p:cNvSpPr txBox="1">
              <a:spLocks noChangeArrowheads="1"/>
            </p:cNvSpPr>
            <p:nvPr/>
          </p:nvSpPr>
          <p:spPr bwMode="auto">
            <a:xfrm>
              <a:off x="343617" y="1665630"/>
              <a:ext cx="1838325" cy="1938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2000" b="1">
                  <a:latin typeface="楷体" panose="02010609060101010101" pitchFamily="49" charset="-122"/>
                  <a:ea typeface="楷体" panose="02010609060101010101" pitchFamily="49" charset="-122"/>
                </a:rPr>
                <a:t>吧</a:t>
              </a:r>
              <a:endParaRPr lang="zh-CN" altLang="en-US" sz="1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581150" y="1133475"/>
            <a:ext cx="806450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4800" b="1" dirty="0" err="1">
                <a:solidFill>
                  <a:srgbClr val="FF3300"/>
                </a:solidFill>
                <a:latin typeface="+mn-ea"/>
                <a:ea typeface="+mn-ea"/>
              </a:rPr>
              <a:t>bɑ</a:t>
            </a:r>
            <a:endParaRPr lang="zh-CN" altLang="en-US" sz="4800" b="1" dirty="0">
              <a:solidFill>
                <a:srgbClr val="FF3300"/>
              </a:solidFill>
              <a:latin typeface="+mn-ea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84700" y="3422650"/>
            <a:ext cx="1635125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200" b="1" dirty="0" err="1">
                <a:latin typeface="+mn-ea"/>
                <a:ea typeface="+mn-ea"/>
              </a:rPr>
              <a:t>hǎo</a:t>
            </a:r>
            <a:r>
              <a:rPr lang="en-US" altLang="zh-CN" sz="3200" b="1" dirty="0">
                <a:latin typeface="+mn-ea"/>
                <a:ea typeface="+mn-ea"/>
              </a:rPr>
              <a:t> </a:t>
            </a:r>
            <a:r>
              <a:rPr lang="en-US" altLang="zh-CN" sz="3200" b="1" dirty="0" err="1">
                <a:latin typeface="+mn-ea"/>
                <a:ea typeface="+mn-ea"/>
              </a:rPr>
              <a:t>b</a:t>
            </a:r>
            <a:r>
              <a:rPr lang="en-US" altLang="zh-CN" sz="3200" b="1" dirty="0" err="1">
                <a:latin typeface="+mn-ea"/>
              </a:rPr>
              <a:t>ɑ</a:t>
            </a:r>
            <a:endParaRPr lang="en-US" altLang="zh-CN" sz="3200" b="1" dirty="0">
              <a:latin typeface="+mn-ea"/>
            </a:endParaRPr>
          </a:p>
          <a:p>
            <a:pPr>
              <a:buFontTx/>
              <a:buNone/>
              <a:defRPr/>
            </a:pPr>
            <a:r>
              <a:rPr lang="zh-CN" altLang="en-US" sz="3200" b="1" dirty="0">
                <a:latin typeface="+mn-ea"/>
                <a:ea typeface="+mn-ea"/>
              </a:rPr>
              <a:t> 好 吧</a:t>
            </a:r>
            <a:endParaRPr lang="zh-CN" altLang="en-US" sz="3200" b="1" dirty="0">
              <a:latin typeface="+mn-ea"/>
              <a:ea typeface="+mn-ea"/>
            </a:endParaRPr>
          </a:p>
        </p:txBody>
      </p:sp>
      <p:pic>
        <p:nvPicPr>
          <p:cNvPr id="19464" name="Picture 8" descr="E:\孙巧灵\2016秋上\上课课件\制作\R一语上\人一语大课堂（正文）\好吧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68788" y="831850"/>
            <a:ext cx="2057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4"/>
          <p:cNvGrpSpPr/>
          <p:nvPr/>
        </p:nvGrpSpPr>
        <p:grpSpPr bwMode="auto">
          <a:xfrm>
            <a:off x="1041400" y="1881188"/>
            <a:ext cx="1887538" cy="1970087"/>
            <a:chOff x="317986" y="1665630"/>
            <a:chExt cx="1887537" cy="1970088"/>
          </a:xfrm>
        </p:grpSpPr>
        <p:pic>
          <p:nvPicPr>
            <p:cNvPr id="26626" name="图片 2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17986" y="1748180"/>
              <a:ext cx="188753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27" name="TextBox 4"/>
            <p:cNvSpPr txBox="1">
              <a:spLocks noChangeArrowheads="1"/>
            </p:cNvSpPr>
            <p:nvPr/>
          </p:nvSpPr>
          <p:spPr bwMode="auto">
            <a:xfrm>
              <a:off x="343617" y="1665630"/>
              <a:ext cx="1838325" cy="1938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2000" b="1">
                  <a:latin typeface="楷体" panose="02010609060101010101" pitchFamily="49" charset="-122"/>
                  <a:ea typeface="楷体" panose="02010609060101010101" pitchFamily="49" charset="-122"/>
                </a:rPr>
                <a:t>发</a:t>
              </a:r>
              <a:endParaRPr lang="zh-CN" altLang="en-US" sz="1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590675" y="1133475"/>
            <a:ext cx="806450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4800" b="1" dirty="0" err="1">
                <a:solidFill>
                  <a:srgbClr val="FF3300"/>
                </a:solidFill>
                <a:latin typeface="+mn-ea"/>
                <a:ea typeface="+mn-ea"/>
              </a:rPr>
              <a:t>fā</a:t>
            </a:r>
            <a:endParaRPr lang="zh-CN" altLang="en-US" sz="4800" b="1" dirty="0">
              <a:solidFill>
                <a:srgbClr val="FF3300"/>
              </a:solidFill>
              <a:latin typeface="+mn-ea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46600" y="3422650"/>
            <a:ext cx="1631950" cy="1077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200" b="1" dirty="0" err="1">
                <a:latin typeface="+mn-ea"/>
                <a:ea typeface="+mn-ea"/>
              </a:rPr>
              <a:t>fā</a:t>
            </a:r>
            <a:r>
              <a:rPr lang="en-US" altLang="zh-CN" sz="3200" b="1" dirty="0">
                <a:latin typeface="+mn-ea"/>
                <a:ea typeface="+mn-ea"/>
              </a:rPr>
              <a:t> </a:t>
            </a:r>
            <a:r>
              <a:rPr lang="en-US" altLang="zh-CN" sz="3200" b="1" dirty="0" err="1">
                <a:latin typeface="+mn-ea"/>
                <a:ea typeface="+mn-ea"/>
              </a:rPr>
              <a:t>xiàn</a:t>
            </a:r>
            <a:endParaRPr lang="en-US" altLang="zh-CN" sz="3200" b="1" dirty="0">
              <a:latin typeface="+mn-ea"/>
              <a:ea typeface="+mn-ea"/>
            </a:endParaRPr>
          </a:p>
          <a:p>
            <a:pPr>
              <a:buFontTx/>
              <a:buNone/>
              <a:defRPr/>
            </a:pPr>
            <a:r>
              <a:rPr lang="zh-CN" altLang="en-US" sz="3200" b="1" dirty="0">
                <a:latin typeface="+mn-ea"/>
                <a:ea typeface="+mn-ea"/>
              </a:rPr>
              <a:t>发  现</a:t>
            </a:r>
            <a:endParaRPr lang="zh-CN" altLang="en-US" sz="3200" b="1" dirty="0">
              <a:latin typeface="+mn-ea"/>
              <a:ea typeface="+mn-ea"/>
            </a:endParaRPr>
          </a:p>
        </p:txBody>
      </p:sp>
      <p:pic>
        <p:nvPicPr>
          <p:cNvPr id="20488" name="Picture 8" descr="E:\孙巧灵\2016秋上\上课课件\制作\R一语上\人一语大课堂（正文）\发现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10013" y="746125"/>
            <a:ext cx="273685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组合 4"/>
          <p:cNvGrpSpPr/>
          <p:nvPr/>
        </p:nvGrpSpPr>
        <p:grpSpPr bwMode="auto">
          <a:xfrm>
            <a:off x="1041400" y="1881188"/>
            <a:ext cx="1887538" cy="1970087"/>
            <a:chOff x="317986" y="1665630"/>
            <a:chExt cx="1887537" cy="1970088"/>
          </a:xfrm>
        </p:grpSpPr>
        <p:pic>
          <p:nvPicPr>
            <p:cNvPr id="27650" name="图片 2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17986" y="1748180"/>
              <a:ext cx="188753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1" name="TextBox 4"/>
            <p:cNvSpPr txBox="1">
              <a:spLocks noChangeArrowheads="1"/>
            </p:cNvSpPr>
            <p:nvPr/>
          </p:nvSpPr>
          <p:spPr bwMode="auto">
            <a:xfrm>
              <a:off x="343617" y="1665630"/>
              <a:ext cx="1838325" cy="1938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2000" b="1">
                  <a:latin typeface="楷体" panose="02010609060101010101" pitchFamily="49" charset="-122"/>
                  <a:ea typeface="楷体" panose="02010609060101010101" pitchFamily="49" charset="-122"/>
                </a:rPr>
                <a:t>芽</a:t>
              </a:r>
              <a:endParaRPr lang="zh-CN" altLang="en-US" sz="1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571625" y="1133475"/>
            <a:ext cx="806450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4800" b="1" dirty="0" err="1">
                <a:solidFill>
                  <a:srgbClr val="FF3300"/>
                </a:solidFill>
                <a:latin typeface="+mn-ea"/>
                <a:ea typeface="+mn-ea"/>
              </a:rPr>
              <a:t>yá</a:t>
            </a:r>
            <a:endParaRPr lang="zh-CN" altLang="en-US" sz="4800" b="1" dirty="0">
              <a:solidFill>
                <a:srgbClr val="FF3300"/>
              </a:solidFill>
              <a:latin typeface="+mn-ea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18050" y="3422650"/>
            <a:ext cx="1219200" cy="1077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200" b="1" dirty="0" err="1">
                <a:latin typeface="+mn-ea"/>
                <a:ea typeface="+mn-ea"/>
              </a:rPr>
              <a:t>fā</a:t>
            </a:r>
            <a:r>
              <a:rPr lang="en-US" altLang="zh-CN" sz="3200" b="1" dirty="0">
                <a:latin typeface="+mn-ea"/>
                <a:ea typeface="+mn-ea"/>
              </a:rPr>
              <a:t> </a:t>
            </a:r>
            <a:r>
              <a:rPr lang="en-US" altLang="zh-CN" sz="3200" b="1" dirty="0" err="1">
                <a:latin typeface="+mn-ea"/>
                <a:ea typeface="+mn-ea"/>
              </a:rPr>
              <a:t>yá</a:t>
            </a:r>
            <a:endParaRPr lang="en-US" altLang="zh-CN" sz="3200" b="1" dirty="0">
              <a:latin typeface="+mn-ea"/>
              <a:ea typeface="+mn-ea"/>
            </a:endParaRPr>
          </a:p>
          <a:p>
            <a:pPr>
              <a:buFontTx/>
              <a:buNone/>
              <a:defRPr/>
            </a:pPr>
            <a:r>
              <a:rPr lang="zh-CN" altLang="en-US" sz="3200" b="1" dirty="0">
                <a:latin typeface="+mn-ea"/>
                <a:ea typeface="+mn-ea"/>
              </a:rPr>
              <a:t>发 芽</a:t>
            </a:r>
            <a:endParaRPr lang="zh-CN" altLang="en-US" sz="3200" b="1" dirty="0">
              <a:latin typeface="+mn-ea"/>
              <a:ea typeface="+mn-ea"/>
            </a:endParaRPr>
          </a:p>
        </p:txBody>
      </p:sp>
      <p:pic>
        <p:nvPicPr>
          <p:cNvPr id="21512" name="Picture 8" descr="E:\孙巧灵\2016秋上\上课课件\制作\R一语上\人一语大课堂（正文）\发芽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87825" y="1087438"/>
            <a:ext cx="2481263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组合 4"/>
          <p:cNvGrpSpPr/>
          <p:nvPr/>
        </p:nvGrpSpPr>
        <p:grpSpPr bwMode="auto">
          <a:xfrm>
            <a:off x="1041400" y="1881188"/>
            <a:ext cx="1887538" cy="1970087"/>
            <a:chOff x="317986" y="1665630"/>
            <a:chExt cx="1887537" cy="1970088"/>
          </a:xfrm>
        </p:grpSpPr>
        <p:pic>
          <p:nvPicPr>
            <p:cNvPr id="28674" name="图片 2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17986" y="1748180"/>
              <a:ext cx="188753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5" name="TextBox 4"/>
            <p:cNvSpPr txBox="1">
              <a:spLocks noChangeArrowheads="1"/>
            </p:cNvSpPr>
            <p:nvPr/>
          </p:nvSpPr>
          <p:spPr bwMode="auto">
            <a:xfrm>
              <a:off x="343617" y="1665630"/>
              <a:ext cx="1838325" cy="1938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2000" b="1">
                  <a:latin typeface="楷体" panose="02010609060101010101" pitchFamily="49" charset="-122"/>
                  <a:ea typeface="楷体" panose="02010609060101010101" pitchFamily="49" charset="-122"/>
                </a:rPr>
                <a:t>爬</a:t>
              </a:r>
              <a:endParaRPr lang="zh-CN" altLang="en-US" sz="1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571625" y="1133475"/>
            <a:ext cx="806450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4800" b="1" dirty="0" err="1">
                <a:solidFill>
                  <a:srgbClr val="FF3300"/>
                </a:solidFill>
                <a:latin typeface="+mn-ea"/>
                <a:ea typeface="+mn-ea"/>
              </a:rPr>
              <a:t>pá</a:t>
            </a:r>
            <a:endParaRPr lang="zh-CN" altLang="en-US" sz="4800" b="1" dirty="0">
              <a:solidFill>
                <a:srgbClr val="FF3300"/>
              </a:solidFill>
              <a:latin typeface="+mn-ea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18050" y="3422650"/>
            <a:ext cx="1631950" cy="1077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200" b="1" dirty="0" err="1">
                <a:latin typeface="+mn-ea"/>
                <a:ea typeface="+mn-ea"/>
              </a:rPr>
              <a:t>pá</a:t>
            </a:r>
            <a:r>
              <a:rPr lang="en-US" altLang="zh-CN" sz="3200" b="1" dirty="0">
                <a:latin typeface="+mn-ea"/>
                <a:ea typeface="+mn-ea"/>
              </a:rPr>
              <a:t> </a:t>
            </a:r>
            <a:r>
              <a:rPr lang="en-US" altLang="zh-CN" sz="3200" b="1" dirty="0" err="1">
                <a:latin typeface="+mn-ea"/>
                <a:ea typeface="+mn-ea"/>
              </a:rPr>
              <a:t>shān</a:t>
            </a:r>
            <a:endParaRPr lang="en-US" altLang="zh-CN" sz="3200" b="1" dirty="0">
              <a:latin typeface="+mn-ea"/>
              <a:ea typeface="+mn-ea"/>
            </a:endParaRPr>
          </a:p>
          <a:p>
            <a:pPr>
              <a:buFontTx/>
              <a:buNone/>
              <a:defRPr/>
            </a:pPr>
            <a:r>
              <a:rPr lang="zh-CN" altLang="en-US" sz="3200" b="1" dirty="0">
                <a:latin typeface="+mn-ea"/>
                <a:ea typeface="+mn-ea"/>
              </a:rPr>
              <a:t>爬  山</a:t>
            </a:r>
            <a:endParaRPr lang="zh-CN" altLang="en-US" sz="3200" b="1" dirty="0">
              <a:latin typeface="+mn-ea"/>
              <a:ea typeface="+mn-ea"/>
            </a:endParaRPr>
          </a:p>
        </p:txBody>
      </p:sp>
      <p:pic>
        <p:nvPicPr>
          <p:cNvPr id="22536" name="Picture 8" descr="E:\孙巧灵\2016秋上\上课课件\制作\R一语上\人一语大课堂（正文）\爬山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0825" y="1041400"/>
            <a:ext cx="27368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组合 4"/>
          <p:cNvGrpSpPr/>
          <p:nvPr/>
        </p:nvGrpSpPr>
        <p:grpSpPr bwMode="auto">
          <a:xfrm>
            <a:off x="1041400" y="1881188"/>
            <a:ext cx="1887538" cy="1970087"/>
            <a:chOff x="317986" y="1665630"/>
            <a:chExt cx="1887537" cy="1970088"/>
          </a:xfrm>
        </p:grpSpPr>
        <p:pic>
          <p:nvPicPr>
            <p:cNvPr id="29698" name="图片 2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17986" y="1748180"/>
              <a:ext cx="188753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699" name="TextBox 4"/>
            <p:cNvSpPr txBox="1">
              <a:spLocks noChangeArrowheads="1"/>
            </p:cNvSpPr>
            <p:nvPr/>
          </p:nvSpPr>
          <p:spPr bwMode="auto">
            <a:xfrm>
              <a:off x="343617" y="1665630"/>
              <a:ext cx="1838325" cy="1938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2000" b="1">
                  <a:latin typeface="楷体" panose="02010609060101010101" pitchFamily="49" charset="-122"/>
                  <a:ea typeface="楷体" panose="02010609060101010101" pitchFamily="49" charset="-122"/>
                </a:rPr>
                <a:t>呀</a:t>
              </a:r>
              <a:endParaRPr lang="zh-CN" altLang="en-US" sz="1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581150" y="1133475"/>
            <a:ext cx="806450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4800" b="1" dirty="0" err="1">
                <a:solidFill>
                  <a:srgbClr val="FF3300"/>
                </a:solidFill>
                <a:latin typeface="+mn-ea"/>
                <a:ea typeface="+mn-ea"/>
              </a:rPr>
              <a:t>yɑ</a:t>
            </a:r>
            <a:endParaRPr lang="en-US" altLang="zh-CN" sz="4800" b="1" dirty="0">
              <a:solidFill>
                <a:srgbClr val="FF3300"/>
              </a:solidFill>
              <a:latin typeface="+mn-ea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18050" y="3313113"/>
            <a:ext cx="1425575" cy="1076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200" b="1" dirty="0" err="1">
                <a:latin typeface="+mn-ea"/>
              </a:rPr>
              <a:t>pǎo</a:t>
            </a:r>
            <a:r>
              <a:rPr lang="en-US" altLang="zh-CN" sz="3200" b="1" dirty="0">
                <a:latin typeface="+mn-ea"/>
                <a:ea typeface="+mn-ea"/>
              </a:rPr>
              <a:t> </a:t>
            </a:r>
            <a:r>
              <a:rPr lang="en-US" altLang="zh-CN" sz="3200" b="1" dirty="0" err="1">
                <a:latin typeface="+mn-ea"/>
                <a:ea typeface="+mn-ea"/>
              </a:rPr>
              <a:t>y</a:t>
            </a:r>
            <a:r>
              <a:rPr lang="en-US" altLang="zh-CN" sz="3200" b="1" dirty="0" err="1">
                <a:latin typeface="+mn-ea"/>
              </a:rPr>
              <a:t>ɑ</a:t>
            </a:r>
            <a:endParaRPr lang="en-US" altLang="zh-CN" sz="3200" b="1" dirty="0">
              <a:latin typeface="+mn-ea"/>
            </a:endParaRPr>
          </a:p>
          <a:p>
            <a:pPr>
              <a:buFontTx/>
              <a:buNone/>
              <a:defRPr/>
            </a:pPr>
            <a:r>
              <a:rPr lang="zh-CN" altLang="en-US" sz="3200" b="1" dirty="0">
                <a:latin typeface="+mn-ea"/>
                <a:ea typeface="+mn-ea"/>
              </a:rPr>
              <a:t>跑  呀</a:t>
            </a:r>
            <a:endParaRPr lang="zh-CN" altLang="en-US" sz="3200" b="1" dirty="0">
              <a:latin typeface="+mn-ea"/>
              <a:ea typeface="+mn-ea"/>
            </a:endParaRPr>
          </a:p>
        </p:txBody>
      </p:sp>
      <p:pic>
        <p:nvPicPr>
          <p:cNvPr id="23560" name="Picture 8" descr="E:\孙巧灵\2016秋上\上课课件\制作\R一语上\人一语大课堂（正文）\跑呀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03650" y="1371600"/>
            <a:ext cx="3254375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组合 4"/>
          <p:cNvGrpSpPr/>
          <p:nvPr/>
        </p:nvGrpSpPr>
        <p:grpSpPr bwMode="auto">
          <a:xfrm>
            <a:off x="1041400" y="1881188"/>
            <a:ext cx="1887538" cy="1970087"/>
            <a:chOff x="317986" y="1665630"/>
            <a:chExt cx="1887537" cy="1970088"/>
          </a:xfrm>
        </p:grpSpPr>
        <p:pic>
          <p:nvPicPr>
            <p:cNvPr id="30722" name="图片 2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17986" y="1748180"/>
              <a:ext cx="188753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3" name="TextBox 4"/>
            <p:cNvSpPr txBox="1">
              <a:spLocks noChangeArrowheads="1"/>
            </p:cNvSpPr>
            <p:nvPr/>
          </p:nvSpPr>
          <p:spPr bwMode="auto">
            <a:xfrm>
              <a:off x="343617" y="1665630"/>
              <a:ext cx="1838325" cy="1938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2000" b="1">
                  <a:latin typeface="楷体" panose="02010609060101010101" pitchFamily="49" charset="-122"/>
                  <a:ea typeface="楷体" panose="02010609060101010101" pitchFamily="49" charset="-122"/>
                </a:rPr>
                <a:t>久</a:t>
              </a:r>
              <a:endParaRPr lang="zh-CN" altLang="en-US" sz="1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419225" y="1133475"/>
            <a:ext cx="1117600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4800" b="1" dirty="0" err="1">
                <a:solidFill>
                  <a:srgbClr val="FF3300"/>
                </a:solidFill>
                <a:latin typeface="+mn-ea"/>
                <a:ea typeface="+mn-ea"/>
              </a:rPr>
              <a:t>jiǔ</a:t>
            </a:r>
            <a:endParaRPr lang="zh-CN" altLang="en-US" sz="4800" b="1" dirty="0">
              <a:solidFill>
                <a:srgbClr val="FF3300"/>
              </a:solidFill>
              <a:latin typeface="+mn-ea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18050" y="3422650"/>
            <a:ext cx="1631950" cy="1077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200" b="1" dirty="0" err="1">
                <a:latin typeface="+mn-ea"/>
              </a:rPr>
              <a:t>jiǔ</a:t>
            </a:r>
            <a:r>
              <a:rPr lang="en-US" altLang="zh-CN" sz="3200" b="1" dirty="0">
                <a:latin typeface="+mn-ea"/>
                <a:ea typeface="+mn-ea"/>
              </a:rPr>
              <a:t> </a:t>
            </a:r>
            <a:r>
              <a:rPr lang="en-US" altLang="zh-CN" sz="3200" b="1" dirty="0" err="1">
                <a:latin typeface="+mn-ea"/>
                <a:ea typeface="+mn-ea"/>
              </a:rPr>
              <a:t>bié</a:t>
            </a:r>
            <a:endParaRPr lang="en-US" altLang="zh-CN" sz="3200" b="1" dirty="0">
              <a:latin typeface="+mn-ea"/>
              <a:ea typeface="+mn-ea"/>
            </a:endParaRPr>
          </a:p>
          <a:p>
            <a:pPr>
              <a:buFontTx/>
              <a:buNone/>
              <a:defRPr/>
            </a:pPr>
            <a:r>
              <a:rPr lang="zh-CN" altLang="en-US" sz="3200" b="1" dirty="0">
                <a:latin typeface="+mn-ea"/>
                <a:ea typeface="+mn-ea"/>
              </a:rPr>
              <a:t> 久  别</a:t>
            </a:r>
            <a:endParaRPr lang="zh-CN" altLang="en-US" sz="3200" b="1" dirty="0">
              <a:latin typeface="+mn-ea"/>
              <a:ea typeface="+mn-ea"/>
            </a:endParaRPr>
          </a:p>
        </p:txBody>
      </p:sp>
      <p:pic>
        <p:nvPicPr>
          <p:cNvPr id="45058" name="Picture 2" descr="E:\孙巧灵\2016秋上\上课课件\制作\R一语上\人一语大课堂（正文）\好久9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10075" y="900113"/>
            <a:ext cx="2057400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组合 4"/>
          <p:cNvGrpSpPr/>
          <p:nvPr/>
        </p:nvGrpSpPr>
        <p:grpSpPr bwMode="auto">
          <a:xfrm>
            <a:off x="1041400" y="1881188"/>
            <a:ext cx="1887538" cy="1970087"/>
            <a:chOff x="317986" y="1665630"/>
            <a:chExt cx="1887537" cy="1970088"/>
          </a:xfrm>
        </p:grpSpPr>
        <p:pic>
          <p:nvPicPr>
            <p:cNvPr id="31746" name="图片 2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17986" y="1748180"/>
              <a:ext cx="188753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47" name="TextBox 4"/>
            <p:cNvSpPr txBox="1">
              <a:spLocks noChangeArrowheads="1"/>
            </p:cNvSpPr>
            <p:nvPr/>
          </p:nvSpPr>
          <p:spPr bwMode="auto">
            <a:xfrm>
              <a:off x="343617" y="1665630"/>
              <a:ext cx="1838325" cy="1938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2000" b="1">
                  <a:latin typeface="楷体" panose="02010609060101010101" pitchFamily="49" charset="-122"/>
                  <a:ea typeface="楷体" panose="02010609060101010101" pitchFamily="49" charset="-122"/>
                </a:rPr>
                <a:t>变</a:t>
              </a:r>
              <a:endParaRPr lang="zh-CN" altLang="en-US" sz="1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266825" y="1133475"/>
            <a:ext cx="1428750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4800" b="1" dirty="0" err="1">
                <a:solidFill>
                  <a:srgbClr val="FF3300"/>
                </a:solidFill>
                <a:latin typeface="+mn-ea"/>
                <a:ea typeface="+mn-ea"/>
              </a:rPr>
              <a:t>biàn</a:t>
            </a:r>
            <a:endParaRPr lang="zh-CN" altLang="en-US" sz="4800" b="1" dirty="0">
              <a:solidFill>
                <a:srgbClr val="FF3300"/>
              </a:solidFill>
              <a:latin typeface="+mn-ea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98925" y="3406775"/>
            <a:ext cx="2665413" cy="1077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200" b="1" dirty="0" err="1">
                <a:latin typeface="+mn-ea"/>
              </a:rPr>
              <a:t>biàn</a:t>
            </a:r>
            <a:r>
              <a:rPr lang="en-US" altLang="zh-CN" sz="3200" b="1" dirty="0">
                <a:latin typeface="+mn-ea"/>
                <a:ea typeface="+mn-ea"/>
              </a:rPr>
              <a:t> </a:t>
            </a:r>
            <a:r>
              <a:rPr lang="en-US" altLang="zh-CN" sz="3200" b="1" dirty="0" err="1">
                <a:latin typeface="+mn-ea"/>
                <a:ea typeface="+mn-ea"/>
              </a:rPr>
              <a:t>sè</a:t>
            </a:r>
            <a:r>
              <a:rPr lang="en-US" altLang="zh-CN" sz="3200" b="1" dirty="0">
                <a:latin typeface="+mn-ea"/>
                <a:ea typeface="+mn-ea"/>
              </a:rPr>
              <a:t> </a:t>
            </a:r>
            <a:r>
              <a:rPr lang="en-US" altLang="zh-CN" sz="3200" b="1" dirty="0" err="1">
                <a:latin typeface="+mn-ea"/>
                <a:ea typeface="+mn-ea"/>
              </a:rPr>
              <a:t>lón</a:t>
            </a:r>
            <a:r>
              <a:rPr lang="en-US" altLang="zh-CN" sz="3200" b="1" dirty="0" err="1">
                <a:latin typeface="+mn-ea"/>
              </a:rPr>
              <a:t>ɡ</a:t>
            </a:r>
            <a:endParaRPr lang="en-US" altLang="zh-CN" sz="3200" b="1" dirty="0">
              <a:latin typeface="+mn-ea"/>
              <a:ea typeface="+mn-ea"/>
            </a:endParaRPr>
          </a:p>
          <a:p>
            <a:pPr>
              <a:buFontTx/>
              <a:buNone/>
              <a:defRPr/>
            </a:pPr>
            <a:r>
              <a:rPr lang="zh-CN" altLang="en-US" sz="3200" b="1" dirty="0">
                <a:latin typeface="+mn-ea"/>
                <a:ea typeface="+mn-ea"/>
              </a:rPr>
              <a:t> 变  色  龙</a:t>
            </a:r>
            <a:endParaRPr lang="zh-CN" altLang="en-US" sz="3200" b="1" dirty="0">
              <a:latin typeface="+mn-ea"/>
              <a:ea typeface="+mn-ea"/>
            </a:endParaRPr>
          </a:p>
        </p:txBody>
      </p:sp>
      <p:pic>
        <p:nvPicPr>
          <p:cNvPr id="46082" name="Picture 2" descr="E:\孙巧灵\2016秋上\上课课件\制作\R一语上\人一语大课堂（正文）\变色龙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00538" y="1095375"/>
            <a:ext cx="2262187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组合 6"/>
          <p:cNvGrpSpPr/>
          <p:nvPr/>
        </p:nvGrpSpPr>
        <p:grpSpPr bwMode="auto">
          <a:xfrm>
            <a:off x="1831975" y="966788"/>
            <a:ext cx="4872038" cy="860425"/>
            <a:chOff x="1678883" y="1058938"/>
            <a:chExt cx="4873450" cy="860766"/>
          </a:xfrm>
        </p:grpSpPr>
        <p:sp>
          <p:nvSpPr>
            <p:cNvPr id="6146" name="矩形 4"/>
            <p:cNvSpPr>
              <a:spLocks noChangeArrowheads="1"/>
            </p:cNvSpPr>
            <p:nvPr/>
          </p:nvSpPr>
          <p:spPr bwMode="auto">
            <a:xfrm>
              <a:off x="1678883" y="1396484"/>
              <a:ext cx="48734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28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蜗牛一家住在小树林的旁边。</a:t>
              </a:r>
              <a:endParaRPr lang="zh-CN" altLang="en-US" sz="28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6147" name="矩形 5"/>
            <p:cNvSpPr>
              <a:spLocks noChangeArrowheads="1"/>
            </p:cNvSpPr>
            <p:nvPr/>
          </p:nvSpPr>
          <p:spPr bwMode="auto">
            <a:xfrm>
              <a:off x="3030238" y="1058938"/>
              <a:ext cx="651064" cy="462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宋体" panose="02010600030101010101" pitchFamily="2" charset="-122"/>
                </a:rPr>
                <a:t>zh</a:t>
              </a:r>
              <a:r>
                <a:rPr lang="zh-CN" altLang="zh-CN" sz="2400" b="1">
                  <a:solidFill>
                    <a:srgbClr val="000000"/>
                  </a:solidFill>
                  <a:latin typeface="宋体" panose="02010600030101010101" pitchFamily="2" charset="-122"/>
                </a:rPr>
                <a:t>ù</a:t>
              </a:r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12" name="圆角矩形标注 11"/>
          <p:cNvSpPr/>
          <p:nvPr/>
        </p:nvSpPr>
        <p:spPr>
          <a:xfrm>
            <a:off x="4579938" y="2133600"/>
            <a:ext cx="3943350" cy="1771650"/>
          </a:xfrm>
          <a:prstGeom prst="wedgeRoundRectCallout">
            <a:avLst>
              <a:gd name="adj1" fmla="val -62224"/>
              <a:gd name="adj2" fmla="val -59328"/>
              <a:gd name="adj3" fmla="val 16667"/>
            </a:avLst>
          </a:prstGeom>
          <a:solidFill>
            <a:srgbClr val="FFFF00">
              <a:alpha val="65000"/>
            </a:srgb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开头点出蜗牛的家在小树林旁边，为下文故事的发展做了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铺垫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4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149" name="Picture 10" descr="http://www.qbaobei.com/Uploads/Editor/2015-12-03/5660168abf92c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61988" y="2066925"/>
            <a:ext cx="31686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277813" y="795338"/>
            <a:ext cx="121126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课文导入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3686175" y="1471613"/>
            <a:ext cx="49720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小蜗牛一共去了几次树林？</a:t>
            </a:r>
            <a:endParaRPr lang="en-US" altLang="zh-CN" sz="28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小蜗牛分别是什么时候出发的？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en-US" altLang="zh-CN" sz="28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又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是什么时候回来的？</a:t>
            </a:r>
            <a:endParaRPr lang="en-US" altLang="zh-CN" sz="28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树林的景色发生了怎样的变化？</a:t>
            </a:r>
            <a:endParaRPr lang="zh-CN" altLang="en-US" sz="28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194" name="Picture 6" descr="sy_20100831195912495050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4838" y="1141413"/>
            <a:ext cx="2747962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77813" y="795338"/>
            <a:ext cx="121126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课文讲解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/>
          <p:nvPr/>
        </p:nvGrpSpPr>
        <p:grpSpPr bwMode="auto">
          <a:xfrm>
            <a:off x="933450" y="673100"/>
            <a:ext cx="7067550" cy="1924050"/>
            <a:chOff x="1238249" y="1210449"/>
            <a:chExt cx="7067551" cy="1924943"/>
          </a:xfrm>
        </p:grpSpPr>
        <p:sp>
          <p:nvSpPr>
            <p:cNvPr id="9218" name="矩形 1"/>
            <p:cNvSpPr>
              <a:spLocks noChangeArrowheads="1"/>
            </p:cNvSpPr>
            <p:nvPr/>
          </p:nvSpPr>
          <p:spPr bwMode="auto">
            <a:xfrm>
              <a:off x="1238249" y="1319510"/>
              <a:ext cx="7067551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8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    </a:t>
              </a:r>
              <a:r>
                <a:rPr lang="zh-CN" altLang="zh-CN" sz="28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春天来了，蜗牛妈妈对小蜗牛说：“孩子，到小树林里去玩吧，小树发芽了。”</a:t>
              </a:r>
              <a:endParaRPr lang="zh-CN" altLang="en-US" sz="28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9219" name="矩形 2"/>
            <p:cNvSpPr>
              <a:spLocks noChangeArrowheads="1"/>
            </p:cNvSpPr>
            <p:nvPr/>
          </p:nvSpPr>
          <p:spPr bwMode="auto">
            <a:xfrm>
              <a:off x="7593013" y="1210449"/>
              <a:ext cx="650875" cy="462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宋体" panose="02010600030101010101" pitchFamily="2" charset="-122"/>
                </a:rPr>
                <a:t>h</a:t>
              </a:r>
              <a:r>
                <a:rPr lang="zh-CN" altLang="zh-CN" sz="2400" b="1">
                  <a:solidFill>
                    <a:srgbClr val="000000"/>
                  </a:solidFill>
                  <a:latin typeface="宋体" panose="02010600030101010101" pitchFamily="2" charset="-122"/>
                </a:rPr>
                <a:t>á</a:t>
              </a:r>
              <a:r>
                <a:rPr lang="en-US" altLang="zh-CN" sz="2400" b="1">
                  <a:solidFill>
                    <a:srgbClr val="000000"/>
                  </a:solidFill>
                  <a:latin typeface="宋体" panose="02010600030101010101" pitchFamily="2" charset="-122"/>
                </a:rPr>
                <a:t>i</a:t>
              </a:r>
              <a:endParaRPr lang="zh-CN" altLang="en-US" sz="2400" b="1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9220" name="矩形 3"/>
            <p:cNvSpPr>
              <a:spLocks noChangeArrowheads="1"/>
            </p:cNvSpPr>
            <p:nvPr/>
          </p:nvSpPr>
          <p:spPr bwMode="auto">
            <a:xfrm>
              <a:off x="3992562" y="2109391"/>
              <a:ext cx="650875" cy="460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宋体" panose="02010600030101010101" pitchFamily="2" charset="-122"/>
                </a:rPr>
                <a:t>w</a:t>
              </a:r>
              <a:r>
                <a:rPr lang="zh-CN" altLang="zh-CN" sz="2400" b="1">
                  <a:solidFill>
                    <a:srgbClr val="000000"/>
                  </a:solidFill>
                  <a:latin typeface="宋体" panose="02010600030101010101" pitchFamily="2" charset="-122"/>
                </a:rPr>
                <a:t>á</a:t>
              </a:r>
              <a:r>
                <a:rPr lang="en-US" altLang="zh-CN" sz="2400" b="1">
                  <a:solidFill>
                    <a:srgbClr val="000000"/>
                  </a:solidFill>
                  <a:latin typeface="宋体" panose="02010600030101010101" pitchFamily="2" charset="-122"/>
                </a:rPr>
                <a:t>n</a:t>
              </a:r>
              <a:endParaRPr lang="zh-CN" altLang="en-US" sz="2400" b="1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9221" name="矩形 4"/>
            <p:cNvSpPr>
              <a:spLocks noChangeArrowheads="1"/>
            </p:cNvSpPr>
            <p:nvPr/>
          </p:nvSpPr>
          <p:spPr bwMode="auto">
            <a:xfrm>
              <a:off x="4548187" y="2109391"/>
              <a:ext cx="495300" cy="460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宋体" panose="02010600030101010101" pitchFamily="2" charset="-122"/>
                </a:rPr>
                <a:t>b</a:t>
              </a:r>
              <a:r>
                <a:rPr lang="zh-CN" altLang="zh-CN" sz="2400" b="1">
                  <a:solidFill>
                    <a:srgbClr val="000000"/>
                  </a:solidFill>
                  <a:latin typeface="宋体" panose="02010600030101010101" pitchFamily="2" charset="-122"/>
                </a:rPr>
                <a:t>ɑ</a:t>
              </a:r>
              <a:endParaRPr lang="zh-CN" altLang="en-US" sz="2400" b="1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9222" name="矩形 5"/>
            <p:cNvSpPr>
              <a:spLocks noChangeArrowheads="1"/>
            </p:cNvSpPr>
            <p:nvPr/>
          </p:nvSpPr>
          <p:spPr bwMode="auto">
            <a:xfrm>
              <a:off x="5891213" y="2109391"/>
              <a:ext cx="495300" cy="460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宋体" panose="02010600030101010101" pitchFamily="2" charset="-122"/>
                </a:rPr>
                <a:t>f</a:t>
              </a:r>
              <a:r>
                <a:rPr lang="zh-CN" altLang="zh-CN" sz="2400" b="1">
                  <a:solidFill>
                    <a:srgbClr val="000000"/>
                  </a:solidFill>
                  <a:latin typeface="宋体" panose="02010600030101010101" pitchFamily="2" charset="-122"/>
                </a:rPr>
                <a:t>ā</a:t>
              </a:r>
              <a:endParaRPr lang="zh-CN" altLang="en-US" sz="2400" b="1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</p:grpSp>
      <p:pic>
        <p:nvPicPr>
          <p:cNvPr id="28676" name="Picture 4" descr="E:\孙巧灵\2016秋上\上课课件\制作\R一语上\人一语大课堂（正文）\小树发芽.tif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990725" y="2560638"/>
            <a:ext cx="3394075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7"/>
          <p:cNvSpPr txBox="1">
            <a:spLocks noChangeArrowheads="1"/>
          </p:cNvSpPr>
          <p:nvPr/>
        </p:nvSpPr>
        <p:spPr bwMode="auto">
          <a:xfrm>
            <a:off x="252413" y="611188"/>
            <a:ext cx="1952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第一次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481638" y="3541713"/>
            <a:ext cx="18065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春天出发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 bwMode="auto">
          <a:xfrm>
            <a:off x="581025" y="646113"/>
            <a:ext cx="7743825" cy="2749550"/>
            <a:chOff x="676275" y="1901308"/>
            <a:chExt cx="7743825" cy="2747934"/>
          </a:xfrm>
        </p:grpSpPr>
        <p:sp>
          <p:nvSpPr>
            <p:cNvPr id="10242" name="矩形 1"/>
            <p:cNvSpPr>
              <a:spLocks noChangeArrowheads="1"/>
            </p:cNvSpPr>
            <p:nvPr/>
          </p:nvSpPr>
          <p:spPr bwMode="auto">
            <a:xfrm>
              <a:off x="676275" y="1971586"/>
              <a:ext cx="7743825" cy="267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8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    </a:t>
              </a:r>
              <a:r>
                <a:rPr lang="zh-CN" altLang="zh-CN" sz="28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小蜗牛爬呀，爬呀，好久才爬回来。它说：“妈妈，小树长满了叶子，碧绿碧绿的，地上还长着许多草莓呢。”</a:t>
              </a:r>
              <a:endParaRPr lang="zh-CN" altLang="en-US" sz="28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0243" name="矩形 2"/>
            <p:cNvSpPr>
              <a:spLocks noChangeArrowheads="1"/>
            </p:cNvSpPr>
            <p:nvPr/>
          </p:nvSpPr>
          <p:spPr bwMode="auto">
            <a:xfrm>
              <a:off x="2484438" y="1901308"/>
              <a:ext cx="495300" cy="461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宋体" panose="02010600030101010101" pitchFamily="2" charset="-122"/>
                </a:rPr>
                <a:t>p</a:t>
              </a:r>
              <a:r>
                <a:rPr lang="zh-CN" altLang="zh-CN" sz="2400" b="1">
                  <a:solidFill>
                    <a:srgbClr val="000000"/>
                  </a:solidFill>
                  <a:latin typeface="宋体" panose="02010600030101010101" pitchFamily="2" charset="-122"/>
                </a:rPr>
                <a:t>á</a:t>
              </a:r>
              <a:endParaRPr lang="zh-CN" altLang="en-US" sz="2400" b="1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0244" name="矩形 3"/>
            <p:cNvSpPr>
              <a:spLocks noChangeArrowheads="1"/>
            </p:cNvSpPr>
            <p:nvPr/>
          </p:nvSpPr>
          <p:spPr bwMode="auto">
            <a:xfrm>
              <a:off x="2913063" y="1901308"/>
              <a:ext cx="650875" cy="461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宋体" panose="02010600030101010101" pitchFamily="2" charset="-122"/>
                </a:rPr>
                <a:t>y</a:t>
              </a:r>
              <a:r>
                <a:rPr lang="zh-CN" altLang="zh-CN" sz="2400" b="1">
                  <a:solidFill>
                    <a:srgbClr val="000000"/>
                  </a:solidFill>
                  <a:latin typeface="宋体" panose="02010600030101010101" pitchFamily="2" charset="-122"/>
                </a:rPr>
                <a:t>ɑ </a:t>
              </a:r>
              <a:endParaRPr lang="zh-CN" altLang="en-US" sz="2400" b="1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0245" name="矩形 4"/>
            <p:cNvSpPr>
              <a:spLocks noChangeArrowheads="1"/>
            </p:cNvSpPr>
            <p:nvPr/>
          </p:nvSpPr>
          <p:spPr bwMode="auto">
            <a:xfrm>
              <a:off x="4859338" y="1901308"/>
              <a:ext cx="650875" cy="461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宋体" panose="02010600030101010101" pitchFamily="2" charset="-122"/>
                </a:rPr>
                <a:t>ji</a:t>
              </a:r>
              <a:r>
                <a:rPr lang="zh-CN" altLang="zh-CN" sz="2400" b="1">
                  <a:solidFill>
                    <a:srgbClr val="000000"/>
                  </a:solidFill>
                  <a:latin typeface="宋体" panose="02010600030101010101" pitchFamily="2" charset="-122"/>
                </a:rPr>
                <a:t>ǔ</a:t>
              </a:r>
              <a:endParaRPr lang="zh-CN" altLang="en-US" sz="2400" b="1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0246" name="矩形 5"/>
            <p:cNvSpPr>
              <a:spLocks noChangeArrowheads="1"/>
            </p:cNvSpPr>
            <p:nvPr/>
          </p:nvSpPr>
          <p:spPr bwMode="auto">
            <a:xfrm>
              <a:off x="6000750" y="1901308"/>
              <a:ext cx="652463" cy="461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宋体" panose="02010600030101010101" pitchFamily="2" charset="-122"/>
                </a:rPr>
                <a:t>hu</a:t>
              </a:r>
              <a:r>
                <a:rPr lang="zh-CN" altLang="zh-CN" sz="2400" b="1">
                  <a:solidFill>
                    <a:srgbClr val="000000"/>
                  </a:solidFill>
                  <a:latin typeface="宋体" panose="02010600030101010101" pitchFamily="2" charset="-122"/>
                </a:rPr>
                <a:t>í</a:t>
              </a:r>
              <a:endParaRPr lang="zh-CN" altLang="en-US" sz="2400" b="1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0247" name="矩形 6"/>
            <p:cNvSpPr>
              <a:spLocks noChangeArrowheads="1"/>
            </p:cNvSpPr>
            <p:nvPr/>
          </p:nvSpPr>
          <p:spPr bwMode="auto">
            <a:xfrm>
              <a:off x="3168650" y="2774424"/>
              <a:ext cx="652463" cy="46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宋体" panose="02010600030101010101" pitchFamily="2" charset="-122"/>
                </a:rPr>
                <a:t>m</a:t>
              </a:r>
              <a:r>
                <a:rPr lang="zh-CN" altLang="zh-CN" sz="2400" b="1">
                  <a:solidFill>
                    <a:srgbClr val="000000"/>
                  </a:solidFill>
                  <a:latin typeface="宋体" panose="02010600030101010101" pitchFamily="2" charset="-122"/>
                </a:rPr>
                <a:t>ǎ</a:t>
              </a:r>
              <a:r>
                <a:rPr lang="en-US" altLang="zh-CN" sz="2400" b="1">
                  <a:solidFill>
                    <a:srgbClr val="000000"/>
                  </a:solidFill>
                  <a:latin typeface="宋体" panose="02010600030101010101" pitchFamily="2" charset="-122"/>
                </a:rPr>
                <a:t>n</a:t>
              </a:r>
              <a:endParaRPr lang="zh-CN" altLang="en-US" sz="2400" b="1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0248" name="矩形 7"/>
            <p:cNvSpPr>
              <a:spLocks noChangeArrowheads="1"/>
            </p:cNvSpPr>
            <p:nvPr/>
          </p:nvSpPr>
          <p:spPr bwMode="auto">
            <a:xfrm>
              <a:off x="5014913" y="2774424"/>
              <a:ext cx="495300" cy="46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宋体" panose="02010600030101010101" pitchFamily="2" charset="-122"/>
                </a:rPr>
                <a:t>b</a:t>
              </a:r>
              <a:r>
                <a:rPr lang="zh-CN" altLang="zh-CN" sz="2400" b="1">
                  <a:solidFill>
                    <a:srgbClr val="000000"/>
                  </a:solidFill>
                  <a:latin typeface="宋体" panose="02010600030101010101" pitchFamily="2" charset="-122"/>
                </a:rPr>
                <a:t>ì</a:t>
              </a:r>
              <a:endParaRPr lang="zh-CN" altLang="en-US" sz="2400" b="1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</p:grpSp>
      <p:pic>
        <p:nvPicPr>
          <p:cNvPr id="50178" name="Picture 2" descr="E:\孙巧灵\2016秋上\上课课件\制作\R一语上\人一语大课堂（正文）\草莓.tif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160838" y="2733675"/>
            <a:ext cx="3087687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60563" y="3533775"/>
            <a:ext cx="18478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夏天回来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 bwMode="auto">
          <a:xfrm>
            <a:off x="538163" y="869950"/>
            <a:ext cx="3395662" cy="3756025"/>
            <a:chOff x="538018" y="428427"/>
            <a:chExt cx="3395119" cy="3755678"/>
          </a:xfrm>
        </p:grpSpPr>
        <p:pic>
          <p:nvPicPr>
            <p:cNvPr id="11266" name="Picture 4" descr="E:\孙巧灵\2016秋上\上课课件\制作\R一语上\人一语大课堂（正文）\小树发芽.tif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538018" y="1773456"/>
              <a:ext cx="3395119" cy="2410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7" name="TextBox 2"/>
            <p:cNvSpPr txBox="1">
              <a:spLocks noChangeArrowheads="1"/>
            </p:cNvSpPr>
            <p:nvPr/>
          </p:nvSpPr>
          <p:spPr bwMode="auto">
            <a:xfrm>
              <a:off x="538018" y="428427"/>
              <a:ext cx="314962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春天</a:t>
              </a:r>
              <a:r>
                <a:rPr lang="en-US" altLang="zh-CN" sz="28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——</a:t>
              </a:r>
              <a:r>
                <a:rPr lang="zh-CN" altLang="en-US" sz="28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小树发芽</a:t>
              </a:r>
              <a:endPara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3" name="组合 8"/>
          <p:cNvGrpSpPr/>
          <p:nvPr/>
        </p:nvGrpSpPr>
        <p:grpSpPr bwMode="auto">
          <a:xfrm>
            <a:off x="4752975" y="760413"/>
            <a:ext cx="3876675" cy="3865562"/>
            <a:chOff x="4752196" y="319408"/>
            <a:chExt cx="3877868" cy="3864697"/>
          </a:xfrm>
        </p:grpSpPr>
        <p:pic>
          <p:nvPicPr>
            <p:cNvPr id="11269" name="Picture 2" descr="E:\孙巧灵\2016秋上\上课课件\制作\R一语上\人一语大课堂（正文）\草莓.tif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52197" y="1773456"/>
              <a:ext cx="3395119" cy="2410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TextBox 4"/>
            <p:cNvSpPr txBox="1">
              <a:spLocks noChangeArrowheads="1"/>
            </p:cNvSpPr>
            <p:nvPr/>
          </p:nvSpPr>
          <p:spPr bwMode="auto">
            <a:xfrm>
              <a:off x="4752196" y="319408"/>
              <a:ext cx="3877868" cy="953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夏天</a:t>
              </a:r>
              <a:r>
                <a:rPr lang="en-US" altLang="zh-CN" sz="28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——</a:t>
              </a:r>
              <a:r>
                <a:rPr lang="zh-CN" altLang="en-US" sz="28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小树长满了叶子，地上长着许多草莓</a:t>
              </a:r>
              <a:endPara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7" name="右箭头 6"/>
          <p:cNvSpPr/>
          <p:nvPr/>
        </p:nvSpPr>
        <p:spPr>
          <a:xfrm>
            <a:off x="3687763" y="1055688"/>
            <a:ext cx="933450" cy="341312"/>
          </a:xfrm>
          <a:prstGeom prst="rightArrow">
            <a:avLst/>
          </a:prstGeom>
          <a:solidFill>
            <a:srgbClr val="99CC00">
              <a:alpha val="7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Box 1"/>
          <p:cNvSpPr txBox="1">
            <a:spLocks noChangeArrowheads="1"/>
          </p:cNvSpPr>
          <p:nvPr/>
        </p:nvSpPr>
        <p:spPr bwMode="auto">
          <a:xfrm>
            <a:off x="319088" y="703263"/>
            <a:ext cx="1952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第二次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8"/>
          <p:cNvGrpSpPr/>
          <p:nvPr/>
        </p:nvGrpSpPr>
        <p:grpSpPr bwMode="auto">
          <a:xfrm>
            <a:off x="577850" y="996950"/>
            <a:ext cx="7537450" cy="1973263"/>
            <a:chOff x="577155" y="996728"/>
            <a:chExt cx="7538144" cy="1973409"/>
          </a:xfrm>
        </p:grpSpPr>
        <p:sp>
          <p:nvSpPr>
            <p:cNvPr id="12291" name="矩形 2"/>
            <p:cNvSpPr>
              <a:spLocks noChangeArrowheads="1"/>
            </p:cNvSpPr>
            <p:nvPr/>
          </p:nvSpPr>
          <p:spPr bwMode="auto">
            <a:xfrm>
              <a:off x="733424" y="1154255"/>
              <a:ext cx="7381875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8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    </a:t>
              </a:r>
              <a:r>
                <a:rPr lang="zh-CN" altLang="zh-CN" sz="28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蜗牛妈妈说：“哦，已经是夏天了！快去摘几颗草莓回来。”</a:t>
              </a:r>
              <a:endParaRPr lang="zh-CN" altLang="en-US" sz="28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2292" name="矩形 3"/>
            <p:cNvSpPr>
              <a:spLocks noChangeArrowheads="1"/>
            </p:cNvSpPr>
            <p:nvPr/>
          </p:nvSpPr>
          <p:spPr bwMode="auto">
            <a:xfrm>
              <a:off x="4035048" y="996728"/>
              <a:ext cx="339756" cy="461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2400" b="1">
                  <a:solidFill>
                    <a:srgbClr val="000000"/>
                  </a:solidFill>
                  <a:latin typeface="宋体" panose="02010600030101010101" pitchFamily="2" charset="-122"/>
                </a:rPr>
                <a:t>ò</a:t>
              </a:r>
              <a:endParaRPr lang="zh-CN" altLang="en-US" sz="2400" b="1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2293" name="矩形 4"/>
            <p:cNvSpPr>
              <a:spLocks noChangeArrowheads="1"/>
            </p:cNvSpPr>
            <p:nvPr/>
          </p:nvSpPr>
          <p:spPr bwMode="auto">
            <a:xfrm>
              <a:off x="4654230" y="996728"/>
              <a:ext cx="493758" cy="461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宋体" panose="02010600030101010101" pitchFamily="2" charset="-122"/>
                </a:rPr>
                <a:t>y</a:t>
              </a:r>
              <a:r>
                <a:rPr lang="zh-CN" altLang="zh-CN" sz="2400" b="1">
                  <a:solidFill>
                    <a:srgbClr val="000000"/>
                  </a:solidFill>
                  <a:latin typeface="宋体" panose="02010600030101010101" pitchFamily="2" charset="-122"/>
                </a:rPr>
                <a:t>ǐ</a:t>
              </a:r>
              <a:endParaRPr lang="zh-CN" altLang="en-US" sz="2400" b="1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2294" name="矩形 5"/>
            <p:cNvSpPr>
              <a:spLocks noChangeArrowheads="1"/>
            </p:cNvSpPr>
            <p:nvPr/>
          </p:nvSpPr>
          <p:spPr bwMode="auto">
            <a:xfrm>
              <a:off x="4966997" y="996728"/>
              <a:ext cx="800174" cy="461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宋体" panose="02010600030101010101" pitchFamily="2" charset="-122"/>
                </a:rPr>
                <a:t>j</a:t>
              </a:r>
              <a:r>
                <a:rPr lang="zh-CN" altLang="zh-CN" sz="2400" b="1">
                  <a:solidFill>
                    <a:srgbClr val="000000"/>
                  </a:solidFill>
                  <a:latin typeface="宋体" panose="02010600030101010101" pitchFamily="2" charset="-122"/>
                </a:rPr>
                <a:t>ī</a:t>
              </a:r>
              <a:r>
                <a:rPr lang="en-US" altLang="zh-CN" sz="2400" b="1">
                  <a:solidFill>
                    <a:srgbClr val="000000"/>
                  </a:solidFill>
                  <a:latin typeface="宋体" panose="02010600030101010101" pitchFamily="2" charset="-122"/>
                </a:rPr>
                <a:t>n</a:t>
              </a:r>
              <a:r>
                <a:rPr lang="zh-CN" altLang="zh-CN" sz="2400" b="1">
                  <a:solidFill>
                    <a:srgbClr val="000000"/>
                  </a:solidFill>
                  <a:latin typeface="宋体" panose="02010600030101010101" pitchFamily="2" charset="-122"/>
                </a:rPr>
                <a:t>ɡ</a:t>
              </a:r>
              <a:endParaRPr lang="zh-CN" altLang="en-US" sz="2400" b="1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2295" name="矩形 6"/>
            <p:cNvSpPr>
              <a:spLocks noChangeArrowheads="1"/>
            </p:cNvSpPr>
            <p:nvPr/>
          </p:nvSpPr>
          <p:spPr bwMode="auto">
            <a:xfrm>
              <a:off x="577155" y="1936598"/>
              <a:ext cx="800174" cy="461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宋体" panose="02010600030101010101" pitchFamily="2" charset="-122"/>
                </a:rPr>
                <a:t>zh</a:t>
              </a:r>
              <a:r>
                <a:rPr lang="zh-CN" altLang="zh-CN" sz="2400" b="1">
                  <a:solidFill>
                    <a:srgbClr val="000000"/>
                  </a:solidFill>
                  <a:latin typeface="宋体" panose="02010600030101010101" pitchFamily="2" charset="-122"/>
                </a:rPr>
                <a:t>ā</a:t>
              </a:r>
              <a:r>
                <a:rPr lang="en-US" altLang="zh-CN" sz="2400" b="1">
                  <a:solidFill>
                    <a:srgbClr val="000000"/>
                  </a:solidFill>
                  <a:latin typeface="宋体" panose="02010600030101010101" pitchFamily="2" charset="-122"/>
                </a:rPr>
                <a:t>i</a:t>
              </a:r>
              <a:endParaRPr lang="zh-CN" altLang="en-US" sz="2400" b="1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2296" name="矩形 7"/>
            <p:cNvSpPr>
              <a:spLocks noChangeArrowheads="1"/>
            </p:cNvSpPr>
            <p:nvPr/>
          </p:nvSpPr>
          <p:spPr bwMode="auto">
            <a:xfrm>
              <a:off x="1486877" y="1936598"/>
              <a:ext cx="509634" cy="461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宋体" panose="02010600030101010101" pitchFamily="2" charset="-122"/>
                </a:rPr>
                <a:t>k</a:t>
              </a:r>
              <a:r>
                <a:rPr lang="zh-CN" altLang="zh-CN" sz="2400" b="1">
                  <a:solidFill>
                    <a:srgbClr val="000000"/>
                  </a:solidFill>
                  <a:latin typeface="宋体" panose="02010600030101010101" pitchFamily="2" charset="-122"/>
                </a:rPr>
                <a:t>ē</a:t>
              </a:r>
              <a:endParaRPr lang="zh-CN" altLang="en-US" sz="2400" b="1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</p:grpSp>
      <p:pic>
        <p:nvPicPr>
          <p:cNvPr id="10" name="Picture 2" descr="E:\孙巧灵\2016秋上\上课课件\制作\R一语上\人一语大课堂（正文）\草莓.tif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122738" y="2590800"/>
            <a:ext cx="32893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60563" y="3533775"/>
            <a:ext cx="18478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夏天出去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 bwMode="auto">
          <a:xfrm>
            <a:off x="581025" y="615950"/>
            <a:ext cx="8162925" cy="2678113"/>
            <a:chOff x="581025" y="785842"/>
            <a:chExt cx="8162925" cy="2677656"/>
          </a:xfrm>
        </p:grpSpPr>
        <p:sp>
          <p:nvSpPr>
            <p:cNvPr id="13314" name="矩形 1"/>
            <p:cNvSpPr>
              <a:spLocks noChangeArrowheads="1"/>
            </p:cNvSpPr>
            <p:nvPr/>
          </p:nvSpPr>
          <p:spPr bwMode="auto">
            <a:xfrm>
              <a:off x="581025" y="785842"/>
              <a:ext cx="8162925" cy="267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8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    </a:t>
              </a:r>
              <a:r>
                <a:rPr lang="zh-CN" altLang="zh-CN" sz="28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小蜗牛爬呀，爬呀，好久才爬回来。它说：“妈妈，草莓没有了，地上长着蘑菇，树叶全变黄了。”</a:t>
              </a:r>
              <a:endParaRPr lang="zh-CN" altLang="en-US" sz="28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3315" name="矩形 2"/>
            <p:cNvSpPr>
              <a:spLocks noChangeArrowheads="1"/>
            </p:cNvSpPr>
            <p:nvPr/>
          </p:nvSpPr>
          <p:spPr bwMode="auto">
            <a:xfrm>
              <a:off x="7777163" y="1554061"/>
              <a:ext cx="703262" cy="399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000000"/>
                  </a:solidFill>
                  <a:latin typeface="宋体" panose="02010600030101010101" pitchFamily="2" charset="-122"/>
                </a:rPr>
                <a:t>bi</a:t>
              </a:r>
              <a:r>
                <a:rPr lang="zh-CN" altLang="zh-CN" sz="2000" b="1">
                  <a:solidFill>
                    <a:srgbClr val="000000"/>
                  </a:solidFill>
                  <a:latin typeface="宋体" panose="02010600030101010101" pitchFamily="2" charset="-122"/>
                </a:rPr>
                <a:t>à</a:t>
              </a:r>
              <a:r>
                <a:rPr lang="en-US" altLang="zh-CN" sz="2000" b="1">
                  <a:solidFill>
                    <a:srgbClr val="000000"/>
                  </a:solidFill>
                  <a:latin typeface="宋体" panose="02010600030101010101" pitchFamily="2" charset="-122"/>
                </a:rPr>
                <a:t>n</a:t>
              </a:r>
              <a:endParaRPr lang="zh-CN" altLang="en-US" sz="2000" b="1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3316" name="矩形 3"/>
            <p:cNvSpPr>
              <a:spLocks noChangeArrowheads="1"/>
            </p:cNvSpPr>
            <p:nvPr/>
          </p:nvSpPr>
          <p:spPr bwMode="auto">
            <a:xfrm>
              <a:off x="7175500" y="1549300"/>
              <a:ext cx="704850" cy="399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000000"/>
                  </a:solidFill>
                  <a:latin typeface="宋体" panose="02010600030101010101" pitchFamily="2" charset="-122"/>
                </a:rPr>
                <a:t>qu</a:t>
              </a:r>
              <a:r>
                <a:rPr lang="zh-CN" altLang="zh-CN" sz="2000" b="1">
                  <a:solidFill>
                    <a:srgbClr val="000000"/>
                  </a:solidFill>
                  <a:latin typeface="宋体" panose="02010600030101010101" pitchFamily="2" charset="-122"/>
                </a:rPr>
                <a:t>á</a:t>
              </a:r>
              <a:r>
                <a:rPr lang="en-US" altLang="zh-CN" sz="2000" b="1">
                  <a:solidFill>
                    <a:srgbClr val="000000"/>
                  </a:solidFill>
                  <a:latin typeface="宋体" panose="02010600030101010101" pitchFamily="2" charset="-122"/>
                </a:rPr>
                <a:t>n</a:t>
              </a:r>
              <a:endParaRPr lang="zh-CN" altLang="en-US" sz="2000" b="1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</p:grpSp>
      <p:pic>
        <p:nvPicPr>
          <p:cNvPr id="51202" name="Picture 2" descr="E:\孙巧灵\2016秋上\上课课件\制作\R一语上\人一语大课堂（正文）\蘑菇.tif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781425" y="2460625"/>
            <a:ext cx="3394075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60563" y="3533775"/>
            <a:ext cx="18478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秋天回来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816</Words>
  <Application>WPS 演示</Application>
  <PresentationFormat>全屏显示(16:9)</PresentationFormat>
  <Paragraphs>191</Paragraphs>
  <Slides>27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Wingdings</vt:lpstr>
      <vt:lpstr>黑体</vt:lpstr>
      <vt:lpstr>楷体_GB2312</vt:lpstr>
      <vt:lpstr>新宋体</vt:lpstr>
      <vt:lpstr>Arial Unicode MS</vt:lpstr>
      <vt:lpstr>Calibri</vt:lpstr>
      <vt:lpstr>楷体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</cp:revision>
  <dcterms:created xsi:type="dcterms:W3CDTF">2020-08-18T03:14:37Z</dcterms:created>
  <dcterms:modified xsi:type="dcterms:W3CDTF">2020-08-18T03:14:37Z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