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21" r:id="rId3"/>
    <p:sldId id="266" r:id="rId5"/>
    <p:sldId id="278" r:id="rId6"/>
    <p:sldId id="323" r:id="rId7"/>
    <p:sldId id="324" r:id="rId8"/>
    <p:sldId id="325" r:id="rId9"/>
    <p:sldId id="326" r:id="rId10"/>
    <p:sldId id="327" r:id="rId11"/>
    <p:sldId id="328" r:id="rId12"/>
    <p:sldId id="296" r:id="rId13"/>
    <p:sldId id="282" r:id="rId14"/>
    <p:sldId id="283" r:id="rId15"/>
    <p:sldId id="284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17" r:id="rId25"/>
    <p:sldId id="331" r:id="rId2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FF6600"/>
    <a:srgbClr val="FFFFFF"/>
    <a:srgbClr val="FFFFCC"/>
    <a:srgbClr val="99CC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1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384" y="-8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2" cy="36002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6C1C6D7-4E31-41B6-AA72-AF9A15FC4A09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409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09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BE2D0A0B-F90C-4D66-B969-DB15109E8B7F}" type="slidenum">
              <a:rPr lang="zh-CN" altLang="en-US" sz="1800">
                <a:solidFill>
                  <a:srgbClr val="000000"/>
                </a:solidFill>
              </a:rPr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1C6D7-4E31-41B6-AA72-AF9A15FC4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3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90000" tIns="46800" rIns="90000" bIns="46800"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05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05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1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46800" tIns="46800" rIns="46800" bIns="468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1" Type="http://schemas.openxmlformats.org/officeDocument/2006/relationships/theme" Target="../theme/theme1.xml"/><Relationship Id="rId40" Type="http://schemas.openxmlformats.org/officeDocument/2006/relationships/tags" Target="../tags/tag62.xml"/><Relationship Id="rId4" Type="http://schemas.openxmlformats.org/officeDocument/2006/relationships/slideLayout" Target="../slideLayouts/slideLayout4.xml"/><Relationship Id="rId39" Type="http://schemas.openxmlformats.org/officeDocument/2006/relationships/tags" Target="../tags/tag61.xml"/><Relationship Id="rId38" Type="http://schemas.openxmlformats.org/officeDocument/2006/relationships/tags" Target="../tags/tag60.xml"/><Relationship Id="rId37" Type="http://schemas.openxmlformats.org/officeDocument/2006/relationships/tags" Target="../tags/tag59.xml"/><Relationship Id="rId36" Type="http://schemas.openxmlformats.org/officeDocument/2006/relationships/tags" Target="../tags/tag58.xml"/><Relationship Id="rId35" Type="http://schemas.openxmlformats.org/officeDocument/2006/relationships/tags" Target="../tags/tag57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5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6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7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8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9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4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3" Type="http://schemas.openxmlformats.org/officeDocument/2006/relationships/image" Target="../media/image9.png"/><Relationship Id="rId2" Type="http://schemas.openxmlformats.org/officeDocument/2006/relationships/image" Target="../media/image18.png"/><Relationship Id="rId1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image" Target="../media/image21.png"/><Relationship Id="rId1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image" Target="../media/image22.png"/><Relationship Id="rId1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image" Target="../media/image23.png"/><Relationship Id="rId1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image" Target="../media/image24.png"/><Relationship Id="rId1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25.png"/><Relationship Id="rId1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image" Target="../media/image26.png"/><Relationship Id="rId1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image" Target="../media/image27.png"/><Relationship Id="rId1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image" Target="../media/image28.png"/><Relationship Id="rId1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image" Target="../media/image29.png"/><Relationship Id="rId1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image" Target="../media/image3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组合 8"/>
          <p:cNvGrpSpPr/>
          <p:nvPr/>
        </p:nvGrpSpPr>
        <p:grpSpPr bwMode="auto">
          <a:xfrm>
            <a:off x="1665288" y="1490663"/>
            <a:ext cx="2662237" cy="1035050"/>
            <a:chOff x="1178398" y="2105678"/>
            <a:chExt cx="3548062" cy="1380701"/>
          </a:xfrm>
        </p:grpSpPr>
        <p:sp>
          <p:nvSpPr>
            <p:cNvPr id="3075" name="矩形 24"/>
            <p:cNvSpPr>
              <a:spLocks noChangeArrowheads="1"/>
            </p:cNvSpPr>
            <p:nvPr/>
          </p:nvSpPr>
          <p:spPr bwMode="auto">
            <a:xfrm>
              <a:off x="1703862" y="2105678"/>
              <a:ext cx="2497137" cy="585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500" b="1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第七单元 </a:t>
              </a:r>
              <a:r>
                <a:rPr lang="en-US" altLang="zh-CN" sz="1500" b="1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1500" b="1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课文</a:t>
              </a:r>
              <a:endParaRPr lang="zh-CN" altLang="en-US" sz="15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6" name="TextBox 2"/>
            <p:cNvSpPr txBox="1">
              <a:spLocks noChangeArrowheads="1"/>
            </p:cNvSpPr>
            <p:nvPr/>
          </p:nvSpPr>
          <p:spPr bwMode="auto">
            <a:xfrm>
              <a:off x="1178398" y="2624499"/>
              <a:ext cx="3548062" cy="86188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3600" b="1" spc="225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明天要远足</a:t>
              </a:r>
              <a:endParaRPr lang="zh-CN" altLang="en-US" sz="3600" b="1" spc="225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077" name="图片 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842000" y="733425"/>
            <a:ext cx="30353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 bwMode="auto">
          <a:xfrm>
            <a:off x="2246313" y="1311275"/>
            <a:ext cx="1887537" cy="1960563"/>
            <a:chOff x="317986" y="1674097"/>
            <a:chExt cx="1887537" cy="1961621"/>
          </a:xfrm>
        </p:grpSpPr>
        <p:pic>
          <p:nvPicPr>
            <p:cNvPr id="13314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5" name="TextBox 4"/>
            <p:cNvSpPr txBox="1">
              <a:spLocks noChangeArrowheads="1"/>
            </p:cNvSpPr>
            <p:nvPr/>
          </p:nvSpPr>
          <p:spPr bwMode="auto">
            <a:xfrm>
              <a:off x="326683" y="1674097"/>
              <a:ext cx="1838325" cy="193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才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2630488" y="511175"/>
            <a:ext cx="111760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3333FF"/>
                </a:solidFill>
                <a:latin typeface="+mn-ea"/>
                <a:ea typeface="+mn-ea"/>
              </a:rPr>
              <a:t>cái</a:t>
            </a:r>
            <a:endParaRPr lang="zh-CN" altLang="en-US" sz="4800" b="1" dirty="0">
              <a:solidFill>
                <a:srgbClr val="3333FF"/>
              </a:solidFill>
              <a:latin typeface="+mn-ea"/>
              <a:ea typeface="+mn-ea"/>
            </a:endParaRPr>
          </a:p>
        </p:txBody>
      </p:sp>
      <p:pic>
        <p:nvPicPr>
          <p:cNvPr id="11280" name="Picture 16" descr="E:\孙巧灵\2016秋上\上课课件\制作\R一语上\人一语大课堂（正文）\才智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49825" y="1274763"/>
            <a:ext cx="2805113" cy="233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2"/>
          <p:cNvGrpSpPr/>
          <p:nvPr/>
        </p:nvGrpSpPr>
        <p:grpSpPr bwMode="auto">
          <a:xfrm>
            <a:off x="1262063" y="3800475"/>
            <a:ext cx="2325687" cy="358775"/>
            <a:chOff x="1200182" y="3154796"/>
            <a:chExt cx="2325798" cy="357909"/>
          </a:xfrm>
        </p:grpSpPr>
        <p:pic>
          <p:nvPicPr>
            <p:cNvPr id="13319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00182" y="3154796"/>
              <a:ext cx="794397" cy="357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0" name="Picture 17" descr="E:\孙巧灵\2016秋上\上课课件\制作\R一语上\人一语大课堂（正文）\才a.tif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149332" y="3200970"/>
              <a:ext cx="1376648" cy="284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282" name="Picture 1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52538" y="4284663"/>
            <a:ext cx="555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479675" y="474663"/>
            <a:ext cx="1428750" cy="828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3333FF"/>
                </a:solidFill>
                <a:latin typeface="+mn-ea"/>
                <a:ea typeface="+mn-ea"/>
              </a:rPr>
              <a:t>mínɡ</a:t>
            </a:r>
            <a:endParaRPr lang="zh-CN" altLang="en-US" sz="4800" b="1" dirty="0">
              <a:solidFill>
                <a:srgbClr val="3333FF"/>
              </a:solidFill>
              <a:latin typeface="+mn-ea"/>
              <a:ea typeface="+mn-ea"/>
            </a:endParaRPr>
          </a:p>
        </p:txBody>
      </p:sp>
      <p:grpSp>
        <p:nvGrpSpPr>
          <p:cNvPr id="2" name="组合 2"/>
          <p:cNvGrpSpPr/>
          <p:nvPr/>
        </p:nvGrpSpPr>
        <p:grpSpPr bwMode="auto">
          <a:xfrm>
            <a:off x="2266950" y="1339850"/>
            <a:ext cx="1887538" cy="1960563"/>
            <a:chOff x="317986" y="1674097"/>
            <a:chExt cx="1887537" cy="1961621"/>
          </a:xfrm>
        </p:grpSpPr>
        <p:pic>
          <p:nvPicPr>
            <p:cNvPr id="14339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0" name="TextBox 4"/>
            <p:cNvSpPr txBox="1">
              <a:spLocks noChangeArrowheads="1"/>
            </p:cNvSpPr>
            <p:nvPr/>
          </p:nvSpPr>
          <p:spPr bwMode="auto">
            <a:xfrm>
              <a:off x="326683" y="1674097"/>
              <a:ext cx="1838325" cy="193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明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2300" name="Picture 12" descr="E:\孙巧灵\2016秋上\上课课件\制作\R一语上\人一语大课堂（正文）\明亮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68863" y="1096963"/>
            <a:ext cx="2778125" cy="231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1"/>
          <p:cNvGrpSpPr/>
          <p:nvPr/>
        </p:nvGrpSpPr>
        <p:grpSpPr bwMode="auto">
          <a:xfrm>
            <a:off x="1304925" y="3525838"/>
            <a:ext cx="4486275" cy="358775"/>
            <a:chOff x="1200184" y="2992871"/>
            <a:chExt cx="4486843" cy="357909"/>
          </a:xfrm>
        </p:grpSpPr>
        <p:pic>
          <p:nvPicPr>
            <p:cNvPr id="14343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00184" y="2992871"/>
              <a:ext cx="794422" cy="357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Picture 13" descr="E:\孙巧灵\2016秋上\上课课件\制作\R一语上\人一语大课堂（正文）\明a.tif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161572" y="3036609"/>
              <a:ext cx="3525455" cy="292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04925" y="4094163"/>
            <a:ext cx="60769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273300" y="666750"/>
            <a:ext cx="142875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3333FF"/>
                </a:solidFill>
                <a:latin typeface="+mn-ea"/>
                <a:ea typeface="+mn-ea"/>
              </a:rPr>
              <a:t>tón</a:t>
            </a:r>
            <a:r>
              <a:rPr lang="en-US" altLang="zh-CN" sz="4800" b="1" dirty="0" err="1">
                <a:solidFill>
                  <a:srgbClr val="3333FF"/>
                </a:solidFill>
                <a:latin typeface="+mn-ea"/>
              </a:rPr>
              <a:t>ɡ</a:t>
            </a:r>
            <a:endParaRPr lang="zh-CN" altLang="en-US" sz="4800" b="1" dirty="0">
              <a:solidFill>
                <a:srgbClr val="3333FF"/>
              </a:solidFill>
              <a:latin typeface="+mn-ea"/>
            </a:endParaRPr>
          </a:p>
        </p:txBody>
      </p:sp>
      <p:grpSp>
        <p:nvGrpSpPr>
          <p:cNvPr id="2" name="组合 2"/>
          <p:cNvGrpSpPr/>
          <p:nvPr/>
        </p:nvGrpSpPr>
        <p:grpSpPr bwMode="auto">
          <a:xfrm>
            <a:off x="2044700" y="1422400"/>
            <a:ext cx="1887538" cy="1960563"/>
            <a:chOff x="317986" y="1674097"/>
            <a:chExt cx="1887537" cy="1961621"/>
          </a:xfrm>
        </p:grpSpPr>
        <p:pic>
          <p:nvPicPr>
            <p:cNvPr id="15363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4" name="TextBox 4"/>
            <p:cNvSpPr txBox="1">
              <a:spLocks noChangeArrowheads="1"/>
            </p:cNvSpPr>
            <p:nvPr/>
          </p:nvSpPr>
          <p:spPr bwMode="auto">
            <a:xfrm>
              <a:off x="326683" y="1674097"/>
              <a:ext cx="1838325" cy="193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同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3324" name="Picture 12" descr="E:\孙巧灵\2016秋上\上课课件\制作\R一语上\人一语大课堂（正文）\一同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67275" y="965200"/>
            <a:ext cx="280035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1"/>
          <p:cNvGrpSpPr/>
          <p:nvPr/>
        </p:nvGrpSpPr>
        <p:grpSpPr bwMode="auto">
          <a:xfrm>
            <a:off x="1200150" y="3535363"/>
            <a:ext cx="4213225" cy="358775"/>
            <a:chOff x="1200161" y="3069071"/>
            <a:chExt cx="4213166" cy="357909"/>
          </a:xfrm>
        </p:grpSpPr>
        <p:pic>
          <p:nvPicPr>
            <p:cNvPr id="15367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00161" y="3069071"/>
              <a:ext cx="793945" cy="357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8" name="Picture 13" descr="E:\孙巧灵\2016秋上\上课课件\制作\R一语上\人一语大课堂（正文）\同a.tif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139692" y="3127421"/>
              <a:ext cx="3273635" cy="292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326" name="Picture 1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00150" y="4111625"/>
            <a:ext cx="61547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617788" y="438150"/>
            <a:ext cx="111760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3333FF"/>
                </a:solidFill>
                <a:latin typeface="+mn-ea"/>
                <a:ea typeface="+mn-ea"/>
              </a:rPr>
              <a:t>xué</a:t>
            </a:r>
            <a:endParaRPr lang="zh-CN" altLang="en-US" sz="4800" b="1" dirty="0">
              <a:solidFill>
                <a:srgbClr val="3333FF"/>
              </a:solidFill>
              <a:latin typeface="+mn-ea"/>
              <a:ea typeface="+mn-ea"/>
            </a:endParaRPr>
          </a:p>
        </p:txBody>
      </p:sp>
      <p:grpSp>
        <p:nvGrpSpPr>
          <p:cNvPr id="2" name="组合 2"/>
          <p:cNvGrpSpPr/>
          <p:nvPr/>
        </p:nvGrpSpPr>
        <p:grpSpPr bwMode="auto">
          <a:xfrm>
            <a:off x="2136775" y="1165225"/>
            <a:ext cx="1887538" cy="1970088"/>
            <a:chOff x="317986" y="1664567"/>
            <a:chExt cx="1887537" cy="1971151"/>
          </a:xfrm>
        </p:grpSpPr>
        <p:pic>
          <p:nvPicPr>
            <p:cNvPr id="16387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88" name="TextBox 4"/>
            <p:cNvSpPr txBox="1">
              <a:spLocks noChangeArrowheads="1"/>
            </p:cNvSpPr>
            <p:nvPr/>
          </p:nvSpPr>
          <p:spPr bwMode="auto">
            <a:xfrm>
              <a:off x="326683" y="1664567"/>
              <a:ext cx="1838325" cy="193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学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4348" name="Picture 12" descr="E:\孙巧灵\2016秋上\上课课件\制作\R一语上\人一语大课堂（正文）\放学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97438" y="982663"/>
            <a:ext cx="2547937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1"/>
          <p:cNvGrpSpPr/>
          <p:nvPr/>
        </p:nvGrpSpPr>
        <p:grpSpPr bwMode="auto">
          <a:xfrm>
            <a:off x="1382713" y="3524250"/>
            <a:ext cx="4570412" cy="358775"/>
            <a:chOff x="1200169" y="2783321"/>
            <a:chExt cx="4571187" cy="357909"/>
          </a:xfrm>
        </p:grpSpPr>
        <p:pic>
          <p:nvPicPr>
            <p:cNvPr id="16391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00169" y="2783321"/>
              <a:ext cx="794124" cy="357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Picture 13" descr="E:\孙巧灵\2016秋上\上课课件\制作\R一语上\人一语大课堂（正文）\学a.tif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184649" y="2792127"/>
              <a:ext cx="3586707" cy="340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82713" y="4103688"/>
            <a:ext cx="5567362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组合 4"/>
          <p:cNvGrpSpPr/>
          <p:nvPr/>
        </p:nvGrpSpPr>
        <p:grpSpPr bwMode="auto">
          <a:xfrm>
            <a:off x="1041400" y="1881188"/>
            <a:ext cx="1887538" cy="1970087"/>
            <a:chOff x="317986" y="1665630"/>
            <a:chExt cx="1887537" cy="1970088"/>
          </a:xfrm>
        </p:grpSpPr>
        <p:pic>
          <p:nvPicPr>
            <p:cNvPr id="17410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1" name="TextBox 4"/>
            <p:cNvSpPr txBox="1">
              <a:spLocks noChangeArrowheads="1"/>
            </p:cNvSpPr>
            <p:nvPr/>
          </p:nvSpPr>
          <p:spPr bwMode="auto">
            <a:xfrm>
              <a:off x="343617" y="1665630"/>
              <a:ext cx="1838325" cy="1938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睡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260475" y="1123950"/>
            <a:ext cx="142875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FF3300"/>
                </a:solidFill>
                <a:latin typeface="+mn-ea"/>
                <a:ea typeface="+mn-ea"/>
              </a:rPr>
              <a:t>shuì</a:t>
            </a:r>
            <a:endParaRPr lang="zh-CN" altLang="en-US" sz="4800" b="1" dirty="0">
              <a:solidFill>
                <a:srgbClr val="FF3300"/>
              </a:solidFill>
              <a:latin typeface="+mn-ea"/>
              <a:ea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286250" y="3573463"/>
            <a:ext cx="2046288" cy="1077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3200" b="1" dirty="0" err="1">
                <a:latin typeface="+mn-ea"/>
                <a:ea typeface="+mn-ea"/>
              </a:rPr>
              <a:t>shuì</a:t>
            </a:r>
            <a:r>
              <a:rPr lang="en-US" altLang="zh-CN" sz="3200" b="1" dirty="0">
                <a:latin typeface="+mn-ea"/>
                <a:ea typeface="+mn-ea"/>
              </a:rPr>
              <a:t> </a:t>
            </a:r>
            <a:r>
              <a:rPr lang="en-US" altLang="zh-CN" sz="3200" b="1" dirty="0" err="1">
                <a:latin typeface="+mn-ea"/>
                <a:ea typeface="+mn-ea"/>
              </a:rPr>
              <a:t>jiào</a:t>
            </a:r>
            <a:endParaRPr lang="en-US" altLang="zh-CN" sz="3200" b="1" dirty="0">
              <a:latin typeface="+mn-ea"/>
              <a:ea typeface="+mn-ea"/>
            </a:endParaRPr>
          </a:p>
          <a:p>
            <a:pPr>
              <a:buFontTx/>
              <a:buNone/>
              <a:defRPr/>
            </a:pPr>
            <a:r>
              <a:rPr lang="zh-CN" altLang="en-US" sz="3200" b="1" dirty="0">
                <a:latin typeface="+mn-ea"/>
                <a:ea typeface="+mn-ea"/>
              </a:rPr>
              <a:t> 睡   觉</a:t>
            </a:r>
            <a:endParaRPr lang="zh-CN" altLang="en-US" sz="3200" b="1" dirty="0">
              <a:latin typeface="+mn-ea"/>
              <a:ea typeface="+mn-ea"/>
            </a:endParaRPr>
          </a:p>
        </p:txBody>
      </p:sp>
      <p:pic>
        <p:nvPicPr>
          <p:cNvPr id="16393" name="Picture 9" descr="E:\孙巧灵\2016秋上\上课课件\制作\R一语上\人一语大课堂（正文）\睡觉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30638" y="1123950"/>
            <a:ext cx="2730500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组合 4"/>
          <p:cNvGrpSpPr/>
          <p:nvPr/>
        </p:nvGrpSpPr>
        <p:grpSpPr bwMode="auto">
          <a:xfrm>
            <a:off x="1041400" y="1881188"/>
            <a:ext cx="1887538" cy="1970087"/>
            <a:chOff x="317986" y="1665630"/>
            <a:chExt cx="1887537" cy="1970088"/>
          </a:xfrm>
        </p:grpSpPr>
        <p:pic>
          <p:nvPicPr>
            <p:cNvPr id="18434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5" name="TextBox 4"/>
            <p:cNvSpPr txBox="1">
              <a:spLocks noChangeArrowheads="1"/>
            </p:cNvSpPr>
            <p:nvPr/>
          </p:nvSpPr>
          <p:spPr bwMode="auto">
            <a:xfrm>
              <a:off x="343617" y="1665630"/>
              <a:ext cx="1838325" cy="1938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那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582738" y="1133475"/>
            <a:ext cx="80645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FF3300"/>
                </a:solidFill>
                <a:latin typeface="+mn-ea"/>
                <a:ea typeface="+mn-ea"/>
              </a:rPr>
              <a:t>nà</a:t>
            </a:r>
            <a:endParaRPr lang="zh-CN" altLang="en-US" sz="4800" b="1" dirty="0">
              <a:solidFill>
                <a:srgbClr val="FF3300"/>
              </a:solidFill>
              <a:latin typeface="+mn-ea"/>
              <a:ea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575175" y="3349625"/>
            <a:ext cx="1425575" cy="1076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3200" b="1" dirty="0" err="1">
                <a:latin typeface="+mn-ea"/>
                <a:ea typeface="+mn-ea"/>
              </a:rPr>
              <a:t>nà</a:t>
            </a:r>
            <a:r>
              <a:rPr lang="en-US" altLang="zh-CN" sz="3200" b="1" dirty="0">
                <a:latin typeface="+mn-ea"/>
                <a:ea typeface="+mn-ea"/>
              </a:rPr>
              <a:t> </a:t>
            </a:r>
            <a:r>
              <a:rPr lang="en-US" altLang="zh-CN" sz="3200" b="1" dirty="0" err="1">
                <a:latin typeface="+mn-ea"/>
                <a:ea typeface="+mn-ea"/>
              </a:rPr>
              <a:t>xiē</a:t>
            </a:r>
            <a:endParaRPr lang="en-US" altLang="zh-CN" sz="3200" b="1" dirty="0">
              <a:latin typeface="+mn-ea"/>
              <a:ea typeface="+mn-ea"/>
            </a:endParaRPr>
          </a:p>
          <a:p>
            <a:pPr>
              <a:buFontTx/>
              <a:buNone/>
              <a:defRPr/>
            </a:pPr>
            <a:r>
              <a:rPr lang="zh-CN" altLang="en-US" sz="3200" b="1" dirty="0">
                <a:latin typeface="+mn-ea"/>
                <a:ea typeface="+mn-ea"/>
              </a:rPr>
              <a:t>那  些</a:t>
            </a:r>
            <a:endParaRPr lang="zh-CN" altLang="en-US" sz="3200" b="1" dirty="0">
              <a:latin typeface="+mn-ea"/>
              <a:ea typeface="+mn-ea"/>
            </a:endParaRPr>
          </a:p>
        </p:txBody>
      </p:sp>
      <p:pic>
        <p:nvPicPr>
          <p:cNvPr id="17416" name="Picture 8" descr="E:\孙巧灵\2016秋上\上课课件\制作\R一语上\人一语大课堂（正文）\那些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3175" y="554038"/>
            <a:ext cx="30035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4"/>
          <p:cNvGrpSpPr/>
          <p:nvPr/>
        </p:nvGrpSpPr>
        <p:grpSpPr bwMode="auto">
          <a:xfrm>
            <a:off x="1041400" y="1881188"/>
            <a:ext cx="1887538" cy="1970087"/>
            <a:chOff x="317986" y="1665630"/>
            <a:chExt cx="1887537" cy="1970088"/>
          </a:xfrm>
        </p:grpSpPr>
        <p:pic>
          <p:nvPicPr>
            <p:cNvPr id="19458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59" name="TextBox 4"/>
            <p:cNvSpPr txBox="1">
              <a:spLocks noChangeArrowheads="1"/>
            </p:cNvSpPr>
            <p:nvPr/>
          </p:nvSpPr>
          <p:spPr bwMode="auto">
            <a:xfrm>
              <a:off x="343617" y="1665630"/>
              <a:ext cx="1838325" cy="1938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海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425575" y="1133475"/>
            <a:ext cx="111760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FF3300"/>
                </a:solidFill>
                <a:latin typeface="+mn-ea"/>
                <a:ea typeface="+mn-ea"/>
              </a:rPr>
              <a:t>hǎi</a:t>
            </a:r>
            <a:endParaRPr lang="zh-CN" altLang="en-US" sz="4800" b="1" dirty="0">
              <a:solidFill>
                <a:srgbClr val="FF3300"/>
              </a:solidFill>
              <a:latin typeface="+mn-ea"/>
              <a:ea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581525" y="3328988"/>
            <a:ext cx="1425575" cy="1077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3200" b="1" dirty="0" err="1">
                <a:latin typeface="+mn-ea"/>
                <a:ea typeface="+mn-ea"/>
              </a:rPr>
              <a:t>dà</a:t>
            </a:r>
            <a:r>
              <a:rPr lang="en-US" altLang="zh-CN" sz="3200" b="1" dirty="0">
                <a:latin typeface="+mn-ea"/>
                <a:ea typeface="+mn-ea"/>
              </a:rPr>
              <a:t> </a:t>
            </a:r>
            <a:r>
              <a:rPr lang="en-US" altLang="zh-CN" sz="3200" b="1" dirty="0" err="1">
                <a:latin typeface="+mn-ea"/>
                <a:ea typeface="+mn-ea"/>
              </a:rPr>
              <a:t>hǎi</a:t>
            </a:r>
            <a:endParaRPr lang="en-US" altLang="zh-CN" sz="3200" b="1" dirty="0">
              <a:latin typeface="+mn-ea"/>
              <a:ea typeface="+mn-ea"/>
            </a:endParaRPr>
          </a:p>
          <a:p>
            <a:pPr>
              <a:buFontTx/>
              <a:buNone/>
              <a:defRPr/>
            </a:pPr>
            <a:r>
              <a:rPr lang="zh-CN" altLang="en-US" sz="3200" b="1" dirty="0">
                <a:latin typeface="+mn-ea"/>
                <a:ea typeface="+mn-ea"/>
              </a:rPr>
              <a:t>大  海</a:t>
            </a:r>
            <a:endParaRPr lang="zh-CN" altLang="en-US" sz="3200" b="1" dirty="0">
              <a:latin typeface="+mn-ea"/>
              <a:ea typeface="+mn-ea"/>
            </a:endParaRPr>
          </a:p>
        </p:txBody>
      </p:sp>
      <p:pic>
        <p:nvPicPr>
          <p:cNvPr id="18440" name="Picture 8" descr="E:\孙巧灵\2016秋上\上课课件\制作\R一语上\人一语大课堂（正文）\大海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41725" y="981075"/>
            <a:ext cx="3305175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组合 4"/>
          <p:cNvGrpSpPr/>
          <p:nvPr/>
        </p:nvGrpSpPr>
        <p:grpSpPr bwMode="auto">
          <a:xfrm>
            <a:off x="1041400" y="1881188"/>
            <a:ext cx="1887538" cy="1970087"/>
            <a:chOff x="317986" y="1665630"/>
            <a:chExt cx="1887537" cy="1970088"/>
          </a:xfrm>
        </p:grpSpPr>
        <p:pic>
          <p:nvPicPr>
            <p:cNvPr id="20482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3" name="TextBox 4"/>
            <p:cNvSpPr txBox="1">
              <a:spLocks noChangeArrowheads="1"/>
            </p:cNvSpPr>
            <p:nvPr/>
          </p:nvSpPr>
          <p:spPr bwMode="auto">
            <a:xfrm>
              <a:off x="343617" y="1665630"/>
              <a:ext cx="1838325" cy="1938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真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247775" y="1133475"/>
            <a:ext cx="142875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FF3300"/>
                </a:solidFill>
                <a:latin typeface="+mn-ea"/>
                <a:ea typeface="+mn-ea"/>
              </a:rPr>
              <a:t>zhēn</a:t>
            </a:r>
            <a:endParaRPr lang="zh-CN" altLang="en-US" sz="4800" b="1" dirty="0">
              <a:solidFill>
                <a:srgbClr val="FF3300"/>
              </a:solidFill>
              <a:latin typeface="+mn-ea"/>
              <a:ea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375150" y="3398838"/>
            <a:ext cx="1631950" cy="1077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3200" b="1" dirty="0" err="1">
                <a:latin typeface="+mn-ea"/>
                <a:ea typeface="+mn-ea"/>
              </a:rPr>
              <a:t>zhēn</a:t>
            </a:r>
            <a:r>
              <a:rPr lang="en-US" altLang="zh-CN" sz="3200" b="1" dirty="0">
                <a:latin typeface="+mn-ea"/>
                <a:ea typeface="+mn-ea"/>
              </a:rPr>
              <a:t> de</a:t>
            </a:r>
            <a:endParaRPr lang="en-US" altLang="zh-CN" sz="3200" b="1" dirty="0">
              <a:latin typeface="+mn-ea"/>
              <a:ea typeface="+mn-ea"/>
            </a:endParaRPr>
          </a:p>
          <a:p>
            <a:pPr>
              <a:buFontTx/>
              <a:buNone/>
              <a:defRPr/>
            </a:pPr>
            <a:r>
              <a:rPr lang="zh-CN" altLang="en-US" sz="3200" b="1" dirty="0">
                <a:latin typeface="+mn-ea"/>
                <a:ea typeface="+mn-ea"/>
              </a:rPr>
              <a:t> 真  的</a:t>
            </a:r>
            <a:endParaRPr lang="zh-CN" altLang="en-US" sz="3200" b="1" dirty="0">
              <a:latin typeface="+mn-ea"/>
              <a:ea typeface="+mn-ea"/>
            </a:endParaRPr>
          </a:p>
        </p:txBody>
      </p:sp>
      <p:pic>
        <p:nvPicPr>
          <p:cNvPr id="19464" name="Picture 8" descr="E:\孙巧灵\2016秋上\上课课件\制作\R一语上\人一语大课堂（正文）\真的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35413" y="1022350"/>
            <a:ext cx="3005137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组合 4"/>
          <p:cNvGrpSpPr/>
          <p:nvPr/>
        </p:nvGrpSpPr>
        <p:grpSpPr bwMode="auto">
          <a:xfrm>
            <a:off x="1041400" y="1881188"/>
            <a:ext cx="1887538" cy="1970087"/>
            <a:chOff x="317986" y="1665630"/>
            <a:chExt cx="1887537" cy="1970088"/>
          </a:xfrm>
        </p:grpSpPr>
        <p:pic>
          <p:nvPicPr>
            <p:cNvPr id="21506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07" name="TextBox 4"/>
            <p:cNvSpPr txBox="1">
              <a:spLocks noChangeArrowheads="1"/>
            </p:cNvSpPr>
            <p:nvPr/>
          </p:nvSpPr>
          <p:spPr bwMode="auto">
            <a:xfrm>
              <a:off x="343617" y="1665630"/>
              <a:ext cx="1838325" cy="1938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老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409700" y="1133475"/>
            <a:ext cx="111760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FF3300"/>
                </a:solidFill>
                <a:latin typeface="+mn-ea"/>
                <a:ea typeface="+mn-ea"/>
              </a:rPr>
              <a:t>lǎo</a:t>
            </a:r>
            <a:endParaRPr lang="zh-CN" altLang="en-US" sz="4800" b="1" dirty="0">
              <a:solidFill>
                <a:srgbClr val="FF3300"/>
              </a:solidFill>
              <a:latin typeface="+mn-ea"/>
              <a:ea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316413" y="3427413"/>
            <a:ext cx="1631950" cy="1077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3200" b="1" dirty="0" err="1">
                <a:latin typeface="+mn-ea"/>
                <a:ea typeface="+mn-ea"/>
              </a:rPr>
              <a:t>lǎo</a:t>
            </a:r>
            <a:r>
              <a:rPr lang="en-US" altLang="zh-CN" sz="3200" b="1" dirty="0">
                <a:latin typeface="+mn-ea"/>
                <a:ea typeface="+mn-ea"/>
              </a:rPr>
              <a:t> </a:t>
            </a:r>
            <a:r>
              <a:rPr lang="en-US" altLang="zh-CN" sz="3200" b="1" dirty="0" err="1">
                <a:latin typeface="+mn-ea"/>
                <a:ea typeface="+mn-ea"/>
              </a:rPr>
              <a:t>rén</a:t>
            </a:r>
            <a:endParaRPr lang="en-US" altLang="zh-CN" sz="3200" b="1" dirty="0">
              <a:latin typeface="+mn-ea"/>
              <a:ea typeface="+mn-ea"/>
            </a:endParaRPr>
          </a:p>
          <a:p>
            <a:pPr>
              <a:buFontTx/>
              <a:buNone/>
              <a:defRPr/>
            </a:pPr>
            <a:r>
              <a:rPr lang="zh-CN" altLang="en-US" sz="3200" b="1" dirty="0">
                <a:latin typeface="+mn-ea"/>
                <a:ea typeface="+mn-ea"/>
              </a:rPr>
              <a:t> 老  人</a:t>
            </a:r>
            <a:endParaRPr lang="zh-CN" altLang="en-US" sz="3200" b="1" dirty="0">
              <a:latin typeface="+mn-ea"/>
              <a:ea typeface="+mn-ea"/>
            </a:endParaRPr>
          </a:p>
        </p:txBody>
      </p:sp>
      <p:pic>
        <p:nvPicPr>
          <p:cNvPr id="20488" name="Picture 8" descr="E:\孙巧灵\2016秋上\上课课件\制作\R一语上\人一语大课堂（正文）\老人9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16413" y="701675"/>
            <a:ext cx="1773237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组合 4"/>
          <p:cNvGrpSpPr/>
          <p:nvPr/>
        </p:nvGrpSpPr>
        <p:grpSpPr bwMode="auto">
          <a:xfrm>
            <a:off x="1041400" y="1881188"/>
            <a:ext cx="1887538" cy="1970087"/>
            <a:chOff x="317986" y="1665630"/>
            <a:chExt cx="1887537" cy="1970088"/>
          </a:xfrm>
        </p:grpSpPr>
        <p:pic>
          <p:nvPicPr>
            <p:cNvPr id="22530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1" name="TextBox 4"/>
            <p:cNvSpPr txBox="1">
              <a:spLocks noChangeArrowheads="1"/>
            </p:cNvSpPr>
            <p:nvPr/>
          </p:nvSpPr>
          <p:spPr bwMode="auto">
            <a:xfrm>
              <a:off x="343617" y="1665630"/>
              <a:ext cx="1838325" cy="1938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师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438275" y="1133475"/>
            <a:ext cx="111760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FF3300"/>
                </a:solidFill>
                <a:latin typeface="+mn-ea"/>
                <a:ea typeface="+mn-ea"/>
              </a:rPr>
              <a:t>shī</a:t>
            </a:r>
            <a:endParaRPr lang="zh-CN" altLang="en-US" sz="4800" b="1" dirty="0">
              <a:solidFill>
                <a:srgbClr val="FF3300"/>
              </a:solidFill>
              <a:latin typeface="+mn-ea"/>
              <a:ea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356100" y="3422650"/>
            <a:ext cx="1631950" cy="107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3200" b="1" dirty="0" err="1">
                <a:latin typeface="+mn-ea"/>
                <a:ea typeface="+mn-ea"/>
              </a:rPr>
              <a:t>lǎo</a:t>
            </a:r>
            <a:r>
              <a:rPr lang="en-US" altLang="zh-CN" sz="3200" b="1" dirty="0">
                <a:latin typeface="+mn-ea"/>
                <a:ea typeface="+mn-ea"/>
              </a:rPr>
              <a:t> </a:t>
            </a:r>
            <a:r>
              <a:rPr lang="en-US" altLang="zh-CN" sz="3200" b="1" dirty="0" err="1">
                <a:latin typeface="+mn-ea"/>
                <a:ea typeface="+mn-ea"/>
              </a:rPr>
              <a:t>shī</a:t>
            </a:r>
            <a:endParaRPr lang="en-US" altLang="zh-CN" sz="3200" b="1" dirty="0">
              <a:latin typeface="+mn-ea"/>
              <a:ea typeface="+mn-ea"/>
            </a:endParaRPr>
          </a:p>
          <a:p>
            <a:pPr>
              <a:buFontTx/>
              <a:buNone/>
              <a:defRPr/>
            </a:pPr>
            <a:r>
              <a:rPr lang="zh-CN" altLang="en-US" sz="3200" b="1" dirty="0">
                <a:latin typeface="+mn-ea"/>
                <a:ea typeface="+mn-ea"/>
              </a:rPr>
              <a:t> 老  师</a:t>
            </a:r>
            <a:endParaRPr lang="zh-CN" altLang="en-US" sz="3200" b="1" dirty="0">
              <a:latin typeface="+mn-ea"/>
              <a:ea typeface="+mn-ea"/>
            </a:endParaRPr>
          </a:p>
        </p:txBody>
      </p:sp>
      <p:pic>
        <p:nvPicPr>
          <p:cNvPr id="21512" name="Picture 8" descr="E:\孙巧灵\2016秋上\上课课件\制作\R一语上\人一语大课堂（正文）\老师9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05250" y="1049338"/>
            <a:ext cx="2736850" cy="226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1"/>
          <p:cNvGrpSpPr/>
          <p:nvPr/>
        </p:nvGrpSpPr>
        <p:grpSpPr bwMode="auto">
          <a:xfrm>
            <a:off x="666750" y="1370013"/>
            <a:ext cx="8096250" cy="2778125"/>
            <a:chOff x="666750" y="1217613"/>
            <a:chExt cx="8096250" cy="2779161"/>
          </a:xfrm>
        </p:grpSpPr>
        <p:sp>
          <p:nvSpPr>
            <p:cNvPr id="5122" name="文本框 4"/>
            <p:cNvSpPr txBox="1">
              <a:spLocks noChangeArrowheads="1"/>
            </p:cNvSpPr>
            <p:nvPr/>
          </p:nvSpPr>
          <p:spPr bwMode="auto">
            <a:xfrm>
              <a:off x="666750" y="1217613"/>
              <a:ext cx="8096250" cy="2779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30000"/>
                </a:lnSpc>
                <a:spcBef>
                  <a:spcPts val="1200"/>
                </a:spcBef>
              </a:pP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1.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认识“睡、那”等</a:t>
              </a: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11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个生字，会写“才、明”等</a:t>
              </a: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个字。认识</a:t>
              </a: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个偏旁“目、</a:t>
              </a: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  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、冂”。</a:t>
              </a:r>
              <a:endPara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>
                <a:lnSpc>
                  <a:spcPct val="130000"/>
                </a:lnSpc>
                <a:spcBef>
                  <a:spcPts val="1200"/>
                </a:spcBef>
              </a:pP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2.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正确、流利、有感情地朗读课文。</a:t>
              </a:r>
              <a:endPara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>
                <a:lnSpc>
                  <a:spcPct val="130000"/>
                </a:lnSpc>
                <a:spcBef>
                  <a:spcPts val="1200"/>
                </a:spcBef>
              </a:pP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3.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体会小主人公期待的心情，</a:t>
              </a:r>
              <a:r>
                <a:rPr lang="zh-CN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激发学生热爱自然、向往自然的情感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。</a:t>
              </a:r>
              <a:endPara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pic>
          <p:nvPicPr>
            <p:cNvPr id="5123" name="Picture 6" descr="E:\孙巧灵\2016秋上\上课课件\制作\R一语上\人一语大课堂（正文）\zq12.tif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381375" y="1836924"/>
              <a:ext cx="292657" cy="231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矩形 4"/>
          <p:cNvSpPr/>
          <p:nvPr/>
        </p:nvSpPr>
        <p:spPr>
          <a:xfrm>
            <a:off x="328613" y="771525"/>
            <a:ext cx="1004887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组合 4"/>
          <p:cNvGrpSpPr/>
          <p:nvPr/>
        </p:nvGrpSpPr>
        <p:grpSpPr bwMode="auto">
          <a:xfrm>
            <a:off x="1041400" y="1881188"/>
            <a:ext cx="1887538" cy="1970087"/>
            <a:chOff x="317986" y="1665630"/>
            <a:chExt cx="1887537" cy="1970088"/>
          </a:xfrm>
        </p:grpSpPr>
        <p:pic>
          <p:nvPicPr>
            <p:cNvPr id="23554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5" name="TextBox 4"/>
            <p:cNvSpPr txBox="1">
              <a:spLocks noChangeArrowheads="1"/>
            </p:cNvSpPr>
            <p:nvPr/>
          </p:nvSpPr>
          <p:spPr bwMode="auto">
            <a:xfrm>
              <a:off x="343617" y="1665630"/>
              <a:ext cx="1838325" cy="1938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吗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543050" y="1133475"/>
            <a:ext cx="80645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FF3300"/>
                </a:solidFill>
                <a:latin typeface="+mn-ea"/>
                <a:ea typeface="+mn-ea"/>
              </a:rPr>
              <a:t>mɑ</a:t>
            </a:r>
            <a:endParaRPr lang="zh-CN" altLang="en-US" sz="4800" b="1" dirty="0">
              <a:solidFill>
                <a:srgbClr val="FF3300"/>
              </a:solidFill>
              <a:latin typeface="+mn-ea"/>
              <a:ea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508500" y="3422650"/>
            <a:ext cx="1425575" cy="107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3200" b="1" dirty="0" err="1">
                <a:latin typeface="+mn-ea"/>
                <a:ea typeface="+mn-ea"/>
              </a:rPr>
              <a:t>hǎo</a:t>
            </a:r>
            <a:r>
              <a:rPr lang="en-US" altLang="zh-CN" sz="3200" b="1" dirty="0">
                <a:latin typeface="+mn-ea"/>
                <a:ea typeface="+mn-ea"/>
              </a:rPr>
              <a:t> </a:t>
            </a:r>
            <a:r>
              <a:rPr lang="en-US" altLang="zh-CN" sz="3200" b="1" dirty="0" err="1">
                <a:latin typeface="+mn-ea"/>
                <a:ea typeface="+mn-ea"/>
              </a:rPr>
              <a:t>m</a:t>
            </a:r>
            <a:r>
              <a:rPr lang="en-US" altLang="zh-CN" sz="3200" b="1" dirty="0" err="1">
                <a:latin typeface="+mn-ea"/>
              </a:rPr>
              <a:t>ɑ</a:t>
            </a:r>
            <a:endParaRPr lang="en-US" altLang="zh-CN" sz="3200" b="1" dirty="0">
              <a:latin typeface="+mn-ea"/>
              <a:ea typeface="+mn-ea"/>
            </a:endParaRPr>
          </a:p>
          <a:p>
            <a:pPr>
              <a:buFontTx/>
              <a:buNone/>
              <a:defRPr/>
            </a:pPr>
            <a:r>
              <a:rPr lang="zh-CN" altLang="en-US" sz="3200" b="1" dirty="0">
                <a:latin typeface="+mn-ea"/>
                <a:ea typeface="+mn-ea"/>
              </a:rPr>
              <a:t> 好 吗</a:t>
            </a:r>
            <a:endParaRPr lang="zh-CN" altLang="en-US" sz="3200" b="1" dirty="0">
              <a:latin typeface="+mn-ea"/>
              <a:ea typeface="+mn-ea"/>
            </a:endParaRPr>
          </a:p>
        </p:txBody>
      </p:sp>
      <p:pic>
        <p:nvPicPr>
          <p:cNvPr id="22536" name="Picture 8" descr="E:\孙巧灵\2016秋上\上课课件\制作\R一语上\人一语大课堂（正文）\好吗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25863" y="1028700"/>
            <a:ext cx="3009900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组合 4"/>
          <p:cNvGrpSpPr/>
          <p:nvPr/>
        </p:nvGrpSpPr>
        <p:grpSpPr bwMode="auto">
          <a:xfrm>
            <a:off x="1041400" y="1881188"/>
            <a:ext cx="1887538" cy="1970087"/>
            <a:chOff x="317986" y="1665630"/>
            <a:chExt cx="1887537" cy="1970088"/>
          </a:xfrm>
        </p:grpSpPr>
        <p:pic>
          <p:nvPicPr>
            <p:cNvPr id="24578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79" name="TextBox 4"/>
            <p:cNvSpPr txBox="1">
              <a:spLocks noChangeArrowheads="1"/>
            </p:cNvSpPr>
            <p:nvPr/>
          </p:nvSpPr>
          <p:spPr bwMode="auto">
            <a:xfrm>
              <a:off x="343617" y="1665630"/>
              <a:ext cx="1838325" cy="1938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什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238250" y="1133475"/>
            <a:ext cx="142875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FF3300"/>
                </a:solidFill>
                <a:latin typeface="+mn-ea"/>
                <a:ea typeface="+mn-ea"/>
              </a:rPr>
              <a:t>shén</a:t>
            </a:r>
            <a:endParaRPr lang="zh-CN" altLang="en-US" sz="4800" b="1" dirty="0">
              <a:solidFill>
                <a:srgbClr val="FF3300"/>
              </a:solidFill>
              <a:latin typeface="+mn-ea"/>
              <a:ea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537075" y="3313113"/>
            <a:ext cx="1631950" cy="1076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3200" b="1" dirty="0" err="1">
                <a:latin typeface="+mn-ea"/>
              </a:rPr>
              <a:t>shén</a:t>
            </a:r>
            <a:r>
              <a:rPr lang="en-US" altLang="zh-CN" sz="3200" b="1" dirty="0">
                <a:latin typeface="+mn-ea"/>
                <a:ea typeface="+mn-ea"/>
              </a:rPr>
              <a:t> me</a:t>
            </a:r>
            <a:endParaRPr lang="en-US" altLang="zh-CN" sz="3200" b="1" dirty="0">
              <a:latin typeface="+mn-ea"/>
              <a:ea typeface="+mn-ea"/>
            </a:endParaRPr>
          </a:p>
          <a:p>
            <a:pPr>
              <a:buFontTx/>
              <a:buNone/>
              <a:defRPr/>
            </a:pPr>
            <a:r>
              <a:rPr lang="zh-CN" altLang="en-US" sz="3200" b="1" dirty="0">
                <a:latin typeface="+mn-ea"/>
                <a:ea typeface="+mn-ea"/>
              </a:rPr>
              <a:t> 什  么</a:t>
            </a:r>
            <a:endParaRPr lang="zh-CN" altLang="en-US" sz="3200" b="1" dirty="0">
              <a:latin typeface="+mn-ea"/>
              <a:ea typeface="+mn-ea"/>
            </a:endParaRPr>
          </a:p>
        </p:txBody>
      </p:sp>
      <p:pic>
        <p:nvPicPr>
          <p:cNvPr id="23560" name="Picture 8" descr="E:\孙巧灵\2016秋上\上课课件\制作\R一语上\人一语大课堂（正文）\什么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37075" y="1133475"/>
            <a:ext cx="1544638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组合 4"/>
          <p:cNvGrpSpPr/>
          <p:nvPr/>
        </p:nvGrpSpPr>
        <p:grpSpPr bwMode="auto">
          <a:xfrm>
            <a:off x="1041400" y="1881188"/>
            <a:ext cx="1887538" cy="1970087"/>
            <a:chOff x="317986" y="1665630"/>
            <a:chExt cx="1887537" cy="1970088"/>
          </a:xfrm>
        </p:grpSpPr>
        <p:pic>
          <p:nvPicPr>
            <p:cNvPr id="25602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3" name="TextBox 4"/>
            <p:cNvSpPr txBox="1">
              <a:spLocks noChangeArrowheads="1"/>
            </p:cNvSpPr>
            <p:nvPr/>
          </p:nvSpPr>
          <p:spPr bwMode="auto">
            <a:xfrm>
              <a:off x="343617" y="1665630"/>
              <a:ext cx="1838325" cy="1938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亮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123950" y="1133475"/>
            <a:ext cx="173990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FF3300"/>
                </a:solidFill>
                <a:latin typeface="+mn-ea"/>
                <a:ea typeface="+mn-ea"/>
              </a:rPr>
              <a:t>liànɡ</a:t>
            </a:r>
            <a:endParaRPr lang="zh-CN" altLang="en-US" sz="4800" b="1" dirty="0">
              <a:solidFill>
                <a:srgbClr val="FF3300"/>
              </a:solidFill>
              <a:latin typeface="+mn-ea"/>
              <a:ea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160838" y="3479800"/>
            <a:ext cx="2459037" cy="107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3200" b="1" dirty="0" err="1">
                <a:latin typeface="+mn-ea"/>
              </a:rPr>
              <a:t>ɡuānɡ</a:t>
            </a:r>
            <a:r>
              <a:rPr lang="en-US" altLang="zh-CN" sz="3200" b="1" dirty="0">
                <a:latin typeface="+mn-ea"/>
                <a:ea typeface="+mn-ea"/>
              </a:rPr>
              <a:t> </a:t>
            </a:r>
            <a:r>
              <a:rPr lang="en-US" altLang="zh-CN" sz="3200" b="1" dirty="0" err="1">
                <a:latin typeface="+mn-ea"/>
                <a:ea typeface="+mn-ea"/>
              </a:rPr>
              <a:t>liàn</a:t>
            </a:r>
            <a:r>
              <a:rPr lang="en-US" altLang="zh-CN" sz="3200" b="1" dirty="0" err="1">
                <a:latin typeface="+mn-ea"/>
              </a:rPr>
              <a:t>ɡ</a:t>
            </a:r>
            <a:endParaRPr lang="en-US" altLang="zh-CN" sz="3200" b="1" dirty="0">
              <a:latin typeface="+mn-ea"/>
              <a:ea typeface="+mn-ea"/>
            </a:endParaRPr>
          </a:p>
          <a:p>
            <a:pPr>
              <a:buFontTx/>
              <a:buNone/>
              <a:defRPr/>
            </a:pPr>
            <a:r>
              <a:rPr lang="zh-CN" altLang="en-US" sz="3200" b="1" dirty="0">
                <a:latin typeface="+mn-ea"/>
                <a:ea typeface="+mn-ea"/>
              </a:rPr>
              <a:t>  光    亮</a:t>
            </a:r>
            <a:endParaRPr lang="zh-CN" altLang="en-US" sz="3200" b="1" dirty="0">
              <a:latin typeface="+mn-ea"/>
              <a:ea typeface="+mn-ea"/>
            </a:endParaRPr>
          </a:p>
        </p:txBody>
      </p:sp>
      <p:pic>
        <p:nvPicPr>
          <p:cNvPr id="49154" name="Picture 2" descr="E:\孙巧灵\2016秋上\上课课件\制作\R一语上\人一语大课堂（正文）\太阳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95738" y="1028700"/>
            <a:ext cx="2732087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52450" y="1323975"/>
            <a:ext cx="401955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远足的吸引力可真大！如果想看看大海、呼吸新鲜的空气，也和家人一起去远足吧！</a:t>
            </a:r>
            <a:endParaRPr lang="zh-CN" altLang="en-US" sz="28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4823" name="Picture 7" descr="http://pic.qjimage.com/tongro_rf005/high/ti069a2913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4721225" y="1087438"/>
            <a:ext cx="3549650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矩形 1"/>
          <p:cNvSpPr>
            <a:spLocks noChangeArrowheads="1"/>
          </p:cNvSpPr>
          <p:nvPr/>
        </p:nvSpPr>
        <p:spPr bwMode="auto">
          <a:xfrm>
            <a:off x="600075" y="1497013"/>
            <a:ext cx="76723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    远足，是一种长途步行运动，也可理解为郊游。大家去郊游过吗？如果明天就要远足，你会是怎样的心情呢？有位作者把要远足的心情写成一首小诗</a:t>
            </a:r>
            <a:r>
              <a:rPr lang="en-US" altLang="zh-CN" sz="2400" b="1" dirty="0">
                <a:latin typeface="宋体" panose="02010600030101010101" pitchFamily="2" charset="-122"/>
              </a:rPr>
              <a:t>《</a:t>
            </a:r>
            <a:r>
              <a:rPr lang="zh-CN" altLang="en-US" sz="2400" b="1" dirty="0">
                <a:latin typeface="宋体" panose="02010600030101010101" pitchFamily="2" charset="-122"/>
              </a:rPr>
              <a:t>明天要远足</a:t>
            </a:r>
            <a:r>
              <a:rPr lang="en-US" altLang="zh-CN" sz="2400" b="1" dirty="0">
                <a:latin typeface="宋体" panose="02010600030101010101" pitchFamily="2" charset="-122"/>
              </a:rPr>
              <a:t>》</a:t>
            </a:r>
            <a:r>
              <a:rPr lang="zh-CN" altLang="en-US" sz="2400" b="1" dirty="0">
                <a:latin typeface="宋体" panose="02010600030101010101" pitchFamily="2" charset="-122"/>
              </a:rPr>
              <a:t>，让我们一起来读读吧！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8613" y="771525"/>
            <a:ext cx="1004887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课文导入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221038" y="1184275"/>
            <a:ext cx="5351462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这首小诗的题目是《明天要远足》，明天就要远足了，作者在想些什么？此时的心情是怎样的？</a:t>
            </a: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pic>
        <p:nvPicPr>
          <p:cNvPr id="7170" name="Picture 6" descr="sy_20100831195912495050"/>
          <p:cNvPicPr>
            <a:picLocks noChangeAspect="1" noChangeArrowheads="1"/>
          </p:cNvPicPr>
          <p:nvPr/>
        </p:nvPicPr>
        <p:blipFill>
          <a:blip r:embed="rId1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025" y="1355725"/>
            <a:ext cx="2497138" cy="287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/>
          <p:cNvGrpSpPr/>
          <p:nvPr/>
        </p:nvGrpSpPr>
        <p:grpSpPr bwMode="auto">
          <a:xfrm>
            <a:off x="2609850" y="1109663"/>
            <a:ext cx="3068638" cy="922337"/>
            <a:chOff x="1290218" y="872549"/>
            <a:chExt cx="3068469" cy="923330"/>
          </a:xfrm>
        </p:grpSpPr>
        <p:sp>
          <p:nvSpPr>
            <p:cNvPr id="8194" name="矩形 1"/>
            <p:cNvSpPr>
              <a:spLocks noChangeArrowheads="1"/>
            </p:cNvSpPr>
            <p:nvPr/>
          </p:nvSpPr>
          <p:spPr bwMode="auto">
            <a:xfrm>
              <a:off x="1290218" y="1272659"/>
              <a:ext cx="306846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唉</a:t>
              </a:r>
              <a:r>
                <a:rPr lang="zh-CN" altLang="zh-CN" sz="2800" b="1" dirty="0">
                  <a:solidFill>
                    <a:srgbClr val="0000FF"/>
                  </a:solidFill>
                </a:rPr>
                <a:t>——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睡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不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着。</a:t>
              </a:r>
              <a:endPara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8195" name="矩形 2"/>
            <p:cNvSpPr>
              <a:spLocks noChangeArrowheads="1"/>
            </p:cNvSpPr>
            <p:nvPr/>
          </p:nvSpPr>
          <p:spPr bwMode="auto">
            <a:xfrm>
              <a:off x="1342603" y="872549"/>
              <a:ext cx="2650979" cy="400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i     shu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ì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b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ù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zh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á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o</a:t>
              </a:r>
              <a:endParaRPr lang="zh-CN" altLang="en-US" sz="2000" b="1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28625" y="2433638"/>
            <a:ext cx="82962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因为明天就要远足，心情格外的兴奋与激动，所以怎么也睡不着。这儿的破折号表示声音的延长，形象地表现了作者睡不着样子。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8613" y="771525"/>
            <a:ext cx="1004887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课文讲解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44513" y="925513"/>
            <a:ext cx="5954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睡不着的时候主人公在想些什么呢？</a:t>
            </a:r>
            <a:endParaRPr lang="zh-CN" altLang="en-US" sz="28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组合 5"/>
          <p:cNvGrpSpPr/>
          <p:nvPr/>
        </p:nvGrpSpPr>
        <p:grpSpPr bwMode="auto">
          <a:xfrm>
            <a:off x="2276475" y="1187450"/>
            <a:ext cx="4600575" cy="2908300"/>
            <a:chOff x="1800225" y="1019085"/>
            <a:chExt cx="4600575" cy="2908957"/>
          </a:xfrm>
        </p:grpSpPr>
        <p:sp>
          <p:nvSpPr>
            <p:cNvPr id="9219" name="矩形 3"/>
            <p:cNvSpPr>
              <a:spLocks noChangeArrowheads="1"/>
            </p:cNvSpPr>
            <p:nvPr/>
          </p:nvSpPr>
          <p:spPr bwMode="auto">
            <a:xfrm>
              <a:off x="1800225" y="1405235"/>
              <a:ext cx="4572000" cy="2522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那地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方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的海，</a:t>
              </a:r>
              <a:endPara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  <a:p>
              <a:pPr>
                <a:lnSpc>
                  <a:spcPct val="200000"/>
                </a:lnSpc>
              </a:pP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真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的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像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老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师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说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的，</a:t>
              </a:r>
              <a:endPara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  <a:p>
              <a:pPr>
                <a:lnSpc>
                  <a:spcPct val="200000"/>
                </a:lnSpc>
              </a:pP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那么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多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种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颜色吗？</a:t>
              </a:r>
              <a:endPara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9220" name="矩形 4"/>
            <p:cNvSpPr>
              <a:spLocks noChangeArrowheads="1"/>
            </p:cNvSpPr>
            <p:nvPr/>
          </p:nvSpPr>
          <p:spPr bwMode="auto">
            <a:xfrm>
              <a:off x="1828800" y="1019085"/>
              <a:ext cx="4572000" cy="2669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6700"/>
                </a:lnSpc>
              </a:pP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d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ì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f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ɑ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ɡ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de h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ǎ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i</a:t>
              </a:r>
              <a:endPara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endParaRPr>
            </a:p>
            <a:p>
              <a:pPr>
                <a:lnSpc>
                  <a:spcPts val="6700"/>
                </a:lnSpc>
              </a:pP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zh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ē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 de xi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ɡ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l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ǎ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o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sh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ī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shu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ō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de</a:t>
              </a:r>
              <a:endPara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endParaRPr>
            </a:p>
            <a:p>
              <a:pPr>
                <a:lnSpc>
                  <a:spcPts val="6700"/>
                </a:lnSpc>
              </a:pP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me du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ō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zh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ǒ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ɡ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y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á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 s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è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m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ɑ</a:t>
              </a:r>
              <a:endPara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E:\孙巧灵\2016秋上\上课课件\制作\R一语上\人一语大课堂（正文）\KWT9A.TIF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17538" y="1154113"/>
            <a:ext cx="3735387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724400" y="1128713"/>
            <a:ext cx="38862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作者在想老师讲得那地方的海洋，表达出了想看到多种颜色的海的愿望。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619125" y="425450"/>
            <a:ext cx="4600575" cy="3057525"/>
            <a:chOff x="2190750" y="643235"/>
            <a:chExt cx="4600575" cy="3058656"/>
          </a:xfrm>
        </p:grpSpPr>
        <p:sp>
          <p:nvSpPr>
            <p:cNvPr id="11266" name="矩形 1"/>
            <p:cNvSpPr>
              <a:spLocks noChangeArrowheads="1"/>
            </p:cNvSpPr>
            <p:nvPr/>
          </p:nvSpPr>
          <p:spPr bwMode="auto">
            <a:xfrm>
              <a:off x="2190750" y="1024235"/>
              <a:ext cx="4572000" cy="2677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那地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方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的云，</a:t>
              </a:r>
              <a:endPara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  <a:p>
              <a:pPr>
                <a:lnSpc>
                  <a:spcPct val="200000"/>
                </a:lnSpc>
              </a:pP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真的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像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同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学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说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的，</a:t>
              </a:r>
              <a:endPara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  <a:p>
              <a:pPr>
                <a:lnSpc>
                  <a:spcPct val="200000"/>
                </a:lnSpc>
              </a:pP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那么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洁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白柔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软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吗？</a:t>
              </a:r>
              <a:endPara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1267" name="矩形 6"/>
            <p:cNvSpPr>
              <a:spLocks noChangeArrowheads="1"/>
            </p:cNvSpPr>
            <p:nvPr/>
          </p:nvSpPr>
          <p:spPr bwMode="auto">
            <a:xfrm>
              <a:off x="2219325" y="643235"/>
              <a:ext cx="4572000" cy="2498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6700"/>
                </a:lnSpc>
              </a:pP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d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ì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f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ɑ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ɡ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de y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ú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  <a:endPara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endParaRPr>
            </a:p>
            <a:p>
              <a:pPr>
                <a:lnSpc>
                  <a:spcPts val="6700"/>
                </a:lnSpc>
              </a:pP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zh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ē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 de xi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ɡ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t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ó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ɡ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xu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é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shu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ō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de</a:t>
              </a:r>
              <a:endPara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endParaRPr>
            </a:p>
            <a:p>
              <a:pPr>
                <a:lnSpc>
                  <a:spcPts val="6700"/>
                </a:lnSpc>
              </a:pP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me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ji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é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b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á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i r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ó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u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ru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ǎ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 m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ɑ</a:t>
              </a:r>
              <a:endPara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</p:grpSp>
      <p:pic>
        <p:nvPicPr>
          <p:cNvPr id="9" name="Picture 4" descr="E:\孙巧灵\2016秋上\上课课件\制作\R一语上\人一语大课堂（正文）\KWT9B.tif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5075238" y="896938"/>
            <a:ext cx="3240087" cy="230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19125" y="3521075"/>
            <a:ext cx="790575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她又想到了那儿的白云是不是真的像同学说的那么洁白柔软，进一步表达了主人公对远足的渴望。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5" descr="E:\孙巧灵\2016秋上\上课课件\制作\R一语上\人一语大课堂（正文）\KWT9C.tif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4514850" y="1249363"/>
            <a:ext cx="3949700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2"/>
          <p:cNvGrpSpPr/>
          <p:nvPr/>
        </p:nvGrpSpPr>
        <p:grpSpPr bwMode="auto">
          <a:xfrm>
            <a:off x="828675" y="471488"/>
            <a:ext cx="3800475" cy="3949700"/>
            <a:chOff x="714375" y="586085"/>
            <a:chExt cx="3800475" cy="3949005"/>
          </a:xfrm>
        </p:grpSpPr>
        <p:sp>
          <p:nvSpPr>
            <p:cNvPr id="12291" name="矩形 1"/>
            <p:cNvSpPr>
              <a:spLocks noChangeArrowheads="1"/>
            </p:cNvSpPr>
            <p:nvPr/>
          </p:nvSpPr>
          <p:spPr bwMode="auto">
            <a:xfrm>
              <a:off x="723900" y="586085"/>
              <a:ext cx="3790950" cy="3528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67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f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ā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n 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ɡ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u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ò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l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á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i   f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ā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n 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ɡ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u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ò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q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ù</a:t>
              </a:r>
              <a:endParaRPr lang="en-US" altLang="zh-CN" sz="2000" b="1">
                <a:solidFill>
                  <a:srgbClr val="000000"/>
                </a:solidFill>
                <a:latin typeface="宋体" panose="02010600030101010101" pitchFamily="2" charset="-122"/>
              </a:endParaRPr>
            </a:p>
            <a:p>
              <a:pPr>
                <a:lnSpc>
                  <a:spcPts val="6700"/>
                </a:lnSpc>
              </a:pP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i</a:t>
              </a:r>
              <a:endParaRPr lang="en-US" altLang="zh-CN" sz="2000">
                <a:solidFill>
                  <a:srgbClr val="000000"/>
                </a:solidFill>
              </a:endParaRPr>
            </a:p>
            <a:p>
              <a:pPr>
                <a:lnSpc>
                  <a:spcPts val="67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d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o d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ǐ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sh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é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n me sh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í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hou</a:t>
              </a:r>
              <a:endParaRPr lang="en-US" altLang="zh-CN" sz="2000" b="1">
                <a:solidFill>
                  <a:srgbClr val="000000"/>
                </a:solidFill>
                <a:latin typeface="宋体" panose="02010600030101010101" pitchFamily="2" charset="-122"/>
              </a:endParaRPr>
            </a:p>
            <a:p>
              <a:pPr>
                <a:lnSpc>
                  <a:spcPts val="67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c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á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i ti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ā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n li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ɡ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ne</a:t>
              </a:r>
              <a:endParaRPr lang="zh-CN" altLang="en-US" sz="2000" b="1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2292" name="矩形 7"/>
            <p:cNvSpPr>
              <a:spLocks noChangeArrowheads="1"/>
            </p:cNvSpPr>
            <p:nvPr/>
          </p:nvSpPr>
          <p:spPr bwMode="auto">
            <a:xfrm>
              <a:off x="714375" y="995660"/>
              <a:ext cx="3476625" cy="3539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翻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过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来，翻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过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去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,</a:t>
              </a:r>
              <a:endPara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  <a:p>
              <a:pPr>
                <a:lnSpc>
                  <a:spcPct val="200000"/>
                </a:lnSpc>
              </a:pP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唉</a:t>
              </a:r>
              <a:r>
                <a:rPr lang="zh-CN" altLang="zh-CN" sz="2800">
                  <a:solidFill>
                    <a:srgbClr val="0000FF"/>
                  </a:solidFill>
                </a:rPr>
                <a:t>——</a:t>
              </a:r>
              <a:endParaRPr lang="en-US" altLang="zh-CN" sz="2800">
                <a:solidFill>
                  <a:srgbClr val="0000FF"/>
                </a:solidFill>
              </a:endParaRPr>
            </a:p>
            <a:p>
              <a:pPr>
                <a:lnSpc>
                  <a:spcPct val="200000"/>
                </a:lnSpc>
              </a:pP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到底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什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么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时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候，</a:t>
              </a:r>
              <a:endPara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  <a:p>
              <a:pPr>
                <a:lnSpc>
                  <a:spcPct val="200000"/>
                </a:lnSpc>
              </a:pP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才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天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亮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呢？</a:t>
              </a:r>
              <a:endPara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962</Words>
  <Application>WPS 演示</Application>
  <PresentationFormat>全屏显示(16:9)</PresentationFormat>
  <Paragraphs>137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8" baseType="lpstr">
      <vt:lpstr>Arial</vt:lpstr>
      <vt:lpstr>宋体</vt:lpstr>
      <vt:lpstr>Wingdings</vt:lpstr>
      <vt:lpstr>Times New Roman</vt:lpstr>
      <vt:lpstr>黑体</vt:lpstr>
      <vt:lpstr>Calibri</vt:lpstr>
      <vt:lpstr>微软雅黑</vt:lpstr>
      <vt:lpstr>楷体_GB2312</vt:lpstr>
      <vt:lpstr>新宋体</vt:lpstr>
      <vt:lpstr>楷体</vt:lpstr>
      <vt:lpstr>Arial Unicode MS</vt:lpstr>
      <vt:lpstr>Arial</vt:lpstr>
      <vt:lpstr>Wingdings</vt:lpstr>
      <vt:lpstr>Calibri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creator>第一PPT模板网-WWW.1PPT.COM</dc:creator>
  <cp:keywords>第一PPT模板网-WWW.1PPT.COM</cp:keywords>
  <dc:subject>第一PPT模板网-WWW.1PPT.COM</dc:subject>
  <cp:lastModifiedBy>Administrator</cp:lastModifiedBy>
  <cp:revision>333</cp:revision>
  <dcterms:created xsi:type="dcterms:W3CDTF">2016-01-14T07:05:00Z</dcterms:created>
  <dcterms:modified xsi:type="dcterms:W3CDTF">2020-08-19T12:58:56Z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