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18" r:id="rId3"/>
    <p:sldId id="266" r:id="rId5"/>
    <p:sldId id="27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296" r:id="rId15"/>
    <p:sldId id="282" r:id="rId16"/>
    <p:sldId id="283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273" r:id="rId2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00FF"/>
    <a:srgbClr val="FF3300"/>
    <a:srgbClr val="FF6600"/>
    <a:srgbClr val="FFFFFF"/>
    <a:srgbClr val="FFFFCC"/>
    <a:srgbClr val="99CC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396" y="-8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36002" cy="36002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  <a:endParaRPr lang="zh-CN" altLang="en-US" noProof="0" smtClean="0"/>
          </a:p>
          <a:p>
            <a:pPr lvl="1"/>
            <a:r>
              <a:rPr lang="zh-CN" altLang="en-US" noProof="0" smtClean="0"/>
              <a:t>第二级</a:t>
            </a:r>
            <a:endParaRPr lang="zh-CN" altLang="en-US" noProof="0" smtClean="0"/>
          </a:p>
          <a:p>
            <a:pPr lvl="2"/>
            <a:r>
              <a:rPr lang="zh-CN" altLang="en-US" noProof="0" smtClean="0"/>
              <a:t>第三级</a:t>
            </a:r>
            <a:endParaRPr lang="zh-CN" altLang="en-US" noProof="0" smtClean="0"/>
          </a:p>
          <a:p>
            <a:pPr lvl="3"/>
            <a:r>
              <a:rPr lang="zh-CN" altLang="en-US" noProof="0" smtClean="0"/>
              <a:t>第四级</a:t>
            </a:r>
            <a:endParaRPr lang="zh-CN" altLang="en-US" noProof="0" smtClean="0"/>
          </a:p>
          <a:p>
            <a:pPr lvl="4"/>
            <a:r>
              <a:rPr lang="zh-CN" altLang="en-US" noProof="0" smtClean="0"/>
              <a:t>第五级</a:t>
            </a:r>
            <a:endParaRPr lang="zh-CN" altLang="en-US" noProof="0" smtClean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Char char="•"/>
              <a:defRPr sz="1200"/>
            </a:lvl1pPr>
          </a:lstStyle>
          <a:p>
            <a:fld id="{EB46B26A-A41A-4FF7-A805-6268A1EFFF38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09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09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fld id="{1F24A717-6002-42FE-AF26-BFB74DDEDD4E}" type="slidenum">
              <a:rPr lang="zh-CN" altLang="en-US" sz="1800">
                <a:solidFill>
                  <a:srgbClr val="000000"/>
                </a:solidFill>
              </a:rPr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6B26A-A41A-4FF7-A805-6268A1EFFF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5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18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71450" indent="-17145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45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3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7145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3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35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857250" indent="-17145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2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200150" indent="-17145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05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05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05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7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1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71450" indent="-17145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514350" indent="-17145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857250" indent="-17145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2001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1543050" indent="-17145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9" Type="http://schemas.openxmlformats.org/officeDocument/2006/relationships/theme" Target="../theme/theme1.xml"/><Relationship Id="rId18" Type="http://schemas.openxmlformats.org/officeDocument/2006/relationships/tags" Target="../tags/tag62.xml"/><Relationship Id="rId17" Type="http://schemas.openxmlformats.org/officeDocument/2006/relationships/tags" Target="../tags/tag61.xml"/><Relationship Id="rId16" Type="http://schemas.openxmlformats.org/officeDocument/2006/relationships/tags" Target="../tags/tag60.xml"/><Relationship Id="rId15" Type="http://schemas.openxmlformats.org/officeDocument/2006/relationships/tags" Target="../tags/tag59.xml"/><Relationship Id="rId14" Type="http://schemas.openxmlformats.org/officeDocument/2006/relationships/tags" Target="../tags/tag58.xml"/><Relationship Id="rId13" Type="http://schemas.openxmlformats.org/officeDocument/2006/relationships/tags" Target="../tags/tag57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75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7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3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207135" algn="l"/>
          <a:tab pos="1207135" algn="l"/>
          <a:tab pos="1207135" algn="l"/>
          <a:tab pos="1207135" algn="l"/>
        </a:tabLst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2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05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3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3" Type="http://schemas.openxmlformats.org/officeDocument/2006/relationships/image" Target="../media/image8.png"/><Relationship Id="rId2" Type="http://schemas.openxmlformats.org/officeDocument/2006/relationships/image" Target="../media/image14.png"/><Relationship Id="rId1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7.png"/><Relationship Id="rId1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8.png"/><Relationship Id="rId1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19.png"/><Relationship Id="rId1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0.png"/><Relationship Id="rId1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1.png"/><Relationship Id="rId1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2.png"/><Relationship Id="rId1" Type="http://schemas.openxmlformats.org/officeDocument/2006/relationships/image" Target="../media/image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3.png"/><Relationship Id="rId1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4.png"/><Relationship Id="rId1" Type="http://schemas.openxmlformats.org/officeDocument/2006/relationships/image" Target="../media/image6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组合 8"/>
          <p:cNvGrpSpPr/>
          <p:nvPr/>
        </p:nvGrpSpPr>
        <p:grpSpPr bwMode="auto">
          <a:xfrm>
            <a:off x="1665288" y="1490663"/>
            <a:ext cx="2662237" cy="1035050"/>
            <a:chOff x="1178398" y="2105678"/>
            <a:chExt cx="3548062" cy="1380701"/>
          </a:xfrm>
        </p:grpSpPr>
        <p:sp>
          <p:nvSpPr>
            <p:cNvPr id="3075" name="矩形 24"/>
            <p:cNvSpPr>
              <a:spLocks noChangeArrowheads="1"/>
            </p:cNvSpPr>
            <p:nvPr/>
          </p:nvSpPr>
          <p:spPr bwMode="auto">
            <a:xfrm>
              <a:off x="1703862" y="2105678"/>
              <a:ext cx="2497137" cy="5850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zh-CN" altLang="en-US" sz="15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第七单元 </a:t>
              </a:r>
              <a:r>
                <a:rPr lang="en-US" altLang="zh-CN" sz="15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 </a:t>
              </a:r>
              <a:r>
                <a:rPr lang="zh-CN" altLang="en-US" sz="1500" b="1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课文</a:t>
              </a:r>
              <a:endParaRPr lang="zh-CN" altLang="en-US" sz="1500" b="1">
                <a:solidFill>
                  <a:srgbClr val="262626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26" name="TextBox 2"/>
            <p:cNvSpPr txBox="1">
              <a:spLocks noChangeArrowheads="1"/>
            </p:cNvSpPr>
            <p:nvPr/>
          </p:nvSpPr>
          <p:spPr bwMode="auto">
            <a:xfrm>
              <a:off x="1178398" y="2624499"/>
              <a:ext cx="3548062" cy="861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>
                <a:defRPr/>
              </a:pPr>
              <a:r>
                <a:rPr lang="zh-CN" altLang="en-US" sz="3600" b="1" spc="225" dirty="0" smtClean="0">
                  <a:solidFill>
                    <a:prstClr val="black">
                      <a:lumMod val="85000"/>
                      <a:lumOff val="15000"/>
                    </a:prst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大还是小</a:t>
              </a:r>
              <a:endParaRPr lang="zh-CN" altLang="en-US" sz="3600" b="1" spc="225" dirty="0">
                <a:solidFill>
                  <a:prstClr val="black">
                    <a:lumMod val="85000"/>
                    <a:lumOff val="15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pic>
        <p:nvPicPr>
          <p:cNvPr id="3077" name="图片 1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832475" y="525463"/>
            <a:ext cx="30353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1304925" y="1192213"/>
            <a:ext cx="6457950" cy="912812"/>
            <a:chOff x="857249" y="1192620"/>
            <a:chExt cx="6457951" cy="913120"/>
          </a:xfrm>
        </p:grpSpPr>
        <p:sp>
          <p:nvSpPr>
            <p:cNvPr id="13314" name="矩形 1"/>
            <p:cNvSpPr>
              <a:spLocks noChangeArrowheads="1"/>
            </p:cNvSpPr>
            <p:nvPr/>
          </p:nvSpPr>
          <p:spPr bwMode="auto">
            <a:xfrm>
              <a:off x="876299" y="1582520"/>
              <a:ext cx="6438901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有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候，我希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望自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己不要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长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大。</a:t>
              </a:r>
              <a:endPara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15" name="矩形 2"/>
            <p:cNvSpPr>
              <a:spLocks noChangeArrowheads="1"/>
            </p:cNvSpPr>
            <p:nvPr/>
          </p:nvSpPr>
          <p:spPr bwMode="auto">
            <a:xfrm>
              <a:off x="857249" y="1192620"/>
              <a:ext cx="6181726" cy="4001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u sh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hou   w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x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ī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w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z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b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ú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y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o zh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endParaRPr lang="zh-CN" altLang="en-US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pic>
        <p:nvPicPr>
          <p:cNvPr id="45058" name="Picture 2" descr="http://img1.qq.com/edu/pics/5628/5628486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54125" y="2882900"/>
            <a:ext cx="1612900" cy="149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0" name="Picture 4" descr="http://img3.redocn.com/tupian/20151014/buxiangchangdazitisheji_508443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90900" y="2771775"/>
            <a:ext cx="3981450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 bwMode="auto">
          <a:xfrm>
            <a:off x="581025" y="895350"/>
            <a:ext cx="7981950" cy="823913"/>
            <a:chOff x="581023" y="1075730"/>
            <a:chExt cx="7981951" cy="824150"/>
          </a:xfrm>
        </p:grpSpPr>
        <p:sp>
          <p:nvSpPr>
            <p:cNvPr id="14338" name="矩形 1"/>
            <p:cNvSpPr>
              <a:spLocks noChangeArrowheads="1"/>
            </p:cNvSpPr>
            <p:nvPr/>
          </p:nvSpPr>
          <p:spPr bwMode="auto">
            <a:xfrm>
              <a:off x="647698" y="1376660"/>
              <a:ext cx="784860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更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多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的时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候，我盼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着自己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快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点儿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长</a:t>
              </a:r>
              <a:r>
                <a:rPr lang="en-US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大。</a:t>
              </a:r>
              <a:endParaRPr lang="zh-CN" altLang="en-US" sz="28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4339" name="矩形 2"/>
            <p:cNvSpPr>
              <a:spLocks noChangeArrowheads="1"/>
            </p:cNvSpPr>
            <p:nvPr/>
          </p:nvSpPr>
          <p:spPr bwMode="auto">
            <a:xfrm>
              <a:off x="581023" y="1075730"/>
              <a:ext cx="7981951" cy="400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ɡè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du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ō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de sh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hou  w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p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zhe z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ku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i di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nr  zh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endParaRPr lang="zh-CN" altLang="en-US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61975" y="1719263"/>
            <a:ext cx="79629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“更多的时候”“盼着”都表现出了“我”对快点儿长大的渴望。尽管有时候，“我”不希望自己长大，但长大后的神秘，更加深深吸引着“我”。“我”心中虽有矛盾，最终却有抉择。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组合 2"/>
          <p:cNvGrpSpPr/>
          <p:nvPr/>
        </p:nvGrpSpPr>
        <p:grpSpPr bwMode="auto">
          <a:xfrm>
            <a:off x="2344738" y="1349375"/>
            <a:ext cx="1885950" cy="1960563"/>
            <a:chOff x="317986" y="1674097"/>
            <a:chExt cx="1887537" cy="1961621"/>
          </a:xfrm>
        </p:grpSpPr>
        <p:pic>
          <p:nvPicPr>
            <p:cNvPr id="15362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363" name="TextBox 4"/>
            <p:cNvSpPr txBox="1">
              <a:spLocks noChangeArrowheads="1"/>
            </p:cNvSpPr>
            <p:nvPr/>
          </p:nvSpPr>
          <p:spPr bwMode="auto">
            <a:xfrm>
              <a:off x="326683" y="167409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自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3081338" y="519113"/>
            <a:ext cx="806450" cy="8302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  <a:sym typeface="+mn-ea"/>
              </a:rPr>
              <a:t>zì</a:t>
            </a:r>
            <a:endParaRPr lang="zh-CN" altLang="en-US" sz="4800" b="1" dirty="0">
              <a:solidFill>
                <a:srgbClr val="3333FF"/>
              </a:solidFill>
              <a:latin typeface="+mn-ea"/>
              <a:ea typeface="+mn-ea"/>
              <a:sym typeface="+mn-ea"/>
            </a:endParaRPr>
          </a:p>
        </p:txBody>
      </p:sp>
      <p:pic>
        <p:nvPicPr>
          <p:cNvPr id="11280" name="Picture 16" descr="E:\孙巧灵\2016秋上\上课课件\制作\R一语上\人一语大课堂（正文）\自大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86363" y="1090613"/>
            <a:ext cx="2492375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组合 2"/>
          <p:cNvGrpSpPr/>
          <p:nvPr/>
        </p:nvGrpSpPr>
        <p:grpSpPr bwMode="auto">
          <a:xfrm>
            <a:off x="1282700" y="3556000"/>
            <a:ext cx="3794125" cy="358775"/>
            <a:chOff x="1200182" y="3154796"/>
            <a:chExt cx="3794238" cy="357909"/>
          </a:xfrm>
        </p:grpSpPr>
        <p:pic>
          <p:nvPicPr>
            <p:cNvPr id="15367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82" y="3154796"/>
              <a:ext cx="794397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8" name="Picture 17" descr="E:\孙巧灵\2016秋上\上课课件\制作\R一语上\人一语大课堂（正文）\自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46155" y="3175343"/>
              <a:ext cx="2848265" cy="326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282" name="Picture 18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33488" y="4054475"/>
            <a:ext cx="5995987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65438" y="387350"/>
            <a:ext cx="8064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  <a:sym typeface="+mn-ea"/>
              </a:rPr>
              <a:t>jǐ</a:t>
            </a:r>
            <a:endParaRPr lang="zh-CN" altLang="en-US" sz="4800" b="1" dirty="0">
              <a:solidFill>
                <a:srgbClr val="3333FF"/>
              </a:solidFill>
              <a:latin typeface="+mn-ea"/>
              <a:ea typeface="+mn-ea"/>
              <a:sym typeface="+mn-ea"/>
            </a:endParaRPr>
          </a:p>
        </p:txBody>
      </p:sp>
      <p:grpSp>
        <p:nvGrpSpPr>
          <p:cNvPr id="17" name="组合 2"/>
          <p:cNvGrpSpPr/>
          <p:nvPr/>
        </p:nvGrpSpPr>
        <p:grpSpPr bwMode="auto">
          <a:xfrm>
            <a:off x="2198688" y="1244600"/>
            <a:ext cx="1887537" cy="1960563"/>
            <a:chOff x="317986" y="1674097"/>
            <a:chExt cx="1887537" cy="1961621"/>
          </a:xfrm>
        </p:grpSpPr>
        <p:pic>
          <p:nvPicPr>
            <p:cNvPr id="16387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388" name="TextBox 4"/>
            <p:cNvSpPr txBox="1">
              <a:spLocks noChangeArrowheads="1"/>
            </p:cNvSpPr>
            <p:nvPr/>
          </p:nvSpPr>
          <p:spPr bwMode="auto">
            <a:xfrm>
              <a:off x="326683" y="167409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己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2300" name="Picture 12" descr="E:\孙巧灵\2016秋上\上课课件\制作\R一语上\人一语大课堂（正文）\自己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854575" y="1093788"/>
            <a:ext cx="2805113" cy="233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 bwMode="auto">
          <a:xfrm>
            <a:off x="1558925" y="3622675"/>
            <a:ext cx="2714625" cy="358775"/>
            <a:chOff x="1200184" y="3002396"/>
            <a:chExt cx="2714591" cy="357909"/>
          </a:xfrm>
        </p:grpSpPr>
        <p:pic>
          <p:nvPicPr>
            <p:cNvPr id="16391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84" y="3002396"/>
              <a:ext cx="794422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2" name="Picture 13" descr="E:\孙巧灵\2016秋上\上课课件\制作\R一语上\人一语大课堂（正文）\己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89512" y="3032571"/>
              <a:ext cx="1725263" cy="3170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2302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558925" y="4117975"/>
            <a:ext cx="5053013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2852738" y="371475"/>
            <a:ext cx="8064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3333FF"/>
                </a:solidFill>
                <a:latin typeface="+mn-ea"/>
                <a:ea typeface="+mn-ea"/>
                <a:sym typeface="+mn-ea"/>
              </a:rPr>
              <a:t>yī</a:t>
            </a:r>
            <a:endParaRPr lang="zh-CN" altLang="en-US" sz="4800" b="1" dirty="0">
              <a:solidFill>
                <a:srgbClr val="3333FF"/>
              </a:solidFill>
              <a:latin typeface="+mn-ea"/>
              <a:ea typeface="+mn-ea"/>
              <a:sym typeface="+mn-ea"/>
            </a:endParaRPr>
          </a:p>
        </p:txBody>
      </p:sp>
      <p:grpSp>
        <p:nvGrpSpPr>
          <p:cNvPr id="16" name="组合 2"/>
          <p:cNvGrpSpPr/>
          <p:nvPr/>
        </p:nvGrpSpPr>
        <p:grpSpPr bwMode="auto">
          <a:xfrm>
            <a:off x="2208213" y="1144588"/>
            <a:ext cx="1887537" cy="1960562"/>
            <a:chOff x="317986" y="1674097"/>
            <a:chExt cx="1887537" cy="1961621"/>
          </a:xfrm>
        </p:grpSpPr>
        <p:pic>
          <p:nvPicPr>
            <p:cNvPr id="17411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2" name="TextBox 4"/>
            <p:cNvSpPr txBox="1">
              <a:spLocks noChangeArrowheads="1"/>
            </p:cNvSpPr>
            <p:nvPr/>
          </p:nvSpPr>
          <p:spPr bwMode="auto">
            <a:xfrm>
              <a:off x="326683" y="1674097"/>
              <a:ext cx="1838325" cy="19399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衣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3324" name="Picture 12" descr="E:\孙巧灵\2016秋上\上课课件\制作\R一语上\人一语大课堂（正文）\衣角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89513" y="862013"/>
            <a:ext cx="2693987" cy="224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"/>
          <p:cNvGrpSpPr/>
          <p:nvPr/>
        </p:nvGrpSpPr>
        <p:grpSpPr bwMode="auto">
          <a:xfrm>
            <a:off x="1447800" y="3556000"/>
            <a:ext cx="4033838" cy="358775"/>
            <a:chOff x="1200161" y="3069071"/>
            <a:chExt cx="4033678" cy="357909"/>
          </a:xfrm>
        </p:grpSpPr>
        <p:pic>
          <p:nvPicPr>
            <p:cNvPr id="17415" name="Picture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200161" y="3069071"/>
              <a:ext cx="793945" cy="3579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416" name="Picture 13" descr="E:\孙巧灵\2016秋上\上课课件\制作\R一语上\人一语大课堂（正文）\衣a.tif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119461" y="3098919"/>
              <a:ext cx="3114378" cy="318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3326" name="Picture 1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400175" y="4016375"/>
            <a:ext cx="628332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18434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5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时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12875" y="1123950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shí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86250" y="3749675"/>
            <a:ext cx="1838325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  <a:sym typeface="+mn-ea"/>
              </a:rPr>
              <a:t>xiǎo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shí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 小  时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16393" name="Picture 9" descr="E:\孙巧灵\2016秋上\上课课件\制作\R一语上\人一语大课堂（正文）\小时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50" y="1193800"/>
            <a:ext cx="2051050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7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19458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59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候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20813" y="11334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hòu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98975" y="3311525"/>
            <a:ext cx="1631950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  <a:sym typeface="+mn-ea"/>
              </a:rPr>
              <a:t>shí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hou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 时  候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17416" name="Picture 8" descr="E:\孙巧灵\2016秋上\上课课件\制作\R一语上\人一语大课堂（正文）\时间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84650" y="769938"/>
            <a:ext cx="2260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1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0482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3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觉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25575" y="11334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jué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4476750" y="3502025"/>
            <a:ext cx="16319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宋体" panose="02010600030101010101" pitchFamily="2" charset="-122"/>
              </a:rPr>
              <a:t>ɡǎn jué</a:t>
            </a:r>
            <a:endParaRPr lang="en-US" altLang="zh-CN" sz="3200" b="1">
              <a:latin typeface="宋体" panose="02010600030101010101" pitchFamily="2" charset="-122"/>
            </a:endParaRPr>
          </a:p>
          <a:p>
            <a:r>
              <a:rPr lang="zh-CN" altLang="en-US" sz="3200" b="1">
                <a:latin typeface="宋体" panose="02010600030101010101" pitchFamily="2" charset="-122"/>
              </a:rPr>
              <a:t> 感  觉</a:t>
            </a:r>
            <a:endParaRPr lang="zh-CN" altLang="en-US" sz="3200" b="1">
              <a:latin typeface="宋体" panose="02010600030101010101" pitchFamily="2" charset="-122"/>
            </a:endParaRPr>
          </a:p>
        </p:txBody>
      </p:sp>
      <p:pic>
        <p:nvPicPr>
          <p:cNvPr id="18440" name="Picture 8" descr="E:\孙巧灵\2016秋上\上课课件\制作\R一语上\人一语大课堂（正文）\感觉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46575" y="1096963"/>
            <a:ext cx="1695450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5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1506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07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得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581150" y="1133475"/>
            <a:ext cx="8064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dé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775200" y="3422650"/>
            <a:ext cx="1425575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  <a:sym typeface="+mn-ea"/>
              </a:rPr>
              <a:t>dé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dào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得  到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19464" name="Picture 8" descr="E:\孙巧灵\2016秋上\上课课件\制作\R一语上\人一语大课堂（正文）\得到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057650" y="1041400"/>
            <a:ext cx="27051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29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2530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1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很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419225" y="1133475"/>
            <a:ext cx="11176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hěn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546600" y="3422650"/>
            <a:ext cx="1425575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  <a:sym typeface="+mn-ea"/>
              </a:rPr>
              <a:t>hěn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dà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zh-CN" altLang="en-US" sz="3200" b="1" dirty="0">
                <a:latin typeface="+mn-ea"/>
                <a:ea typeface="+mn-ea"/>
                <a:sym typeface="+mn-ea"/>
              </a:rPr>
              <a:t>很 大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20488" name="Picture 8" descr="E:\孙巧灵\2016秋上\上课课件\制作\R一语上\人一语大课堂（正文）\很大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81425" y="1062038"/>
            <a:ext cx="2705100" cy="236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676275" y="1427163"/>
            <a:ext cx="8181975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认识“时、候、觉”等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11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个生字，会写“自、己、衣”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个字。认识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个偏旁“彳、亠、忄”。</a:t>
            </a:r>
            <a:endParaRPr lang="en-US" altLang="zh-CN" sz="24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正确、流利、有感情地朗读课文。</a:t>
            </a:r>
            <a:endParaRPr lang="en-US" altLang="zh-CN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50000"/>
              </a:lnSpc>
              <a:spcBef>
                <a:spcPts val="1200"/>
              </a:spcBef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感悟课文内容，正确认识自己成长的经历。</a:t>
            </a:r>
            <a:endParaRPr lang="zh-CN" altLang="en-US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2250" y="842963"/>
            <a:ext cx="12112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学习目标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3554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5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穿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114425" y="1133475"/>
            <a:ext cx="173990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chuān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141788" y="3516313"/>
            <a:ext cx="2460625" cy="10779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  <a:sym typeface="+mn-ea"/>
              </a:rPr>
              <a:t>chuān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yī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fu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  穿  衣 服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21512" name="Picture 8" descr="E:\孙巧灵\2016秋上\上课课件\制作\R一语上\人一语大课堂（正文）\穿衣服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08513" y="566738"/>
            <a:ext cx="1527175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4578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79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服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571625" y="1133475"/>
            <a:ext cx="8064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fú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641850" y="3422650"/>
            <a:ext cx="1219200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ea typeface="+mn-ea"/>
                <a:sym typeface="+mn-ea"/>
              </a:rPr>
              <a:t>yī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fu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衣 服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22536" name="Picture 8" descr="E:\孙巧灵\2016秋上\上课课件\制作\R一语上\人一语大课堂（正文）\衣服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00538" y="1063625"/>
            <a:ext cx="2055812" cy="235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组合 4"/>
          <p:cNvGrpSpPr/>
          <p:nvPr/>
        </p:nvGrpSpPr>
        <p:grpSpPr bwMode="auto">
          <a:xfrm>
            <a:off x="1041400" y="1881188"/>
            <a:ext cx="1887538" cy="1970087"/>
            <a:chOff x="317986" y="1665630"/>
            <a:chExt cx="1887537" cy="1970088"/>
          </a:xfrm>
        </p:grpSpPr>
        <p:pic>
          <p:nvPicPr>
            <p:cNvPr id="25602" name="图片 2"/>
            <p:cNvPicPr>
              <a:picLocks noChangeAspect="1" noChangeArrowheads="1"/>
            </p:cNvPicPr>
            <p:nvPr/>
          </p:nvPicPr>
          <p:blipFill>
            <a:blip r:embed="rId1" cstate="email"/>
            <a:srcRect/>
            <a:stretch>
              <a:fillRect/>
            </a:stretch>
          </p:blipFill>
          <p:spPr bwMode="auto">
            <a:xfrm>
              <a:off x="317986" y="1748180"/>
              <a:ext cx="1887537" cy="1887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603" name="TextBox 4"/>
            <p:cNvSpPr txBox="1">
              <a:spLocks noChangeArrowheads="1"/>
            </p:cNvSpPr>
            <p:nvPr/>
          </p:nvSpPr>
          <p:spPr bwMode="auto">
            <a:xfrm>
              <a:off x="343617" y="1665630"/>
              <a:ext cx="1838325" cy="1938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Ctr="1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0" b="1">
                  <a:latin typeface="楷体" panose="02010609060101010101" pitchFamily="49" charset="-122"/>
                  <a:ea typeface="楷体" panose="02010609060101010101" pitchFamily="49" charset="-122"/>
                </a:rPr>
                <a:t>快</a:t>
              </a:r>
              <a:endParaRPr lang="zh-CN" altLang="en-US" sz="12000" b="1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1266825" y="1133475"/>
            <a:ext cx="1428750" cy="83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4800" b="1" dirty="0" err="1">
                <a:solidFill>
                  <a:srgbClr val="FF3300"/>
                </a:solidFill>
                <a:latin typeface="+mn-ea"/>
                <a:ea typeface="+mn-ea"/>
                <a:sym typeface="+mn-ea"/>
              </a:rPr>
              <a:t>kuài</a:t>
            </a:r>
            <a:endParaRPr lang="zh-CN" altLang="en-US" sz="4800" b="1" dirty="0">
              <a:solidFill>
                <a:srgbClr val="FF3300"/>
              </a:solidFill>
              <a:latin typeface="+mn-ea"/>
              <a:ea typeface="+mn-ea"/>
              <a:sym typeface="+mn-e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298950" y="3422650"/>
            <a:ext cx="2660650" cy="1077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  <a:defRPr/>
            </a:pPr>
            <a:r>
              <a:rPr lang="en-US" altLang="zh-CN" sz="3200" b="1" dirty="0" err="1">
                <a:latin typeface="+mn-ea"/>
                <a:sym typeface="+mn-ea"/>
              </a:rPr>
              <a:t>kuài</a:t>
            </a:r>
            <a:r>
              <a:rPr lang="en-US" altLang="zh-CN" sz="3200" b="1" dirty="0">
                <a:latin typeface="+mn-ea"/>
                <a:ea typeface="+mn-ea"/>
                <a:sym typeface="+mn-ea"/>
              </a:rPr>
              <a:t> </a:t>
            </a:r>
            <a:r>
              <a:rPr lang="en-US" altLang="zh-CN" sz="3200" b="1" dirty="0" err="1">
                <a:latin typeface="+mn-ea"/>
                <a:ea typeface="+mn-ea"/>
                <a:sym typeface="+mn-ea"/>
              </a:rPr>
              <a:t>diǎnr</a:t>
            </a:r>
            <a:endParaRPr lang="en-US" altLang="zh-CN" sz="3200" b="1" dirty="0">
              <a:latin typeface="+mn-ea"/>
              <a:ea typeface="+mn-ea"/>
              <a:sym typeface="+mn-ea"/>
            </a:endParaRPr>
          </a:p>
          <a:p>
            <a:pPr>
              <a:buFontTx/>
              <a:buNone/>
              <a:defRPr/>
            </a:pPr>
            <a:r>
              <a:rPr lang="zh-CN" altLang="en-US" sz="3200" b="1" dirty="0">
                <a:latin typeface="+mn-ea"/>
                <a:ea typeface="+mn-ea"/>
                <a:sym typeface="+mn-ea"/>
              </a:rPr>
              <a:t> 快   点  儿</a:t>
            </a:r>
            <a:endParaRPr lang="zh-CN" altLang="en-US" sz="3200" b="1" dirty="0">
              <a:latin typeface="+mn-ea"/>
              <a:ea typeface="+mn-ea"/>
              <a:sym typeface="+mn-ea"/>
            </a:endParaRPr>
          </a:p>
        </p:txBody>
      </p:sp>
      <p:pic>
        <p:nvPicPr>
          <p:cNvPr id="23560" name="Picture 8" descr="E:\孙巧灵\2016秋上\上课课件\制作\R一语上\人一语大课堂（正文）\快点儿.t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29100" y="882650"/>
            <a:ext cx="2705100" cy="254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23875" y="1231900"/>
            <a:ext cx="5267325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生活总是充满了矛盾。我们有时会觉得自己已经长大了，有时又觉得自己还很小。结合自身经历，说说自己是大还是小。</a:t>
            </a:r>
            <a:endParaRPr lang="zh-CN" altLang="en-US" sz="2800" b="1" dirty="0"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34823" name="Picture 7" descr="http://sc.jb51.net/uploads/allimg/141126/11-141126164U5E6.jpg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6100763" y="1150938"/>
            <a:ext cx="2168525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8" descr="http://img05.jdzj.com/oledit/UploadFile/news2014c/image/20151005/20151005084948504850694923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6" name="矩形 1"/>
          <p:cNvSpPr>
            <a:spLocks noChangeArrowheads="1"/>
          </p:cNvSpPr>
          <p:nvPr/>
        </p:nvSpPr>
        <p:spPr bwMode="auto">
          <a:xfrm>
            <a:off x="781050" y="1525588"/>
            <a:ext cx="7672388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</a:rPr>
              <a:t>    时间在走，我们一天一天在成长。慢慢地，我们学会了做很多事，有时候觉得自己像大人一样能干了，可有时候觉得自己还是太小了。我们究竟是大还是小呢？让我们一起听一听这位小朋友的心声吧！</a:t>
            </a:r>
            <a:endParaRPr lang="zh-CN" altLang="en-US" sz="2400" b="1" dirty="0">
              <a:latin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22250" y="842963"/>
            <a:ext cx="12112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课文导入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1882775" y="1139825"/>
            <a:ext cx="5105400" cy="893763"/>
            <a:chOff x="1866899" y="1234470"/>
            <a:chExt cx="5105400" cy="894070"/>
          </a:xfrm>
        </p:grpSpPr>
        <p:sp>
          <p:nvSpPr>
            <p:cNvPr id="7170" name="矩形 4"/>
            <p:cNvSpPr>
              <a:spLocks noChangeArrowheads="1"/>
            </p:cNvSpPr>
            <p:nvPr/>
          </p:nvSpPr>
          <p:spPr bwMode="auto">
            <a:xfrm>
              <a:off x="1898454" y="1605320"/>
              <a:ext cx="50738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有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候，我觉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得自己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很大。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7171" name="矩形 9"/>
            <p:cNvSpPr>
              <a:spLocks noChangeArrowheads="1"/>
            </p:cNvSpPr>
            <p:nvPr/>
          </p:nvSpPr>
          <p:spPr bwMode="auto">
            <a:xfrm>
              <a:off x="1866899" y="1234470"/>
              <a:ext cx="4981575" cy="4001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u sh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hou   w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ju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de z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ě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d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endParaRPr lang="zh-CN" altLang="en-US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790575" y="2252663"/>
            <a:ext cx="7324725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这一句是总起句，总写“我”觉得自己很大，从而引起下面具体描写“我”在什么时候觉得自己很大。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2250" y="842963"/>
            <a:ext cx="1211263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课文讲解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001713" y="1020763"/>
            <a:ext cx="52339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什么时候“我”觉得自己很大？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 bwMode="auto">
          <a:xfrm>
            <a:off x="896938" y="1554163"/>
            <a:ext cx="7037387" cy="2184400"/>
            <a:chOff x="973137" y="1184592"/>
            <a:chExt cx="7037388" cy="2185055"/>
          </a:xfrm>
        </p:grpSpPr>
        <p:sp>
          <p:nvSpPr>
            <p:cNvPr id="8195" name="矩形 3"/>
            <p:cNvSpPr>
              <a:spLocks noChangeArrowheads="1"/>
            </p:cNvSpPr>
            <p:nvPr/>
          </p:nvSpPr>
          <p:spPr bwMode="auto">
            <a:xfrm>
              <a:off x="1001713" y="1553765"/>
              <a:ext cx="7008812" cy="18158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我自己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穿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衣服的时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候，我自己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系鞋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带的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候，我觉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得自己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很大。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196" name="矩形 4"/>
            <p:cNvSpPr>
              <a:spLocks noChangeArrowheads="1"/>
            </p:cNvSpPr>
            <p:nvPr/>
          </p:nvSpPr>
          <p:spPr bwMode="auto">
            <a:xfrm>
              <a:off x="973137" y="1184592"/>
              <a:ext cx="7037388" cy="18102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6700"/>
                </a:lnSpc>
              </a:pP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   w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z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chu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ā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y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ī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fu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hou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 w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z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xi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i de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hou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w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ju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z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ě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d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endPara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03275" y="1009650"/>
            <a:ext cx="3997325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能自己穿衣服，能自己系鞋带，从这儿看得出“我”真的长大了，自己的事情自己去做了。</a:t>
            </a:r>
            <a:endParaRPr lang="zh-CN" altLang="en-US" sz="28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8676" name="Picture 4" descr="E:\孙巧灵\2016秋上\上课课件\制作\R一语上\人一语大课堂（正文）\KWT10A.tif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4959350" y="1147763"/>
            <a:ext cx="3395663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 bwMode="auto">
          <a:xfrm>
            <a:off x="1797050" y="604838"/>
            <a:ext cx="5105400" cy="893762"/>
            <a:chOff x="1866899" y="1234470"/>
            <a:chExt cx="5105400" cy="894070"/>
          </a:xfrm>
        </p:grpSpPr>
        <p:sp>
          <p:nvSpPr>
            <p:cNvPr id="10242" name="矩形 6"/>
            <p:cNvSpPr>
              <a:spLocks noChangeArrowheads="1"/>
            </p:cNvSpPr>
            <p:nvPr/>
          </p:nvSpPr>
          <p:spPr bwMode="auto">
            <a:xfrm>
              <a:off x="1898454" y="1605320"/>
              <a:ext cx="5073845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有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候，我觉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得自己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很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en-US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小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。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0243" name="矩形 7"/>
            <p:cNvSpPr>
              <a:spLocks noChangeArrowheads="1"/>
            </p:cNvSpPr>
            <p:nvPr/>
          </p:nvSpPr>
          <p:spPr bwMode="auto">
            <a:xfrm>
              <a:off x="1866899" y="1234470"/>
              <a:ext cx="5105400" cy="400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y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u sh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hou   w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ju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de z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 h</a:t>
              </a:r>
              <a:r>
                <a:rPr lang="zh-CN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ě</a:t>
              </a:r>
              <a:r>
                <a:rPr lang="en-US" altLang="zh-CN" sz="2000" b="1">
                  <a:solidFill>
                    <a:srgbClr val="000000"/>
                  </a:solidFill>
                  <a:latin typeface="宋体" panose="02010600030101010101" pitchFamily="2" charset="-122"/>
                </a:rPr>
                <a:t>n xiǎo</a:t>
              </a:r>
              <a:endParaRPr lang="zh-CN" altLang="en-US" sz="2000" b="1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2" name="云形标注 1"/>
          <p:cNvSpPr/>
          <p:nvPr/>
        </p:nvSpPr>
        <p:spPr>
          <a:xfrm>
            <a:off x="358775" y="1828800"/>
            <a:ext cx="6861175" cy="3067050"/>
          </a:xfrm>
          <a:prstGeom prst="cloudCallout">
            <a:avLst>
              <a:gd name="adj1" fmla="val 40143"/>
              <a:gd name="adj2" fmla="val -58129"/>
            </a:avLst>
          </a:prstGeom>
          <a:solidFill>
            <a:srgbClr val="FFFF00">
              <a:alpha val="58000"/>
            </a:srgbClr>
          </a:solidFill>
          <a:ln>
            <a:solidFill>
              <a:schemeClr val="accent1">
                <a:shade val="50000"/>
                <a:alpha val="6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2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  对比：前边说“我”觉得自己很大，现在却说“有时候，我觉得自己很小”，这两处描写形成鲜明的对比，使读者心中产生疑惑，从而引起读者的阅读兴趣。</a:t>
            </a:r>
            <a:endParaRPr lang="zh-CN" altLang="en-US" sz="2400" b="1" dirty="0">
              <a:solidFill>
                <a:srgbClr val="FF00FF"/>
              </a:solidFill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 bwMode="auto">
          <a:xfrm>
            <a:off x="876300" y="704850"/>
            <a:ext cx="7324725" cy="2070100"/>
            <a:chOff x="990599" y="466725"/>
            <a:chExt cx="7324725" cy="2070518"/>
          </a:xfrm>
        </p:grpSpPr>
        <p:sp>
          <p:nvSpPr>
            <p:cNvPr id="11266" name="矩形 1"/>
            <p:cNvSpPr>
              <a:spLocks noChangeArrowheads="1"/>
            </p:cNvSpPr>
            <p:nvPr/>
          </p:nvSpPr>
          <p:spPr bwMode="auto">
            <a:xfrm>
              <a:off x="990600" y="876211"/>
              <a:ext cx="7172325" cy="16610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我够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不到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按钮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的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时候，我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听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到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雷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声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喊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妈妈的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时候，我觉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得自己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很</a:t>
              </a:r>
              <a:r>
                <a:rPr lang="en-US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</a:t>
              </a:r>
              <a:r>
                <a:rPr lang="zh-CN" altLang="zh-CN" sz="2800" b="1" dirty="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小。</a:t>
              </a:r>
              <a:endParaRPr lang="zh-CN" altLang="en-US" sz="2800" b="1" dirty="0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1267" name="矩形 4"/>
            <p:cNvSpPr>
              <a:spLocks noChangeArrowheads="1"/>
            </p:cNvSpPr>
            <p:nvPr/>
          </p:nvSpPr>
          <p:spPr bwMode="auto">
            <a:xfrm>
              <a:off x="990599" y="466725"/>
              <a:ext cx="7324725" cy="1810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ts val="6700"/>
                </a:lnSpc>
              </a:pP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    w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ɡò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u b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ú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o 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ni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ǔ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hou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w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t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ī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à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o l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i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ē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ɡ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m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ā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m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ɑ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sh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í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hou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 w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ǒ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</a:t>
              </a:r>
              <a:r>
                <a:rPr lang="en-US" altLang="zh-CN" sz="2000" b="1" dirty="0" err="1">
                  <a:solidFill>
                    <a:srgbClr val="000000"/>
                  </a:solidFill>
                  <a:latin typeface="宋体" panose="02010600030101010101" pitchFamily="2" charset="-122"/>
                </a:rPr>
                <a:t>ju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é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de z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ì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j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ǐ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 h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ě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n xi</a:t>
              </a:r>
              <a:r>
                <a:rPr lang="zh-CN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ǎ</a:t>
              </a:r>
              <a:r>
                <a:rPr lang="en-US" altLang="zh-CN" sz="2000" b="1" dirty="0">
                  <a:solidFill>
                    <a:srgbClr val="000000"/>
                  </a:solidFill>
                  <a:latin typeface="宋体" panose="02010600030101010101" pitchFamily="2" charset="-122"/>
                </a:rPr>
                <a:t>o</a:t>
              </a:r>
              <a:endParaRPr lang="zh-CN" altLang="en-US" sz="2000" b="1" dirty="0">
                <a:solidFill>
                  <a:srgbClr val="000000"/>
                </a:solidFill>
                <a:latin typeface="宋体" panose="02010600030101010101" pitchFamily="2" charset="-122"/>
              </a:endParaRPr>
            </a:p>
          </p:txBody>
        </p:sp>
      </p:grp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992188" y="3117850"/>
            <a:ext cx="6680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为什么“我”有时候觉得自己很小？</a:t>
            </a:r>
            <a:endParaRPr lang="zh-CN" altLang="en-US" sz="2800" b="1" dirty="0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337050" y="1295400"/>
            <a:ext cx="399732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4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因为“我”的个子还不高，连按钮都够不着，“我”的胆子还太小，听到雷声还要找妈妈依靠。</a:t>
            </a:r>
            <a:endParaRPr lang="zh-CN" altLang="en-US" sz="24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7106" name="Picture 2" descr="E:\孙巧灵\2016秋上\上课课件\制作\R一语上\人一语大课堂（正文）\7D-45.tif"/>
          <p:cNvPicPr>
            <a:picLocks noChangeAspect="1" noChangeArrowheads="1"/>
          </p:cNvPicPr>
          <p:nvPr/>
        </p:nvPicPr>
        <p:blipFill>
          <a:blip r:embed="rId1" cstate="email"/>
          <a:srcRect/>
          <a:stretch>
            <a:fillRect/>
          </a:stretch>
        </p:blipFill>
        <p:spPr bwMode="auto">
          <a:xfrm>
            <a:off x="790575" y="754063"/>
            <a:ext cx="2800350" cy="428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1288</Words>
  <Application>WPS 演示</Application>
  <PresentationFormat>全屏显示(16:9)</PresentationFormat>
  <Paragraphs>124</Paragraphs>
  <Slides>23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8" baseType="lpstr">
      <vt:lpstr>Arial</vt:lpstr>
      <vt:lpstr>宋体</vt:lpstr>
      <vt:lpstr>Wingdings</vt:lpstr>
      <vt:lpstr>Times New Roman</vt:lpstr>
      <vt:lpstr>黑体</vt:lpstr>
      <vt:lpstr>Calibri</vt:lpstr>
      <vt:lpstr>微软雅黑</vt:lpstr>
      <vt:lpstr>楷体_GB2312</vt:lpstr>
      <vt:lpstr>新宋体</vt:lpstr>
      <vt:lpstr>Arial Unicode MS</vt:lpstr>
      <vt:lpstr>楷体</vt:lpstr>
      <vt:lpstr>Arial</vt:lpstr>
      <vt:lpstr>Wingdings</vt:lpstr>
      <vt:lpstr>Calibri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creator>第一PPT模板网-WWW.1PPT.COM</dc:creator>
  <cp:keywords>第一PPT模板网-WWW.1PPT.COM</cp:keywords>
  <dc:subject>第一PPT模板网-WWW.1PPT.COM</dc:subject>
  <cp:lastModifiedBy>Administrator</cp:lastModifiedBy>
  <cp:revision>338</cp:revision>
  <dcterms:created xsi:type="dcterms:W3CDTF">2016-01-14T07:05:00Z</dcterms:created>
  <dcterms:modified xsi:type="dcterms:W3CDTF">2020-08-19T13:00:46Z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2052-11.1.0.9912</vt:lpwstr>
  </property>
</Properties>
</file>