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7"/>
  </p:handoutMasterIdLst>
  <p:sldIdLst>
    <p:sldId id="258" r:id="rId3"/>
    <p:sldId id="257" r:id="rId4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6092D25-BE86-4848-B454-0A614545DC7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8A52794-0D6D-4725-8158-EABF32EBA87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5122" name="文本占位符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2794-0D6D-4725-8158-EABF32EBA8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页眉占位符 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mtClean="0"/>
              <a:t>    </a:t>
            </a:r>
            <a:endParaRPr lang="zh-CN" altLang="en-US" smtClean="0"/>
          </a:p>
        </p:txBody>
      </p:sp>
      <p:sp>
        <p:nvSpPr>
          <p:cNvPr id="13316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mtClean="0"/>
              <a:t>    </a:t>
            </a: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microsoft.com/office/2007/relationships/media" Target="file:///\\pc-2\&#20809;&#30424;&#23450;&#31295;&#65288;&#20002;&#36825;&#20799;&#65289;\9-&#37096;&#32534;&#29256;&#183;&#19968;&#24180;&#32423;&#35821;&#25991;&#19978;&#20876;&#65288;&#29366;&#20803;&#22823;&#35838;&#22530;&#65289;\9-&#37096;&#32534;&#29256;&#183;&#19968;&#24180;&#32423;&#35821;&#25991;&#19978;&#20876;&#65288;&#29366;&#20803;&#22823;&#35838;&#22530;&#65289;\&#37096;&#32534;&#29256;&#19968;&#35821;&#19978;%20&#25945;&#23398;&#36164;&#28304;\&#31532;&#22235;&#21333;&#20803;\&#19978;&#35838;&#35838;&#20214;+&#25945;&#26696;\3%20&#27743;&#21335;\3%20&#27743;&#21335;%20&#12304;&#25945;&#26696;&#21305;&#37197;&#29256;&#12305;&#25512;&#33616;&#10084;\&#21487;.wmv" TargetMode="External"/><Relationship Id="rId1" Type="http://schemas.openxmlformats.org/officeDocument/2006/relationships/video" Target="file:///\\pc-2\&#20809;&#30424;&#23450;&#31295;&#65288;&#20002;&#36825;&#20799;&#65289;\9-&#37096;&#32534;&#29256;&#183;&#19968;&#24180;&#32423;&#35821;&#25991;&#19978;&#20876;&#65288;&#29366;&#20803;&#22823;&#35838;&#22530;&#65289;\9-&#37096;&#32534;&#29256;&#183;&#19968;&#24180;&#32423;&#35821;&#25991;&#19978;&#20876;&#65288;&#29366;&#20803;&#22823;&#35838;&#22530;&#65289;\&#37096;&#32534;&#29256;&#19968;&#35821;&#19978;%20&#25945;&#23398;&#36164;&#28304;\&#31532;&#22235;&#21333;&#20803;\&#19978;&#35838;&#35838;&#20214;+&#25945;&#26696;\3%20&#27743;&#21335;\3%20&#27743;&#21335;%20&#12304;&#25945;&#26696;&#21305;&#37197;&#29256;&#12305;&#25512;&#33616;&#10084;\&#21487;.wmv" TargetMode="Externa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microsoft.com/office/2007/relationships/media" Target="file:///\\pc-2\&#20809;&#30424;&#23450;&#31295;&#65288;&#20002;&#36825;&#20799;&#65289;\9-&#37096;&#32534;&#29256;&#183;&#19968;&#24180;&#32423;&#35821;&#25991;&#19978;&#20876;&#65288;&#29366;&#20803;&#22823;&#35838;&#22530;&#65289;\9-&#37096;&#32534;&#29256;&#183;&#19968;&#24180;&#32423;&#35821;&#25991;&#19978;&#20876;&#65288;&#29366;&#20803;&#22823;&#35838;&#22530;&#65289;\&#37096;&#32534;&#29256;&#19968;&#35821;&#19978;%20&#25945;&#23398;&#36164;&#28304;\&#31532;&#22235;&#21333;&#20803;\&#19978;&#35838;&#35838;&#20214;+&#25945;&#26696;\3%20&#27743;&#21335;\3%20&#27743;&#21335;%20&#12304;&#25945;&#26696;&#21305;&#37197;&#29256;&#12305;&#25512;&#33616;&#10084;\&#19996;.wmv" TargetMode="External"/><Relationship Id="rId1" Type="http://schemas.openxmlformats.org/officeDocument/2006/relationships/video" Target="file:///\\pc-2\&#20809;&#30424;&#23450;&#31295;&#65288;&#20002;&#36825;&#20799;&#65289;\9-&#37096;&#32534;&#29256;&#183;&#19968;&#24180;&#32423;&#35821;&#25991;&#19978;&#20876;&#65288;&#29366;&#20803;&#22823;&#35838;&#22530;&#65289;\9-&#37096;&#32534;&#29256;&#183;&#19968;&#24180;&#32423;&#35821;&#25991;&#19978;&#20876;&#65288;&#29366;&#20803;&#22823;&#35838;&#22530;&#65289;\&#37096;&#32534;&#29256;&#19968;&#35821;&#19978;%20&#25945;&#23398;&#36164;&#28304;\&#31532;&#22235;&#21333;&#20803;\&#19978;&#35838;&#35838;&#20214;+&#25945;&#26696;\3%20&#27743;&#21335;\3%20&#27743;&#21335;%20&#12304;&#25945;&#26696;&#21305;&#37197;&#29256;&#12305;&#25512;&#33616;&#10084;\&#19996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4.png"/><Relationship Id="rId2" Type="http://schemas.microsoft.com/office/2007/relationships/media" Target="file:///\\pc-2\&#31508;&#39034;&#23383;&#24211;\&#35199;.wmv" TargetMode="External"/><Relationship Id="rId1" Type="http://schemas.openxmlformats.org/officeDocument/2006/relationships/video" Target="file:///\\pc-2\&#31508;&#39034;&#23383;&#24211;\&#35199;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395536" y="1760935"/>
            <a:ext cx="649039" cy="540544"/>
          </a:xfrm>
          <a:prstGeom prst="ellipse">
            <a:avLst/>
          </a:prstGeom>
          <a:solidFill>
            <a:srgbClr val="22B7B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1331914" y="1739504"/>
            <a:ext cx="1296987" cy="583406"/>
          </a:xfrm>
          <a:prstGeom prst="round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6148" name="标题 1"/>
          <p:cNvSpPr txBox="1">
            <a:spLocks noChangeArrowheads="1"/>
          </p:cNvSpPr>
          <p:nvPr/>
        </p:nvSpPr>
        <p:spPr bwMode="auto">
          <a:xfrm>
            <a:off x="468314" y="1635646"/>
            <a:ext cx="2160587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江南</a:t>
            </a:r>
            <a:endParaRPr lang="zh-CN" altLang="en-US" sz="4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39" y="699542"/>
            <a:ext cx="3908425" cy="38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094539" y="2645569"/>
            <a:ext cx="12033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6446839" y="1227535"/>
            <a:ext cx="2263775" cy="1256109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3200" b="1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773863" y="1245393"/>
            <a:ext cx="170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latin typeface="Calibri" panose="020F0502020204030204" pitchFamily="34" charset="0"/>
              </a:rPr>
              <a:t>课文是怎么描述的</a:t>
            </a:r>
            <a:r>
              <a:rPr lang="zh-CN" altLang="zh-CN" sz="3200" b="1">
                <a:latin typeface="Calibri" panose="020F0502020204030204" pitchFamily="34" charset="0"/>
              </a:rPr>
              <a:t>？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pic>
        <p:nvPicPr>
          <p:cNvPr id="15364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8701" y="1812131"/>
            <a:ext cx="4144963" cy="19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96838" y="1383506"/>
            <a:ext cx="4304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latin typeface="Calibri" panose="020F0502020204030204" pitchFamily="34" charset="0"/>
              </a:rPr>
              <a:t>这里的荷叶可真多</a:t>
            </a:r>
            <a:r>
              <a:rPr lang="zh-CN" altLang="en-US" sz="3200" b="1">
                <a:latin typeface="Calibri" panose="020F0502020204030204" pitchFamily="34" charset="0"/>
              </a:rPr>
              <a:t>呀！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5614" y="671253"/>
            <a:ext cx="17938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看图说话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659063" y="3855244"/>
            <a:ext cx="3816350" cy="732508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莲 叶 何 田 田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171951" y="3990975"/>
            <a:ext cx="119063" cy="26551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31825" y="1384697"/>
            <a:ext cx="7900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Calibri" panose="020F0502020204030204" pitchFamily="34" charset="0"/>
              </a:rPr>
              <a:t>鱼儿也受到了感染，纷纷游来，就成了？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379663" y="2057400"/>
            <a:ext cx="3816350" cy="732508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鱼 戏 莲 叶 间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3954463" y="2189560"/>
            <a:ext cx="119062" cy="2655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31825" y="627534"/>
            <a:ext cx="17938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我会读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411414" y="2750344"/>
            <a:ext cx="3876675" cy="13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771775" y="1925242"/>
            <a:ext cx="3816350" cy="3293209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鱼戏莲叶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间。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鱼戏莲叶东，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鱼戏莲叶西，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鱼戏莲叶南，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鱼戏莲叶北。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611189" y="1006079"/>
            <a:ext cx="835342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Calibri" panose="020F0502020204030204" pitchFamily="34" charset="0"/>
              </a:rPr>
              <a:t>         鱼儿会一直在一处不动吗？它们最爱自由了，它们会怎样？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可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47901"/>
            <a:ext cx="2305050" cy="21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3717925" y="1833563"/>
            <a:ext cx="44640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lang="zh-CN" altLang="zh-CN" sz="3200" b="1" dirty="0">
                <a:latin typeface="宋体" panose="02010600030101010101" pitchFamily="2" charset="-122"/>
              </a:rPr>
              <a:t>上面的长横要足够长，“口”要缩小，在竖中线的左边，新笔画竖钩要挺直，且在竖中线的右边。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8435" name="矩形 6"/>
          <p:cNvSpPr>
            <a:spLocks noChangeArrowheads="1"/>
          </p:cNvSpPr>
          <p:nvPr/>
        </p:nvSpPr>
        <p:spPr bwMode="auto">
          <a:xfrm>
            <a:off x="1611313" y="1553766"/>
            <a:ext cx="883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 dirty="0" err="1">
                <a:solidFill>
                  <a:srgbClr val="FF3300"/>
                </a:solidFill>
                <a:latin typeface="宋体" panose="02010600030101010101" pitchFamily="2" charset="-122"/>
              </a:rPr>
              <a:t>kě</a:t>
            </a:r>
            <a:endParaRPr lang="en-US" altLang="zh-CN" sz="5400" b="1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68314" y="789385"/>
            <a:ext cx="17922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生字指导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东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1815704"/>
            <a:ext cx="2238375" cy="205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3922713" y="2085975"/>
            <a:ext cx="45720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Calibri" panose="020F0502020204030204" pitchFamily="34" charset="0"/>
              </a:rPr>
              <a:t>         </a:t>
            </a:r>
            <a:r>
              <a:rPr lang="zh-CN" altLang="zh-CN" sz="3200" b="1" dirty="0">
                <a:latin typeface="Calibri" panose="020F0502020204030204" pitchFamily="34" charset="0"/>
              </a:rPr>
              <a:t>第二笔为撇折，竖钩要挺直，正好落在竖中线，但与第一笔横不能相连。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1443038" y="1059656"/>
            <a:ext cx="15824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  <a:latin typeface="宋体" panose="02010600030101010101" pitchFamily="2" charset="-122"/>
              </a:rPr>
              <a:t>dōnɡ</a:t>
            </a:r>
            <a:endParaRPr lang="en-US" altLang="zh-CN" sz="54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71" descr="21"/>
          <p:cNvPicPr>
            <a:picLocks noChangeAspect="1" noChangeArrowheads="1"/>
          </p:cNvPicPr>
          <p:nvPr/>
        </p:nvPicPr>
        <p:blipFill>
          <a:blip r:embed="rId1" cstate="email">
            <a:lum contrast="-32000"/>
          </a:blip>
          <a:srcRect/>
          <a:stretch>
            <a:fillRect/>
          </a:stretch>
        </p:blipFill>
        <p:spPr bwMode="auto">
          <a:xfrm>
            <a:off x="109539" y="1294210"/>
            <a:ext cx="1031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411413" y="1275160"/>
            <a:ext cx="4824412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江  南  可  采  莲  鱼  东  西  北</a:t>
            </a:r>
            <a:endParaRPr lang="en-U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42914" y="763191"/>
            <a:ext cx="17938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600" b="1" dirty="0" smtClean="0">
                <a:ln w="6600">
                  <a:noFill/>
                  <a:prstDash val="solid"/>
                </a:ln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n w="6600">
                  <a:noFill/>
                  <a:prstDash val="solid"/>
                </a:ln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600" b="1" dirty="0" smtClean="0">
                <a:ln w="6600">
                  <a:noFill/>
                  <a:prstDash val="solid"/>
                </a:ln>
                <a:latin typeface="黑体" pitchFamily="49" charset="-122"/>
                <a:ea typeface="黑体" pitchFamily="49" charset="-122"/>
              </a:rPr>
              <a:t>课时</a:t>
            </a:r>
            <a:endParaRPr lang="zh-CN" altLang="en-US" sz="3600" b="1" dirty="0">
              <a:ln w="6600">
                <a:noFill/>
                <a:prstDash val="solid"/>
              </a:ln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319089" y="1369219"/>
            <a:ext cx="593725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solidFill>
                  <a:srgbClr val="FFFFFF"/>
                </a:solidFill>
                <a:latin typeface="宋体" panose="02010600030101010101" pitchFamily="2" charset="-122"/>
              </a:rPr>
              <a:t>复习巩固</a:t>
            </a:r>
            <a:endParaRPr lang="zh-CN" altLang="en-US" sz="3200" b="1" spc="-300" dirty="0">
              <a:ln w="6600">
                <a:noFill/>
                <a:prstDash val="solid"/>
              </a:ln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626269"/>
            <a:ext cx="9144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6269"/>
            <a:ext cx="9144000" cy="38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6269"/>
            <a:ext cx="9144000" cy="38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7"/>
          <p:cNvSpPr>
            <a:spLocks noChangeArrowheads="1"/>
          </p:cNvSpPr>
          <p:nvPr/>
        </p:nvSpPr>
        <p:spPr bwMode="auto">
          <a:xfrm>
            <a:off x="539751" y="1228726"/>
            <a:ext cx="762317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Calibri" panose="020F0502020204030204" pitchFamily="34" charset="0"/>
              </a:rPr>
              <a:t>         </a:t>
            </a:r>
            <a:r>
              <a:rPr lang="zh-CN" altLang="zh-CN" sz="3200" b="1" dirty="0">
                <a:latin typeface="Calibri" panose="020F0502020204030204" pitchFamily="34" charset="0"/>
              </a:rPr>
              <a:t>同学们打开课本，用自己喜欢的方式读课文</a:t>
            </a:r>
            <a:r>
              <a:rPr lang="zh-CN" altLang="en-US" sz="3200" b="1" dirty="0">
                <a:latin typeface="Calibri" panose="020F0502020204030204" pitchFamily="34" charset="0"/>
              </a:rPr>
              <a:t>。想一想，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92725" y="2886075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江南美在哪里？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9751" y="643951"/>
            <a:ext cx="17938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细读全诗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8757" y="2787774"/>
            <a:ext cx="4546496" cy="197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395289" y="907257"/>
            <a:ext cx="3889375" cy="735806"/>
          </a:xfrm>
          <a:prstGeom prst="rightArrow">
            <a:avLst/>
          </a:prstGeom>
          <a:solidFill>
            <a:srgbClr val="40553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3200" b="1" dirty="0"/>
              <a:t>江南美，美在荷叶</a:t>
            </a:r>
            <a:endParaRPr lang="zh-CN" altLang="en-US" sz="3200" b="1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03800" y="1275160"/>
            <a:ext cx="3856038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2625" y="1790700"/>
            <a:ext cx="381635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江 南 可 采 莲，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莲 叶 何 田 田。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0826" y="2909888"/>
            <a:ext cx="5781675" cy="732508"/>
            <a:chOff x="3530428" y="2259476"/>
            <a:chExt cx="4233157" cy="974948"/>
          </a:xfrm>
        </p:grpSpPr>
        <p:sp>
          <p:nvSpPr>
            <p:cNvPr id="7" name="对话气泡: 圆角矩形 4"/>
            <p:cNvSpPr/>
            <p:nvPr/>
          </p:nvSpPr>
          <p:spPr>
            <a:xfrm>
              <a:off x="3562973" y="2322864"/>
              <a:ext cx="4177366" cy="565735"/>
            </a:xfrm>
            <a:prstGeom prst="wedgeRoundRectCallout">
              <a:avLst>
                <a:gd name="adj1" fmla="val 15770"/>
                <a:gd name="adj2" fmla="val -9730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3558" name="矩形 15"/>
            <p:cNvSpPr>
              <a:spLocks noChangeArrowheads="1"/>
            </p:cNvSpPr>
            <p:nvPr/>
          </p:nvSpPr>
          <p:spPr bwMode="auto">
            <a:xfrm>
              <a:off x="3530428" y="2259476"/>
              <a:ext cx="4233157" cy="97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200" b="1" dirty="0">
                  <a:latin typeface="黑体" pitchFamily="49" charset="-122"/>
                  <a:ea typeface="黑体" pitchFamily="49" charset="-122"/>
                </a:rPr>
                <a:t>“何田田”一词表现出了什么？</a:t>
              </a:r>
              <a:endParaRPr lang="zh-CN" altLang="en-US" sz="32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089150" y="2331244"/>
            <a:ext cx="1834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 田 田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60414" y="3487341"/>
            <a:ext cx="809942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152400" indent="-1524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zh-CN" sz="3200" b="1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让我们看到了一片连着一片的莲叶，真美</a:t>
            </a:r>
            <a:r>
              <a:rPr lang="zh-CN" altLang="en-US" sz="3200" b="1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！</a:t>
            </a:r>
            <a:endParaRPr lang="zh-CN" altLang="zh-CN" sz="2800" b="1" dirty="0" smtClean="0"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9" grpId="0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395289" y="907257"/>
            <a:ext cx="3889375" cy="735806"/>
          </a:xfrm>
          <a:prstGeom prst="rightArrow">
            <a:avLst/>
          </a:prstGeom>
          <a:solidFill>
            <a:srgbClr val="40553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3200" b="1" dirty="0"/>
              <a:t>江南美，美在鱼儿</a:t>
            </a:r>
            <a:endParaRPr lang="zh-CN" altLang="en-US" sz="3200" b="1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31800" y="1653779"/>
            <a:ext cx="38163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 戏 莲 叶 间。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 戏 莲 叶 东，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 戏 莲 叶 西，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 戏 莲 叶 南，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 戏 莲 叶 北。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22814" y="2956323"/>
            <a:ext cx="3152775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86306" y="1470105"/>
            <a:ext cx="1276506" cy="916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821548" y="867501"/>
            <a:ext cx="1154835" cy="857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759408" y="2065269"/>
            <a:ext cx="1216974" cy="876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6812167" y="1460189"/>
            <a:ext cx="1156045" cy="876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7472743" y="1565207"/>
            <a:ext cx="7059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zh-CN" alt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41807" y="2500228"/>
            <a:ext cx="7059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zh-CN" alt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18571" y="1632970"/>
            <a:ext cx="7059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endParaRPr lang="zh-CN" alt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12161" y="735547"/>
            <a:ext cx="7059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zh-CN" alt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>
            <a:endCxn id="9" idx="4"/>
          </p:cNvCxnSpPr>
          <p:nvPr/>
        </p:nvCxnSpPr>
        <p:spPr>
          <a:xfrm flipV="1">
            <a:off x="6394451" y="1725216"/>
            <a:ext cx="3175" cy="4500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8" idx="6"/>
          </p:cNvCxnSpPr>
          <p:nvPr/>
        </p:nvCxnSpPr>
        <p:spPr>
          <a:xfrm flipH="1" flipV="1">
            <a:off x="5962651" y="1928813"/>
            <a:ext cx="898525" cy="833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132138" y="2201467"/>
            <a:ext cx="431800" cy="1774031"/>
          </a:xfrm>
          <a:prstGeom prst="rect">
            <a:avLst/>
          </a:prstGeom>
          <a:noFill/>
          <a:ln w="2032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331913" y="1738313"/>
            <a:ext cx="431800" cy="2345531"/>
          </a:xfrm>
          <a:prstGeom prst="rect">
            <a:avLst/>
          </a:prstGeom>
          <a:noFill/>
          <a:ln w="2032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29" grpId="0" bldLvl="0" animBg="1"/>
      <p:bldP spid="3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3813010" y="1476987"/>
            <a:ext cx="1806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174134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>
                <a:solidFill>
                  <a:srgbClr val="174134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b="1" dirty="0">
                <a:solidFill>
                  <a:srgbClr val="174134"/>
                </a:solidFill>
                <a:latin typeface="黑体" pitchFamily="49" charset="-122"/>
                <a:ea typeface="黑体" pitchFamily="49" charset="-122"/>
              </a:rPr>
              <a:t>课时</a:t>
            </a:r>
            <a:endParaRPr lang="zh-CN" altLang="en-US" sz="3600" b="1" dirty="0">
              <a:solidFill>
                <a:srgbClr val="174134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8" name="文本框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656138" y="2564138"/>
            <a:ext cx="1806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174134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>
                <a:solidFill>
                  <a:srgbClr val="174134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600" b="1" dirty="0">
                <a:solidFill>
                  <a:srgbClr val="174134"/>
                </a:solidFill>
                <a:latin typeface="黑体" pitchFamily="49" charset="-122"/>
                <a:ea typeface="黑体" pitchFamily="49" charset="-122"/>
              </a:rPr>
              <a:t>课时</a:t>
            </a:r>
            <a:endParaRPr lang="zh-CN" altLang="en-US" sz="3600" b="1" dirty="0">
              <a:solidFill>
                <a:srgbClr val="174134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9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826629">
            <a:off x="233561" y="335558"/>
            <a:ext cx="1187054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65872"/>
            <a:ext cx="4870450" cy="22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0064" y="1213247"/>
            <a:ext cx="808037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48100" y="2328863"/>
            <a:ext cx="808038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3276601" y="2106216"/>
            <a:ext cx="2487613" cy="345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094163" y="3217068"/>
            <a:ext cx="2487612" cy="333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55651" y="1733551"/>
            <a:ext cx="7775575" cy="2850011"/>
          </a:xfrm>
          <a:prstGeom prst="rect">
            <a:avLst/>
          </a:prstGeom>
          <a:solidFill>
            <a:srgbClr val="F8F1E1">
              <a:alpha val="5019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>
                <a:latin typeface="宋体" panose="02010600030101010101" pitchFamily="2" charset="-122"/>
              </a:rPr>
              <a:t>    鱼儿在（    ）中间玩耍：一会儿游到莲叶的（    ），一会儿又跳到了莲叶的（    ），一会儿又钻到了莲叶的南面，一会儿又滑到莲叶的（    ）。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25602" name="矩形 4"/>
          <p:cNvSpPr>
            <a:spLocks noChangeArrowheads="1"/>
          </p:cNvSpPr>
          <p:nvPr/>
        </p:nvSpPr>
        <p:spPr bwMode="auto">
          <a:xfrm>
            <a:off x="1009651" y="1162050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我会填</a:t>
            </a:r>
            <a:endParaRPr lang="zh-CN" altLang="en-US" sz="32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23846" y="2568972"/>
            <a:ext cx="10086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东面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59879" y="3252550"/>
            <a:ext cx="10086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西面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83469" y="3837305"/>
            <a:ext cx="10086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北面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44851" y="1810941"/>
            <a:ext cx="1008609" cy="5847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莲叶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47650" y="951310"/>
            <a:ext cx="762000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7" grpId="0"/>
      <p:bldP spid="8" grpId="0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4"/>
          <p:cNvSpPr>
            <a:spLocks noChangeArrowheads="1"/>
          </p:cNvSpPr>
          <p:nvPr/>
        </p:nvSpPr>
        <p:spPr bwMode="auto">
          <a:xfrm>
            <a:off x="755651" y="1545432"/>
            <a:ext cx="7921625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等线 Light" pitchFamily="2" charset="-122"/>
              <a:buAutoNum type="arabicPeriod"/>
            </a:pPr>
            <a:r>
              <a:rPr lang="zh-CN" altLang="zh-CN" sz="3600" b="1" dirty="0">
                <a:latin typeface="宋体" panose="02010600030101010101" pitchFamily="2" charset="-122"/>
              </a:rPr>
              <a:t>学生齐读课文。</a:t>
            </a:r>
            <a:endParaRPr lang="en-US" altLang="zh-CN" sz="3600" b="1" dirty="0">
              <a:latin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Font typeface="等线 Light" pitchFamily="2" charset="-122"/>
              <a:buAutoNum type="arabicPeriod"/>
            </a:pPr>
            <a:r>
              <a:rPr lang="zh-CN" altLang="en-US" sz="3600" b="1" dirty="0">
                <a:latin typeface="宋体" panose="02010600030101010101" pitchFamily="2" charset="-122"/>
              </a:rPr>
              <a:t>尝试背诵：</a:t>
            </a:r>
            <a:r>
              <a:rPr lang="zh-CN" altLang="zh-CN" sz="3600" b="1" dirty="0">
                <a:latin typeface="宋体" panose="02010600030101010101" pitchFamily="2" charset="-122"/>
              </a:rPr>
              <a:t>闭上眼睛，想象一下课文中描绘的江南的美景，教师引背，学生接背。</a:t>
            </a:r>
            <a:endParaRPr lang="zh-CN" altLang="zh-CN" sz="3600" b="1" dirty="0">
              <a:latin typeface="宋体" panose="02010600030101010101" pitchFamily="2" charset="-122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68314" y="789385"/>
            <a:ext cx="17922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尝试背诵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5"/>
          <p:cNvSpPr txBox="1">
            <a:spLocks noChangeArrowheads="1"/>
          </p:cNvSpPr>
          <p:nvPr/>
        </p:nvSpPr>
        <p:spPr bwMode="auto">
          <a:xfrm>
            <a:off x="860426" y="1812131"/>
            <a:ext cx="2525713" cy="3693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5" name="西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6" y="1815704"/>
            <a:ext cx="2525713" cy="226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矩形 6"/>
          <p:cNvSpPr>
            <a:spLocks noChangeArrowheads="1"/>
          </p:cNvSpPr>
          <p:nvPr/>
        </p:nvSpPr>
        <p:spPr bwMode="auto">
          <a:xfrm>
            <a:off x="5749926" y="1221581"/>
            <a:ext cx="883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3300"/>
                </a:solidFill>
                <a:latin typeface="宋体" panose="02010600030101010101" pitchFamily="2" charset="-122"/>
              </a:rPr>
              <a:t>xī</a:t>
            </a:r>
            <a:endParaRPr lang="en-US" altLang="zh-CN" sz="54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635375" y="1985963"/>
            <a:ext cx="5113338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52400" indent="-152400">
              <a:lnSpc>
                <a:spcPct val="120000"/>
              </a:lnSpc>
            </a:pPr>
            <a:r>
              <a:rPr lang="en-US" altLang="zh-CN" sz="3200" b="1" dirty="0">
                <a:latin typeface="Tahoma" panose="020B0604030504040204" pitchFamily="34" charset="0"/>
              </a:rPr>
              <a:t>        </a:t>
            </a:r>
            <a:r>
              <a:rPr lang="zh-CN" altLang="zh-CN" sz="3200" b="1" dirty="0">
                <a:latin typeface="Tahoma" panose="020B0604030504040204" pitchFamily="34" charset="0"/>
              </a:rPr>
              <a:t>竖弯：起笔时稍重，从上往下写短竖，再圆转向右水平方向写短横，收笔稍重。</a:t>
            </a:r>
            <a:endParaRPr lang="zh-CN" altLang="zh-CN" sz="2800" b="1" dirty="0">
              <a:latin typeface="Tahom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8314" y="789385"/>
            <a:ext cx="17922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生字指导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428353" y="2346723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C00000"/>
                </a:solidFill>
              </a:rPr>
              <a:t>江南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21" name="左大括号 20"/>
          <p:cNvSpPr/>
          <p:nvPr/>
        </p:nvSpPr>
        <p:spPr bwMode="auto">
          <a:xfrm>
            <a:off x="1520825" y="1734741"/>
            <a:ext cx="465138" cy="1857375"/>
          </a:xfrm>
          <a:prstGeom prst="leftBrace">
            <a:avLst>
              <a:gd name="adj1" fmla="val 29644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400"/>
          </a:p>
        </p:txBody>
      </p:sp>
      <p:pic>
        <p:nvPicPr>
          <p:cNvPr id="22" name="Picture 6" descr="E:\孙巧灵\2016秋上\上课课件\制作\R一语上\人一语大课堂（正文）\梳理3.T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1" y="1697832"/>
            <a:ext cx="1039813" cy="7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左大括号 25"/>
          <p:cNvSpPr/>
          <p:nvPr/>
        </p:nvSpPr>
        <p:spPr bwMode="auto">
          <a:xfrm flipH="1">
            <a:off x="5797551" y="1733550"/>
            <a:ext cx="409575" cy="1857375"/>
          </a:xfrm>
          <a:prstGeom prst="leftBrace">
            <a:avLst>
              <a:gd name="adj1" fmla="val 29644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400"/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415635" y="2218135"/>
            <a:ext cx="19880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水乡景色美</a:t>
            </a:r>
            <a:endParaRPr lang="en-US" altLang="zh-CN" sz="2800" b="1">
              <a:solidFill>
                <a:srgbClr val="C00000"/>
              </a:solidFill>
            </a:endParaRPr>
          </a:p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鱼儿戏水欢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781301" y="1720453"/>
            <a:ext cx="468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莲叶</a:t>
            </a:r>
            <a:endParaRPr lang="zh-CN" altLang="en-US" sz="2800">
              <a:latin typeface="Calibri" panose="020F050202020403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773363" y="2703910"/>
            <a:ext cx="469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鱼儿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508376" y="1639491"/>
            <a:ext cx="1260475" cy="954107"/>
            <a:chOff x="3456904" y="1328639"/>
            <a:chExt cx="1260913" cy="1272720"/>
          </a:xfrm>
        </p:grpSpPr>
        <p:sp>
          <p:nvSpPr>
            <p:cNvPr id="4" name="左中括号 3"/>
            <p:cNvSpPr/>
            <p:nvPr/>
          </p:nvSpPr>
          <p:spPr>
            <a:xfrm>
              <a:off x="3456904" y="1563696"/>
              <a:ext cx="103224" cy="755994"/>
            </a:xfrm>
            <a:prstGeom prst="leftBracket">
              <a:avLst>
                <a:gd name="adj" fmla="val 61849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 dirty="0"/>
            </a:p>
          </p:txBody>
        </p:sp>
        <p:sp>
          <p:nvSpPr>
            <p:cNvPr id="31" name="左中括号 30"/>
            <p:cNvSpPr/>
            <p:nvPr/>
          </p:nvSpPr>
          <p:spPr>
            <a:xfrm rot="10800000">
              <a:off x="4606653" y="1563696"/>
              <a:ext cx="103224" cy="755994"/>
            </a:xfrm>
            <a:prstGeom prst="leftBracket">
              <a:avLst>
                <a:gd name="adj" fmla="val 59518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8683" name="矩形 31"/>
            <p:cNvSpPr>
              <a:spLocks noChangeArrowheads="1"/>
            </p:cNvSpPr>
            <p:nvPr/>
          </p:nvSpPr>
          <p:spPr bwMode="auto">
            <a:xfrm>
              <a:off x="3523870" y="1328639"/>
              <a:ext cx="1193947" cy="127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碧绿茂盛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3519488" y="2539603"/>
            <a:ext cx="1336675" cy="1009650"/>
            <a:chOff x="3467676" y="2528627"/>
            <a:chExt cx="1339090" cy="1347471"/>
          </a:xfrm>
        </p:grpSpPr>
        <p:sp>
          <p:nvSpPr>
            <p:cNvPr id="33" name="左中括号 32"/>
            <p:cNvSpPr/>
            <p:nvPr/>
          </p:nvSpPr>
          <p:spPr>
            <a:xfrm>
              <a:off x="3467676" y="2770155"/>
              <a:ext cx="97012" cy="1105943"/>
            </a:xfrm>
            <a:prstGeom prst="leftBracket">
              <a:avLst>
                <a:gd name="adj" fmla="val 57666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4" name="左中括号 33"/>
            <p:cNvSpPr/>
            <p:nvPr/>
          </p:nvSpPr>
          <p:spPr>
            <a:xfrm rot="10800000">
              <a:off x="4636596" y="2770155"/>
              <a:ext cx="97013" cy="1105943"/>
            </a:xfrm>
            <a:prstGeom prst="leftBracket">
              <a:avLst>
                <a:gd name="adj" fmla="val 69199"/>
              </a:avLst>
            </a:prstGeom>
            <a:ln>
              <a:solidFill>
                <a:srgbClr val="C0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8687" name="矩形 34"/>
            <p:cNvSpPr>
              <a:spLocks noChangeArrowheads="1"/>
            </p:cNvSpPr>
            <p:nvPr/>
          </p:nvSpPr>
          <p:spPr bwMode="auto">
            <a:xfrm>
              <a:off x="3523579" y="2528627"/>
              <a:ext cx="1283187" cy="127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戏莲东西南北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010150" y="1896666"/>
            <a:ext cx="545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美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791076" y="2881313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可爱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38" name="Picture 6" descr="E:\孙巧灵\2016秋上\上课课件\制作\R一语上\人一语大课堂（正文）\梳理3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767013"/>
            <a:ext cx="1041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468314" y="789385"/>
            <a:ext cx="179228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板书设计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6" grpId="0" bldLvl="0" animBg="1"/>
      <p:bldP spid="3" grpId="0"/>
      <p:bldP spid="29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标注 5"/>
          <p:cNvSpPr/>
          <p:nvPr/>
        </p:nvSpPr>
        <p:spPr>
          <a:xfrm>
            <a:off x="7185026" y="1575197"/>
            <a:ext cx="1584325" cy="809625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60476" y="1602581"/>
            <a:ext cx="64801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52400" indent="-152400" algn="ctr">
              <a:lnSpc>
                <a:spcPct val="150000"/>
              </a:lnSpc>
            </a:pPr>
            <a:r>
              <a:rPr lang="zh-CN" altLang="zh-CN" sz="3600" b="1" dirty="0">
                <a:latin typeface="宋体" panose="02010600030101010101" pitchFamily="2" charset="-122"/>
              </a:rPr>
              <a:t>有头没有手，有尾没有腿。</a:t>
            </a:r>
            <a:endParaRPr lang="zh-CN" altLang="zh-CN" sz="3600" b="1" dirty="0">
              <a:latin typeface="宋体" panose="02010600030101010101" pitchFamily="2" charset="-122"/>
            </a:endParaRPr>
          </a:p>
          <a:p>
            <a:pPr marL="152400" indent="-152400" algn="ctr">
              <a:lnSpc>
                <a:spcPct val="150000"/>
              </a:lnSpc>
            </a:pPr>
            <a:r>
              <a:rPr lang="zh-CN" altLang="zh-CN" sz="3600" b="1" dirty="0">
                <a:latin typeface="宋体" panose="02010600030101010101" pitchFamily="2" charset="-122"/>
              </a:rPr>
              <a:t>能行千里路，不能离开水。</a:t>
            </a:r>
            <a:endParaRPr lang="en-US" altLang="zh-CN" sz="3600" b="1" dirty="0">
              <a:latin typeface="宋体" panose="02010600030101010101" pitchFamily="2" charset="-122"/>
            </a:endParaRPr>
          </a:p>
          <a:p>
            <a:pPr marL="152400" indent="-152400" algn="ctr">
              <a:lnSpc>
                <a:spcPct val="150000"/>
              </a:lnSpc>
            </a:pPr>
            <a:r>
              <a:rPr lang="en-US" altLang="zh-CN" sz="3600" b="1" dirty="0">
                <a:latin typeface="宋体" panose="02010600030101010101" pitchFamily="2" charset="-122"/>
              </a:rPr>
              <a:t>                   </a:t>
            </a:r>
            <a:r>
              <a:rPr lang="zh-CN" altLang="en-US" sz="3600" b="1" dirty="0">
                <a:latin typeface="宋体" panose="02010600030101010101" pitchFamily="2" charset="-122"/>
              </a:rPr>
              <a:t>打一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动物</a:t>
            </a:r>
            <a:endParaRPr lang="zh-CN" altLang="zh-CN" sz="3600" b="1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419475" y="951310"/>
            <a:ext cx="2040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猜一猜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613150" y="3435846"/>
            <a:ext cx="1774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537450" y="1633537"/>
            <a:ext cx="8803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5400" b="1">
                <a:solidFill>
                  <a:srgbClr val="FF0000"/>
                </a:solidFill>
                <a:latin typeface="Calibri" panose="020F0502020204030204" pitchFamily="34" charset="0"/>
              </a:rPr>
              <a:t>鱼</a:t>
            </a:r>
            <a:endParaRPr lang="zh-CN" altLang="en-US" sz="5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42914" y="628144"/>
            <a:ext cx="17938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600" b="1" dirty="0" smtClean="0">
                <a:ln w="6600">
                  <a:noFill/>
                  <a:prstDash val="solid"/>
                </a:ln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600" b="1" dirty="0" smtClean="0">
                <a:ln w="6600">
                  <a:noFill/>
                  <a:prstDash val="solid"/>
                </a:ln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b="1" dirty="0" smtClean="0">
                <a:ln w="6600">
                  <a:noFill/>
                  <a:prstDash val="solid"/>
                </a:ln>
                <a:latin typeface="黑体" pitchFamily="49" charset="-122"/>
                <a:ea typeface="黑体" pitchFamily="49" charset="-122"/>
              </a:rPr>
              <a:t>课时</a:t>
            </a:r>
            <a:endParaRPr lang="zh-CN" altLang="en-US" sz="3600" b="1" dirty="0">
              <a:ln w="6600">
                <a:noFill/>
                <a:prstDash val="solid"/>
              </a:ln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87900" y="2409825"/>
            <a:ext cx="34813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矩形 2"/>
          <p:cNvSpPr>
            <a:spLocks noChangeArrowheads="1"/>
          </p:cNvSpPr>
          <p:nvPr/>
        </p:nvSpPr>
        <p:spPr bwMode="auto">
          <a:xfrm>
            <a:off x="517525" y="1869282"/>
            <a:ext cx="4211638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lang="zh-CN" altLang="zh-CN" sz="3200" b="1" dirty="0">
                <a:latin typeface="宋体" panose="02010600030101010101" pitchFamily="2" charset="-122"/>
              </a:rPr>
              <a:t>江南是我国长江以南一带，那里风景优美，物产丰富，是著名的鱼米之乡。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4500564" y="681038"/>
            <a:ext cx="3455987" cy="1512094"/>
          </a:xfrm>
          <a:prstGeom prst="cloudCallout">
            <a:avLst/>
          </a:prstGeom>
          <a:solidFill>
            <a:schemeClr val="bg1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956176" y="787003"/>
            <a:ext cx="3000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</a:rPr>
              <a:t>         </a:t>
            </a:r>
            <a:r>
              <a:rPr lang="zh-CN" altLang="zh-CN" sz="3200" b="1" dirty="0">
                <a:latin typeface="Calibri" panose="020F0502020204030204" pitchFamily="34" charset="0"/>
              </a:rPr>
              <a:t>古人</a:t>
            </a:r>
            <a:r>
              <a:rPr lang="zh-CN" altLang="en-US" sz="3200" b="1" dirty="0">
                <a:latin typeface="Calibri" panose="020F0502020204030204" pitchFamily="34" charset="0"/>
              </a:rPr>
              <a:t>在</a:t>
            </a:r>
            <a:r>
              <a:rPr lang="zh-CN" altLang="zh-CN" sz="3200" b="1" dirty="0">
                <a:latin typeface="Calibri" panose="020F0502020204030204" pitchFamily="34" charset="0"/>
              </a:rPr>
              <a:t>诗歌里，是怎么描写江南的？</a:t>
            </a:r>
            <a:endParaRPr lang="zh-CN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55614" y="809625"/>
            <a:ext cx="17938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江南水乡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4"/>
          <p:cNvSpPr txBox="1">
            <a:spLocks noChangeArrowheads="1"/>
          </p:cNvSpPr>
          <p:nvPr/>
        </p:nvSpPr>
        <p:spPr bwMode="auto">
          <a:xfrm>
            <a:off x="323850" y="1924050"/>
            <a:ext cx="4464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</a:rPr>
              <a:t>学生自由朗读诗歌。</a:t>
            </a:r>
            <a:endParaRPr lang="en-US" altLang="zh-CN" sz="32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</a:rPr>
              <a:t>老师范读。</a:t>
            </a:r>
            <a:endParaRPr lang="en-US" altLang="zh-CN" sz="3200" b="1" dirty="0">
              <a:latin typeface="宋体" panose="02010600030101010101" pitchFamily="2" charset="-122"/>
            </a:endParaRPr>
          </a:p>
        </p:txBody>
      </p:sp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4356100" y="284957"/>
            <a:ext cx="381635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江 南 可 采 莲，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莲 叶 何 田 田。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 戏 莲 叶 间。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 戏 莲 叶 东，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 戏 莲 叶 西，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 戏 莲 叶 南，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 戏 莲 叶 北。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5614" y="809625"/>
            <a:ext cx="179387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dirty="0"/>
              <a:t>诗歌朗读</a:t>
            </a:r>
            <a:endParaRPr lang="zh-CN" altLang="en-US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11638" y="723901"/>
            <a:ext cx="3449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</a:rPr>
              <a:t>jiānɡ nán kě cǎi lián</a:t>
            </a:r>
            <a:endParaRPr lang="en-US" altLang="zh-CN" sz="24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043739" y="2669382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</a:rPr>
              <a:t>xī</a:t>
            </a:r>
            <a:endParaRPr lang="en-US" altLang="zh-CN" sz="24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899276" y="2085023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</a:rPr>
              <a:t>dōnɡ</a:t>
            </a:r>
            <a:endParaRPr lang="en-US" altLang="zh-CN" sz="24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83114" y="2085103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</a:rPr>
              <a:t>yú</a:t>
            </a:r>
            <a:endParaRPr lang="en-US" altLang="zh-CN" sz="24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977381" y="3992722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</a:rPr>
              <a:t>běi</a:t>
            </a:r>
            <a:endParaRPr lang="en-US" altLang="zh-CN" sz="24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4"/>
          <p:cNvSpPr txBox="1">
            <a:spLocks noChangeArrowheads="1"/>
          </p:cNvSpPr>
          <p:nvPr/>
        </p:nvSpPr>
        <p:spPr bwMode="auto">
          <a:xfrm>
            <a:off x="1979613" y="1437085"/>
            <a:ext cx="4824412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5400" b="1">
                <a:latin typeface="楷体" panose="02010609060101010101" pitchFamily="49" charset="-122"/>
                <a:ea typeface="楷体" panose="02010609060101010101" pitchFamily="49" charset="-122"/>
              </a:rPr>
              <a:t>江  南  可  采  莲  鱼  东  西  北</a:t>
            </a:r>
            <a:endParaRPr lang="en-US" altLang="zh-CN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393950" y="1383506"/>
            <a:ext cx="3700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宋体" panose="02010600030101010101" pitchFamily="2" charset="-122"/>
              </a:rPr>
              <a:t>jiānɡ   nán    kě</a:t>
            </a:r>
            <a:endParaRPr lang="en-US" altLang="zh-CN" sz="32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55875" y="2581275"/>
            <a:ext cx="2520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宋体" panose="02010600030101010101" pitchFamily="2" charset="-122"/>
              </a:rPr>
              <a:t>cǎi    lián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99431" y="2581275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宋体" panose="02010600030101010101" pitchFamily="2" charset="-122"/>
              </a:rPr>
              <a:t>yú</a:t>
            </a:r>
            <a:endParaRPr lang="en-US" altLang="zh-CN" sz="32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55558" y="3937080"/>
            <a:ext cx="1011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宋体" panose="02010600030101010101" pitchFamily="2" charset="-122"/>
              </a:rPr>
              <a:t>dōnɡ</a:t>
            </a:r>
            <a:endParaRPr lang="en-US" altLang="zh-CN" sz="32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93211" y="3937159"/>
            <a:ext cx="59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宋体" panose="02010600030101010101" pitchFamily="2" charset="-122"/>
              </a:rPr>
              <a:t>xī</a:t>
            </a:r>
            <a:endParaRPr lang="en-US" altLang="zh-CN" sz="32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92103" y="3937159"/>
            <a:ext cx="805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宋体" panose="02010600030101010101" pitchFamily="2" charset="-122"/>
              </a:rPr>
              <a:t>běi</a:t>
            </a:r>
            <a:endParaRPr lang="en-US" altLang="zh-CN" sz="32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3525" y="2000250"/>
            <a:ext cx="2178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3026" y="1589485"/>
            <a:ext cx="2398713" cy="143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5088" y="3165872"/>
            <a:ext cx="240665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743675" y="861900"/>
            <a:ext cx="1973262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ts val="1200"/>
              </a:spcBef>
              <a:buFontTx/>
              <a:buNone/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我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会认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52" name="图形 13" descr="放大镜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1239" y="904876"/>
            <a:ext cx="63023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55614" y="809625"/>
            <a:ext cx="17938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互认生字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3"/>
          <p:cNvSpPr txBox="1">
            <a:spLocks noChangeArrowheads="1"/>
          </p:cNvSpPr>
          <p:nvPr/>
        </p:nvSpPr>
        <p:spPr bwMode="auto">
          <a:xfrm>
            <a:off x="3479800" y="1029891"/>
            <a:ext cx="2040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猜一猜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1619251" y="2139553"/>
            <a:ext cx="6911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Font typeface="等线 Light" pitchFamily="2" charset="-122"/>
              <a:buAutoNum type="arabicPeriod"/>
            </a:pPr>
            <a:r>
              <a:rPr lang="zh-CN" altLang="zh-CN" sz="3600" b="1" dirty="0">
                <a:latin typeface="宋体" panose="02010600030101010101" pitchFamily="2" charset="-122"/>
              </a:rPr>
              <a:t>像四不是四，方位中有它。</a:t>
            </a:r>
            <a:endParaRPr lang="en-US" altLang="zh-CN" sz="3600" b="1" dirty="0">
              <a:latin typeface="宋体" panose="02010600030101010101" pitchFamily="2" charset="-122"/>
            </a:endParaRPr>
          </a:p>
          <a:p>
            <a:pPr marL="514350" indent="-514350">
              <a:lnSpc>
                <a:spcPct val="150000"/>
              </a:lnSpc>
              <a:buFont typeface="等线 Light" pitchFamily="2" charset="-122"/>
              <a:buAutoNum type="arabicPeriod"/>
            </a:pPr>
            <a:r>
              <a:rPr lang="zh-CN" altLang="zh-CN" sz="3600" b="1" dirty="0">
                <a:latin typeface="宋体" panose="02010600030101010101" pitchFamily="2" charset="-122"/>
              </a:rPr>
              <a:t>大丁遇小口。</a:t>
            </a:r>
            <a:endParaRPr lang="zh-CN" altLang="zh-CN" sz="32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6751638" y="1464469"/>
            <a:ext cx="863600" cy="432197"/>
          </a:xfrm>
          <a:prstGeom prst="cloudCallout">
            <a:avLst>
              <a:gd name="adj1" fmla="val -59570"/>
              <a:gd name="adj2" fmla="val 122488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西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5075238" y="3455194"/>
            <a:ext cx="863600" cy="432197"/>
          </a:xfrm>
          <a:prstGeom prst="cloudCallout">
            <a:avLst>
              <a:gd name="adj1" fmla="val -80230"/>
              <a:gd name="adj2" fmla="val -9230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可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5614" y="809625"/>
            <a:ext cx="17938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谜语识字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4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1FFF0"/>
              </a:clrFrom>
              <a:clrTo>
                <a:srgbClr val="F1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1788" y="1141810"/>
            <a:ext cx="60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1FFF0"/>
              </a:clrFrom>
              <a:clrTo>
                <a:srgbClr val="F1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9488" y="1158479"/>
            <a:ext cx="12366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加号 7"/>
          <p:cNvSpPr/>
          <p:nvPr/>
        </p:nvSpPr>
        <p:spPr>
          <a:xfrm>
            <a:off x="2555876" y="1113235"/>
            <a:ext cx="1108075" cy="829865"/>
          </a:xfrm>
          <a:prstGeom prst="mathPlus">
            <a:avLst>
              <a:gd name="adj1" fmla="val 14761"/>
            </a:avLst>
          </a:prstGeom>
          <a:solidFill>
            <a:srgbClr val="A5C09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9" name="等号 8"/>
          <p:cNvSpPr/>
          <p:nvPr/>
        </p:nvSpPr>
        <p:spPr>
          <a:xfrm>
            <a:off x="4849813" y="1184672"/>
            <a:ext cx="914400" cy="685800"/>
          </a:xfrm>
          <a:prstGeom prst="mathEqual">
            <a:avLst>
              <a:gd name="adj1" fmla="val 14031"/>
              <a:gd name="adj2" fmla="val 11760"/>
            </a:avLst>
          </a:prstGeom>
          <a:solidFill>
            <a:srgbClr val="A5C09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1FFF0"/>
              </a:clrFrom>
              <a:clrTo>
                <a:srgbClr val="F1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1788" y="1141810"/>
            <a:ext cx="60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1FFF0"/>
              </a:clrFrom>
              <a:clrTo>
                <a:srgbClr val="F1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3964" y="1283494"/>
            <a:ext cx="796925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1FFF0"/>
              </a:clrFrom>
              <a:clrTo>
                <a:srgbClr val="F1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1" y="2752726"/>
            <a:ext cx="1171575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加号 16"/>
          <p:cNvSpPr/>
          <p:nvPr/>
        </p:nvSpPr>
        <p:spPr>
          <a:xfrm>
            <a:off x="2555876" y="2645569"/>
            <a:ext cx="1108075" cy="829866"/>
          </a:xfrm>
          <a:prstGeom prst="mathPlus">
            <a:avLst>
              <a:gd name="adj1" fmla="val 14761"/>
            </a:avLst>
          </a:prstGeom>
          <a:solidFill>
            <a:srgbClr val="A5C09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8" name="等号 17"/>
          <p:cNvSpPr/>
          <p:nvPr/>
        </p:nvSpPr>
        <p:spPr>
          <a:xfrm>
            <a:off x="4849813" y="2682479"/>
            <a:ext cx="914400" cy="685800"/>
          </a:xfrm>
          <a:prstGeom prst="mathEqual">
            <a:avLst>
              <a:gd name="adj1" fmla="val 14031"/>
              <a:gd name="adj2" fmla="val 11760"/>
            </a:avLst>
          </a:prstGeom>
          <a:solidFill>
            <a:srgbClr val="A5C09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298" name="图片 2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1FFF0"/>
              </a:clrFrom>
              <a:clrTo>
                <a:srgbClr val="F1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3963" y="2777729"/>
            <a:ext cx="952500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1FFF0"/>
              </a:clrFrom>
              <a:clrTo>
                <a:srgbClr val="F1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2239" y="2752726"/>
            <a:ext cx="1171575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1FFF0"/>
              </a:clrFrom>
              <a:clrTo>
                <a:srgbClr val="F1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2375" y="2777729"/>
            <a:ext cx="952500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63576" y="1847851"/>
            <a:ext cx="761047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带三点水的字一般都与水有关：江、河、湖、海、流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41350" y="3306367"/>
            <a:ext cx="76327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带草字头的字一般都与植物有关：草、菜、花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55614" y="698719"/>
            <a:ext cx="17938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学习部首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87654E-7 L 0.47847 0.00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284E-6 L 0.28038 0.006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9753E-6 L 0.50868 -0.037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3457E-6 L 0.25347 0.0092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83264" y="1570435"/>
            <a:ext cx="12033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 rot="1504179">
            <a:off x="6794500" y="1139428"/>
            <a:ext cx="2159000" cy="1081088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3200" b="1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918325" y="1302544"/>
            <a:ext cx="1911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3200" b="1">
                <a:latin typeface="Calibri" panose="020F0502020204030204" pitchFamily="34" charset="0"/>
              </a:rPr>
              <a:t>他们在做什么？</a:t>
            </a:r>
            <a:endParaRPr lang="zh-CN" altLang="en-US" sz="3200" b="1"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575426" y="2538413"/>
            <a:ext cx="11112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采莲</a:t>
            </a:r>
            <a:endParaRPr lang="zh-CN" altLang="en-US" sz="3600" b="1">
              <a:solidFill>
                <a:srgbClr val="FF0000"/>
              </a:solidFill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124076" y="3281363"/>
            <a:ext cx="39453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>
                <a:latin typeface="Calibri" panose="020F0502020204030204" pitchFamily="34" charset="0"/>
                <a:ea typeface="楷体" panose="02010609060101010101" pitchFamily="49" charset="-122"/>
              </a:rPr>
              <a:t> </a:t>
            </a:r>
            <a:r>
              <a:rPr lang="zh-CN" altLang="zh-CN" sz="3200" b="1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</a:rPr>
              <a:t>课文中是怎么说的？</a:t>
            </a:r>
            <a:endParaRPr lang="zh-CN" altLang="en-US" sz="3200" b="1">
              <a:solidFill>
                <a:srgbClr val="FF0000"/>
              </a:solidFill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0714" y="1392210"/>
            <a:ext cx="4546497" cy="197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72372" y="627534"/>
            <a:ext cx="179387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r>
              <a:rPr lang="zh-CN" altLang="en-US" sz="3200" b="1" spc="-300" dirty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看</a:t>
            </a:r>
            <a:r>
              <a:rPr lang="zh-CN" altLang="en-US" sz="3200" b="1" spc="-300" dirty="0" smtClean="0">
                <a:ln w="6600">
                  <a:noFill/>
                  <a:prstDash val="solid"/>
                </a:ln>
                <a:latin typeface="宋体" panose="02010600030101010101" pitchFamily="2" charset="-122"/>
              </a:rPr>
              <a:t>图说话</a:t>
            </a:r>
            <a:endParaRPr lang="zh-CN" altLang="en-US" sz="3200" b="1" spc="-300" dirty="0">
              <a:ln w="6600">
                <a:noFill/>
                <a:prstDash val="solid"/>
              </a:ln>
              <a:latin typeface="宋体" panose="02010600030101010101" pitchFamily="2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824163" y="3720703"/>
            <a:ext cx="381635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江 南 可 采 莲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4408488" y="3882629"/>
            <a:ext cx="119062" cy="2655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PresentationFormat>全屏显示(16:9)</PresentationFormat>
  <Paragraphs>203</Paragraphs>
  <Slides>23</Slides>
  <Notes>3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Calibri Light</vt:lpstr>
      <vt:lpstr>Calibri</vt:lpstr>
      <vt:lpstr>楷体</vt:lpstr>
      <vt:lpstr>微软雅黑</vt:lpstr>
      <vt:lpstr>黑体</vt:lpstr>
      <vt:lpstr>Times New Roman</vt:lpstr>
      <vt:lpstr>Calibri</vt:lpstr>
      <vt:lpstr>等线 Light</vt:lpstr>
      <vt:lpstr>Arial Unicode MS</vt:lpstr>
      <vt:lpstr>Tahoma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2019-10-04T02:37:00Z</dcterms:created>
  <dcterms:modified xsi:type="dcterms:W3CDTF">2020-09-05T07:26:34Z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